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28" r:id="rId12"/>
    <p:sldMasterId id="2147483840" r:id="rId13"/>
    <p:sldMasterId id="2147483852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6" r:id="rId20"/>
  </p:sldMasterIdLst>
  <p:sldIdLst>
    <p:sldId id="256" r:id="rId21"/>
    <p:sldId id="257" r:id="rId22"/>
    <p:sldId id="287" r:id="rId23"/>
    <p:sldId id="259" r:id="rId24"/>
    <p:sldId id="285" r:id="rId25"/>
    <p:sldId id="272" r:id="rId26"/>
    <p:sldId id="289" r:id="rId27"/>
    <p:sldId id="260" r:id="rId28"/>
    <p:sldId id="291" r:id="rId29"/>
    <p:sldId id="261" r:id="rId30"/>
    <p:sldId id="293" r:id="rId31"/>
    <p:sldId id="295" r:id="rId32"/>
    <p:sldId id="297" r:id="rId33"/>
    <p:sldId id="299" r:id="rId34"/>
    <p:sldId id="262" r:id="rId35"/>
    <p:sldId id="313" r:id="rId36"/>
    <p:sldId id="273" r:id="rId37"/>
    <p:sldId id="301" r:id="rId38"/>
    <p:sldId id="263" r:id="rId39"/>
    <p:sldId id="303" r:id="rId40"/>
    <p:sldId id="306" r:id="rId41"/>
    <p:sldId id="307" r:id="rId42"/>
    <p:sldId id="309" r:id="rId43"/>
    <p:sldId id="264" r:id="rId44"/>
    <p:sldId id="265" r:id="rId45"/>
    <p:sldId id="314" r:id="rId46"/>
    <p:sldId id="266" r:id="rId47"/>
    <p:sldId id="315" r:id="rId48"/>
    <p:sldId id="267" r:id="rId49"/>
    <p:sldId id="317" r:id="rId50"/>
    <p:sldId id="318" r:id="rId51"/>
    <p:sldId id="319" r:id="rId52"/>
    <p:sldId id="320" r:id="rId53"/>
    <p:sldId id="321" r:id="rId54"/>
    <p:sldId id="268" r:id="rId55"/>
    <p:sldId id="27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E854-C8D9-40AD-B1BA-D1F0F2DDA4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04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DB49-F371-4766-9EA2-4B2B165AB3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032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E1C9-3BA0-4814-BF77-514C55208F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9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9526-7A78-42BB-8D34-489E4D8DA1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9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D399B-AF71-46B9-831F-8001BC6BB2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9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9E38-5931-45B5-B1E4-8894983F7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67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05E7-2D67-42CE-BA66-FF258FA6D9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598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E37F-3021-4533-9450-41507B3F2C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368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7E545-570F-4B91-AE70-41DA469597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861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BC15-CD21-4C2C-AE1B-725E8BB420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6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ABDD-38FE-4E2D-B35E-8FA403E677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280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71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92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1305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15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36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48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4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120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09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E854-C8D9-40AD-B1BA-D1F0F2DDA4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015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2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7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57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50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3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77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09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64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2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DB49-F371-4766-9EA2-4B2B165AB3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994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03188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15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81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23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883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834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621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361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46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E1C9-3BA0-4814-BF77-514C55208F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790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14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87570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824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374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736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0545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947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115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9526-7A78-42BB-8D34-489E4D8DA1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568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469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680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95264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127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399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047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43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909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56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0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D399B-AF71-46B9-831F-8001BC6BB2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75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451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045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402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895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908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67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94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28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794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3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9E38-5931-45B5-B1E4-8894983F7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056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072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184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80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769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22322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14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761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0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82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549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05E7-2D67-42CE-BA66-FF258FA6D9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265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29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961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20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963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70327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62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922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313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E37F-3021-4533-9450-41507B3F2C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288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1042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078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95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752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40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75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58976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06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101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7E545-570F-4B91-AE70-41DA469597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149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146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038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359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856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201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56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63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91347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49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3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BC15-CD21-4C2C-AE1B-725E8BB420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147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512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151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259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542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33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069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493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1437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213951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6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ABDD-38FE-4E2D-B35E-8FA403E677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98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47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9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3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332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3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8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48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27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1368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6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8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63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20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331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33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59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5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28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10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76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1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7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E854-C8D9-40AD-B1BA-D1F0F2DDA4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23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DB49-F371-4766-9EA2-4B2B165AB3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94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E1C9-3BA0-4814-BF77-514C55208F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95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9526-7A78-42BB-8D34-489E4D8DA1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8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D399B-AF71-46B9-831F-8001BC6BB2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9E38-5931-45B5-B1E4-8894983F7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39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05E7-2D67-42CE-BA66-FF258FA6D9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32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E37F-3021-4533-9450-41507B3F2C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1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7E545-570F-4B91-AE70-41DA469597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7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BC15-CD21-4C2C-AE1B-725E8BB420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9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ABDD-38FE-4E2D-B35E-8FA403E677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E854-C8D9-40AD-B1BA-D1F0F2DDA4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1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DB49-F371-4766-9EA2-4B2B165AB3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6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E1C9-3BA0-4814-BF77-514C55208F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99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9526-7A78-42BB-8D34-489E4D8DA1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D399B-AF71-46B9-831F-8001BC6BB2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61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9E38-5931-45B5-B1E4-8894983F7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5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05E7-2D67-42CE-BA66-FF258FA6D9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34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E37F-3021-4533-9450-41507B3F2C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6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7E545-570F-4B91-AE70-41DA469597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2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BC15-CD21-4C2C-AE1B-725E8BB420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57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ABDD-38FE-4E2D-B35E-8FA403E677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85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0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74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74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57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35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40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75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5626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280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1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360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2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4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07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59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2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4759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5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756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07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302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801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53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464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518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5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98589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32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F818BF-CD09-4143-9149-05A172D8E0D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02D9A3-0565-40C0-B355-DF264346EC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2335F-9E3D-4EE2-AD11-E55C94DFB57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9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0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2335F-9E3D-4EE2-AD11-E55C94DFB57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6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1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2335F-9E3D-4EE2-AD11-E55C94DFB57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6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2335F-9E3D-4EE2-AD11-E55C94DFB57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7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A669-92E4-4C57-ABB3-E93FBB48E81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05.09.2019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0C2C7-A13E-4064-896C-42B995BB8B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6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первобытной культуры на Урале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Начало Уральской истории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66486" y="1943042"/>
            <a:ext cx="6480720" cy="29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332656"/>
            <a:ext cx="60841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письменные источники VII— V вв. до н. э. сообщают о племенах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иирков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исседопов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аримаспов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аргиппеев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проживавших в районе Уральских гор. Древнегреческий поэт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(VII в.) описал путешествие в страну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исседонов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оставил сведения об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аримаспах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о многочисленном народе, богатом табунами и стадами животных.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историк Геродот (между 490 и 480 г.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425 г. до н. э.) собрал об этих народах наиболее подробные сведения, отнеся их к числу скифских племен.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ru-RU" sz="3600" b="1">
                <a:solidFill>
                  <a:srgbClr val="FF3300"/>
                </a:solidFill>
              </a:rPr>
              <a:t>Особенности первобытного искусства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669766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Возникло примерно 30 тыс. лет назад;</a:t>
            </a:r>
          </a:p>
          <a:p>
            <a:pPr>
              <a:lnSpc>
                <a:spcPct val="90000"/>
              </a:lnSpc>
            </a:pPr>
            <a:r>
              <a:rPr lang="ru-RU" sz="2800" b="1"/>
              <a:t>Имело важное практическое значение;</a:t>
            </a:r>
          </a:p>
          <a:p>
            <a:pPr>
              <a:lnSpc>
                <a:spcPct val="90000"/>
              </a:lnSpc>
            </a:pPr>
            <a:r>
              <a:rPr lang="ru-RU" sz="2800" b="1"/>
              <a:t>Являлось зародышем науки, т.е. первобытным знанием;</a:t>
            </a:r>
          </a:p>
          <a:p>
            <a:pPr>
              <a:lnSpc>
                <a:spcPct val="90000"/>
              </a:lnSpc>
            </a:pPr>
            <a:r>
              <a:rPr lang="ru-RU" sz="2800" b="1"/>
              <a:t>В основе- мифологическое мировоззрение;</a:t>
            </a:r>
          </a:p>
          <a:p>
            <a:pPr>
              <a:lnSpc>
                <a:spcPct val="90000"/>
              </a:lnSpc>
            </a:pPr>
            <a:r>
              <a:rPr lang="ru-RU" sz="2800" b="1"/>
              <a:t>Синкретизм – соединение всех видов искусства в одно целое</a:t>
            </a:r>
          </a:p>
        </p:txBody>
      </p:sp>
      <p:pic>
        <p:nvPicPr>
          <p:cNvPr id="13316" name="Picture 4" descr="нож,Палеол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577">
            <a:off x="7524750" y="4481513"/>
            <a:ext cx="54133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орудия неандертальц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836613"/>
            <a:ext cx="95250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us\Desktop\зв.-грифоны-терзают-баран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2880320" cy="27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sus\Desktop\скиф-кинж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5492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asus\Desktop\Грив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98975"/>
            <a:ext cx="304800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asus\Desktop\зв.-Келермеский-кург.-Нащитная-бляха-в-виде-пантеры-VII-в.-до-н.э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16" y="0"/>
            <a:ext cx="448483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asus\Desktop\6 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16" y="4187755"/>
            <a:ext cx="2666231" cy="26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esktop\zoloto-ermitaz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6" y="537353"/>
            <a:ext cx="7686308" cy="56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esktop\1-гребень-грек-в-коринфском-шлем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9" y="0"/>
            <a:ext cx="3591599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asus\Desktop\1c009c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68923"/>
            <a:ext cx="4153644" cy="30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asus\Desktop\1451275562_Sarmaty-vsadniki-s-dlinnymi-cherepami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1" y="3207484"/>
            <a:ext cx="4391576" cy="34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Письменные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письменности, обычно привлекаемые для восстановления древнего прошлого Урала, немногочисленны и освещают в основном его поздние периоды. Так, древнегреческий историк Геродот в V в. до н. э. называет и описывает племена, обитавшие северо-восточнее скифов: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фиссагеты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иирки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исседоны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Арабские, персидские и византийские авторы IX—X вв. знают печенегов,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буртасов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булгар.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us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летописи XI—XII вв. содержат сведения о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нерми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самояди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югре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записки средневековых монахов XIII в. Юлиана,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Карпини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Гильома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Рубрука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 древних венграх на территории Южного Урала. Упомянутые в хрониках, записках путешественников, летописях племена и народы трудно сопоставить с современным уральским населением.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8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</a:rPr>
              <a:t>Зарождение религиозных представлений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35975" cy="4525963"/>
          </a:xfrm>
        </p:spPr>
        <p:txBody>
          <a:bodyPr/>
          <a:lstStyle/>
          <a:p>
            <a:r>
              <a:rPr lang="ru-RU" sz="2400" b="1">
                <a:solidFill>
                  <a:srgbClr val="99FF99"/>
                </a:solidFill>
              </a:rPr>
              <a:t>Миф – это особый вид мироощущения , специфическое  представление о явлениях природы и общественной жизни.</a:t>
            </a:r>
          </a:p>
          <a:p>
            <a:r>
              <a:rPr lang="ru-RU" sz="2400" b="1">
                <a:solidFill>
                  <a:srgbClr val="99FF99"/>
                </a:solidFill>
              </a:rPr>
              <a:t>Религия – вера в существование сверхъестественных сил.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916238" y="3716338"/>
            <a:ext cx="3097212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3366FF"/>
                </a:solidFill>
              </a:rPr>
              <a:t>ФОРМЫ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3366FF"/>
                </a:solidFill>
              </a:rPr>
              <a:t>РЕЛИГИИ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2051050" y="4005263"/>
            <a:ext cx="10080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3708400" y="4652963"/>
            <a:ext cx="15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508625" y="4581525"/>
            <a:ext cx="17287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9388" y="4437063"/>
            <a:ext cx="2089150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ТОТЕМИЗМ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( «его род»)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867400" y="3933825"/>
            <a:ext cx="12969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987675" y="5661025"/>
            <a:ext cx="20161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АНИМИЗМ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(душа)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732588" y="5373688"/>
            <a:ext cx="18716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ФЕТИШИЗМ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(идол, талисман)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380288" y="3284538"/>
            <a:ext cx="14398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МАГИЯ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обряды</a:t>
            </a:r>
          </a:p>
        </p:txBody>
      </p:sp>
    </p:spTree>
    <p:extLst>
      <p:ext uri="{BB962C8B-B14F-4D97-AF65-F5344CB8AC3E}">
        <p14:creationId xmlns:p14="http://schemas.microsoft.com/office/powerpoint/2010/main" val="28105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Вещественные источники и методы их изучения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7666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Вещественные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изучения древностей Урала являются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Это все то, что сохранилось в материальном виде от жизни и деятельности древнего человека. В археологии существует близкое по смыслу понятие археологический памятник. Такие источники находят и исследуют археологи. Слой, в котором сосредоточены археологические остатки, называется культурным.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 работают в полевых и кабинетных условиях. В их деятельности важно и то и другое. В полевых условиях проходят археологическая разведка и деятельность археологических экспедиций.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Археологической разведкой 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обнаружено свыше 20 </a:t>
            </a:r>
            <a:r>
              <a:rPr lang="ru-RU" sz="5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протогородов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Южном Урале.</a:t>
            </a:r>
          </a:p>
          <a:p>
            <a:pPr>
              <a:lnSpc>
                <a:spcPct val="120000"/>
              </a:lnSpc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1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Каменный пояс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 — прекрасный и богатый край, земли которого протянулись «каменным поясом» на сотни километров от студеного Северного моря до бескрайних южных степей. Урал - естественная граница между Европой и Азией, коренной Русью и Сибирью, район, в котором с давних пор пересеклись пути многих морей и народов. Урал — сокровищница разнообразных полезных ископаемых и крупнейший промышленный район России. Урал — кладовая самобытной культуры, уходящей корнями в далекое прошлое.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Урале жили и живут люди разных национальностей, вероисповеданий, объединенные прошлым и настоящим. Эти люди осваивали наш край несколько веков назад.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Srubna_cultur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60844" cy="2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41217" cy="288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2391"/>
            <a:ext cx="25304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0" y="3142391"/>
            <a:ext cx="32067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74564"/>
            <a:ext cx="2555106" cy="37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1408075050_rews_4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30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esktop\img-20140723210604-5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77517"/>
            <a:ext cx="6370284" cy="35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4905751" y="548680"/>
            <a:ext cx="3554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Аркаим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45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b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5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108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Периодизация древней истории Урала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Основываясь на использовании многочисленных методов в изучении прошлого, археологи предложили всю древнюю историю Урала разделить на определенные периоды. При этом они опирались на принятую в науке периодизацию, выделяющую каменный, бронзовый и железный века. В отдельных регионах мира время существования этих периодов не совсем одинаково. Поэтому ниже приведены даты, касающиеся только истории Урала. Каменный век на Урале:</a:t>
            </a:r>
          </a:p>
          <a:p>
            <a:r>
              <a:rPr lang="ru-RU" dirty="0" smtClean="0"/>
              <a:t>Палеолит  древнекаменный век (300—100—10 тыс. лет тому назад):</a:t>
            </a:r>
          </a:p>
          <a:p>
            <a:r>
              <a:rPr lang="ru-RU" dirty="0" smtClean="0"/>
              <a:t>—	ранний, или нижний — 300—200—40 тыс. лет тому назад;</a:t>
            </a:r>
          </a:p>
          <a:p>
            <a:r>
              <a:rPr lang="ru-RU" dirty="0" smtClean="0"/>
              <a:t>—	поздний, или верхний — 40—10 тыс. лет тому назад.  </a:t>
            </a:r>
          </a:p>
          <a:p>
            <a:r>
              <a:rPr lang="ru-RU" dirty="0" smtClean="0"/>
              <a:t>  Мезолит — </a:t>
            </a:r>
            <a:r>
              <a:rPr lang="ru-RU" dirty="0" err="1" smtClean="0"/>
              <a:t>среднекаменный</a:t>
            </a:r>
            <a:r>
              <a:rPr lang="ru-RU" dirty="0" smtClean="0"/>
              <a:t> век (VIII—VI тыс. до н.э.).                 </a:t>
            </a:r>
          </a:p>
          <a:p>
            <a:r>
              <a:rPr lang="ru-RU" dirty="0" smtClean="0"/>
              <a:t>  Неолит — </a:t>
            </a:r>
            <a:r>
              <a:rPr lang="ru-RU" dirty="0" err="1" smtClean="0"/>
              <a:t>новокаменный</a:t>
            </a:r>
            <a:r>
              <a:rPr lang="ru-RU" dirty="0" smtClean="0"/>
              <a:t> век (VI—V — начало III </a:t>
            </a:r>
            <a:r>
              <a:rPr lang="ru-RU" dirty="0" err="1" smtClean="0"/>
              <a:t>тыс.до</a:t>
            </a:r>
            <a:r>
              <a:rPr lang="ru-RU" dirty="0" smtClean="0"/>
              <a:t> н. э.).</a:t>
            </a:r>
          </a:p>
          <a:p>
            <a:r>
              <a:rPr lang="ru-RU" dirty="0" smtClean="0"/>
              <a:t>Энеолит, или меднокаменный век — переходный период от каменного к бронзовому веку (III тыс. до н. э.). </a:t>
            </a:r>
          </a:p>
          <a:p>
            <a:r>
              <a:rPr lang="ru-RU" dirty="0" smtClean="0"/>
              <a:t>Бронзовый век (II — начало I тыс. до н. э.) </a:t>
            </a:r>
          </a:p>
          <a:p>
            <a:r>
              <a:rPr lang="ru-RU" dirty="0" smtClean="0"/>
              <a:t>Железный век:</a:t>
            </a:r>
          </a:p>
          <a:p>
            <a:r>
              <a:rPr lang="ru-RU" dirty="0" smtClean="0"/>
              <a:t>—	ранний железный век — VII в. до н. э. — III в. н.э.</a:t>
            </a:r>
          </a:p>
          <a:p>
            <a:r>
              <a:rPr lang="ru-RU" dirty="0" smtClean="0"/>
              <a:t>—	поздний железный век (по времени совпадает с началом средневековья) — III в. н. э. — начало II тыс. н. э.</a:t>
            </a:r>
          </a:p>
          <a:p>
            <a:r>
              <a:rPr lang="ru-RU" dirty="0" smtClean="0"/>
              <a:t>За каждым из этих периодов стоят значительные изменения в культуре человечества.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8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История изучения древностей Урала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Интерес к древнейшему прошлому Урала зародился еще в конце XVII — начале XVIII вв. Развитие уральской металлургии привело к поиску рудных месторождений по следам «чудских копей», то есть древних разработок, приписываемых легендарному народу — чуди. По сведениям академиков </a:t>
            </a:r>
            <a:r>
              <a:rPr lang="ru-RU" dirty="0" err="1" smtClean="0">
                <a:solidFill>
                  <a:schemeClr val="tx1"/>
                </a:solidFill>
              </a:rPr>
              <a:t>П.Палласа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Лепёхина</a:t>
            </a:r>
            <a:r>
              <a:rPr lang="ru-RU" dirty="0" smtClean="0">
                <a:solidFill>
                  <a:schemeClr val="tx1"/>
                </a:solidFill>
              </a:rPr>
              <a:t>, в </a:t>
            </a:r>
            <a:r>
              <a:rPr lang="ru-RU" dirty="0" err="1" smtClean="0">
                <a:solidFill>
                  <a:schemeClr val="tx1"/>
                </a:solidFill>
              </a:rPr>
              <a:t>Гумешевском</a:t>
            </a:r>
            <a:r>
              <a:rPr lang="ru-RU" dirty="0" smtClean="0">
                <a:solidFill>
                  <a:schemeClr val="tx1"/>
                </a:solidFill>
              </a:rPr>
              <a:t> руднике близ г. Полевского находили </a:t>
            </a:r>
            <a:r>
              <a:rPr lang="ru-RU" b="1" i="1" dirty="0" smtClean="0">
                <a:solidFill>
                  <a:srgbClr val="FF0000"/>
                </a:solidFill>
              </a:rPr>
              <a:t>остатки деревянных подпор, полуобгоревших лучин, медные </a:t>
            </a:r>
            <a:r>
              <a:rPr lang="ru-RU" dirty="0" smtClean="0">
                <a:solidFill>
                  <a:schemeClr val="tx1"/>
                </a:solidFill>
              </a:rPr>
              <a:t>кайла и лопаты, сумки и рукавицы из лосиной кожи. Другим источником сведений о древностях Урала стала знаменитая «Сибирская коллекция», собранная по указу Петра I. В нее вошли находки из курганов зауральской лесостепи.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4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0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16632"/>
            <a:ext cx="43897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sus\Desktop\arkaim_08_00375-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7410"/>
            <a:ext cx="5058139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sus\Desktop\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" y="3574435"/>
            <a:ext cx="4104456" cy="32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Девятнадцатый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Были проведены экспедиции Российской Академии наук, которые среди других фактов собирали сведения о курганах, древних городищах, </a:t>
            </a:r>
            <a:r>
              <a:rPr lang="ru-RU" dirty="0" err="1" smtClean="0">
                <a:solidFill>
                  <a:schemeClr val="tx1"/>
                </a:solidFill>
              </a:rPr>
              <a:t>писаницах</a:t>
            </a:r>
            <a:r>
              <a:rPr lang="ru-RU" dirty="0" smtClean="0">
                <a:solidFill>
                  <a:schemeClr val="tx1"/>
                </a:solidFill>
              </a:rPr>
              <a:t> (наскальных изображениях). Известный историк и государственный деятель В.Н. Татищев составил одну из первых в мире инструкций по описанию археологических памятников. Одновременно со сбором экспонатов для музеев происходило массовое хищение находок артелями крестьян-«</a:t>
            </a:r>
            <a:r>
              <a:rPr lang="ru-RU" dirty="0" err="1" smtClean="0">
                <a:solidFill>
                  <a:schemeClr val="tx1"/>
                </a:solidFill>
              </a:rPr>
              <a:t>бугровщиков</a:t>
            </a:r>
            <a:r>
              <a:rPr lang="ru-RU" dirty="0" smtClean="0">
                <a:solidFill>
                  <a:schemeClr val="tx1"/>
                </a:solidFill>
              </a:rPr>
              <a:t>» (курган — бугор). Несколько месяцев в году они занимались поиском кладов и грабежом древних могил.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sus\Desktop\10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9910"/>
            <a:ext cx="3934013" cy="25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sus\Desktop\prilozhenie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4860" y="332656"/>
            <a:ext cx="1577370" cy="346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sus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44" y="131251"/>
            <a:ext cx="2955656" cy="28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esktop\med_gallery_39_227_1315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511"/>
            <a:ext cx="4223340" cy="25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sus\Desktop\105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71" y="3675628"/>
            <a:ext cx="4427984" cy="28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XIX в. изучение далекого прошлого края было связано с деятельностью Русского археологического общества, Русского географического общества, Уральского общества любителей естествознания и многочисленных краеведов (среди них были А.Е. и Ф.А. Теплоуховы, М.В. Малахов, А.А. Спицын, И.Я. </a:t>
            </a:r>
            <a:r>
              <a:rPr lang="ru-RU" dirty="0" err="1" smtClean="0">
                <a:solidFill>
                  <a:schemeClr val="tx1"/>
                </a:solidFill>
              </a:rPr>
              <a:t>Словцов</a:t>
            </a:r>
            <a:r>
              <a:rPr lang="ru-RU" dirty="0" smtClean="0">
                <a:solidFill>
                  <a:schemeClr val="tx1"/>
                </a:solidFill>
              </a:rPr>
              <a:t>, Н.А. </a:t>
            </a:r>
            <a:r>
              <a:rPr lang="ru-RU" dirty="0" err="1" smtClean="0">
                <a:solidFill>
                  <a:schemeClr val="tx1"/>
                </a:solidFill>
              </a:rPr>
              <a:t>Рыжников</a:t>
            </a:r>
            <a:r>
              <a:rPr lang="ru-RU" dirty="0" smtClean="0">
                <a:solidFill>
                  <a:schemeClr val="tx1"/>
                </a:solidFill>
              </a:rPr>
              <a:t>, Д.Н. Мамин-Сибиряк и др.). В это время была собрана коллекция уникальных вещей из </a:t>
            </a:r>
            <a:r>
              <a:rPr lang="ru-RU" dirty="0" err="1" smtClean="0">
                <a:solidFill>
                  <a:schemeClr val="tx1"/>
                </a:solidFill>
              </a:rPr>
              <a:t>Шигирского</a:t>
            </a:r>
            <a:r>
              <a:rPr lang="ru-RU" dirty="0" smtClean="0">
                <a:solidFill>
                  <a:schemeClr val="tx1"/>
                </a:solidFill>
              </a:rPr>
              <a:t> торфяника, исследован </a:t>
            </a:r>
            <a:r>
              <a:rPr lang="ru-RU" dirty="0" err="1" smtClean="0">
                <a:solidFill>
                  <a:schemeClr val="tx1"/>
                </a:solidFill>
              </a:rPr>
              <a:t>Ананьинский</a:t>
            </a:r>
            <a:r>
              <a:rPr lang="ru-RU" dirty="0" smtClean="0">
                <a:solidFill>
                  <a:schemeClr val="tx1"/>
                </a:solidFill>
              </a:rPr>
              <a:t> могильник. В конце XIX — начале XX вв. были опубликованы первые обобщающие работы по древней истории Урала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Зарождение первобытной культуры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50825" y="1628775"/>
            <a:ext cx="4249738" cy="489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По данным науки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 (этнографии, истории,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антропологии),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Современный человек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как субъект культуры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 формируется примерно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 в период позднего палеолита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Около </a:t>
            </a:r>
            <a:r>
              <a:rPr lang="ru-RU" sz="2400" b="1" u="sng" smtClean="0">
                <a:solidFill>
                  <a:srgbClr val="FF3300"/>
                </a:solidFill>
              </a:rPr>
              <a:t>40 тыс. лет назад.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Появляется </a:t>
            </a:r>
            <a:r>
              <a:rPr lang="en-US" sz="2400" b="1" u="sng" smtClean="0">
                <a:solidFill>
                  <a:srgbClr val="FF3300"/>
                </a:solidFill>
              </a:rPr>
              <a:t>Homo Sapiens</a:t>
            </a:r>
            <a:r>
              <a:rPr lang="ru-RU" sz="2000" b="1" smtClean="0">
                <a:solidFill>
                  <a:srgbClr val="000000"/>
                </a:solidFill>
              </a:rPr>
              <a:t>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человек разумный.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Это время формирования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искусства и религии</a:t>
            </a:r>
          </a:p>
        </p:txBody>
      </p:sp>
      <p:pic>
        <p:nvPicPr>
          <p:cNvPr id="3084" name="Picture 12" descr="первобыт 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249738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Большой и малый </a:t>
            </a:r>
            <a:r>
              <a:rPr lang="ru-RU" dirty="0" err="1" smtClean="0"/>
              <a:t>шигирский</a:t>
            </a:r>
            <a:r>
              <a:rPr lang="ru-RU" dirty="0" smtClean="0"/>
              <a:t> идолы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07631251cf7a0025e173e18fd9bbbc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60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shigirskiy-ido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88"/>
            <a:ext cx="3240360" cy="66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981074"/>
            <a:ext cx="7766257" cy="51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504"/>
            <a:ext cx="43434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sus\Desktop\shigirskiy idol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1885"/>
            <a:ext cx="5362277" cy="34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Двадцатый век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Двадцатый век — время как интенсивного изучения, так и массового разрушения археологических памятников в ходе хозяйственного освоения края. Научные исследования осуществлялись экспедициями Государственного исторического музея, Эрмитажа, Института археологии Академии наук СССР и его Ленинградского отделения. Большую работу проводили экспедиции уральских вузов, и прежде всего созданная в 1960-е гг. Уральская археологическая экспедиция — УАЭ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Свердловск), а также музеев и подразделений Академии наук в Свердловске, Сыктывкаре, Ижевске, Уфе. Получение интересных результатов стало возможным благодаря работе талантливых ученых, создавших новые направления и вырастивших достойных учеников.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-  Прочитать текст учебника на стр.9 -10.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-  Ответьте на вопросы: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 Для чего ученые различных наук проводят раскопки на Урале?;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 Поясните выражение ученых  «жизнь на свободе» 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Для чего первобытный человек создал «космос»?;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Что такое обряд?;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5. Объясните понятие «синкретизм».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Топоним «Урал»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Одним из сложнейших вопросов является вопрос о происхождении названия «Урал». Оно, как и определение границ, изменялось во времени. В древности Урал называли </a:t>
            </a:r>
            <a:r>
              <a:rPr lang="ru-RU" dirty="0" err="1" smtClean="0">
                <a:solidFill>
                  <a:schemeClr val="tx1"/>
                </a:solidFill>
              </a:rPr>
              <a:t>Рифейскими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Ри-пейскими</a:t>
            </a:r>
            <a:r>
              <a:rPr lang="ru-RU" dirty="0" smtClean="0">
                <a:solidFill>
                  <a:schemeClr val="tx1"/>
                </a:solidFill>
              </a:rPr>
              <a:t>) горами. Впервые слово Урал упоминается в работе В.Н. Татищева «Российский лексикон». До этого Уральские горы назывались словами: Камень, Пояс, Земной пояс. На Северном Урале до сих пор Уральский хребет называют просто Камень.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науке существуют несколько типов гипотез о происхождении слова Урал, их можно свести к двум основным: тюркской и финно-угорской.</a:t>
            </a:r>
          </a:p>
        </p:txBody>
      </p:sp>
    </p:spTree>
    <p:extLst>
      <p:ext uri="{BB962C8B-B14F-4D97-AF65-F5344CB8AC3E}">
        <p14:creationId xmlns:p14="http://schemas.microsoft.com/office/powerpoint/2010/main" val="1069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ouse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8650"/>
            <a:ext cx="85725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900" dirty="0">
                <a:solidFill>
                  <a:srgbClr val="D1282E"/>
                </a:solidFill>
              </a:rPr>
              <a:t>Топоним «Урал»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угроведы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считают, что слово Урал финно-угорского (мансийского) происхождения, и сопоставляют его с мансийским словом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(гора, возвышенность). Ученые-тюркологи полагают, что слово Урал по-татарски означает «пояс». Это слово связано с территорией Южного Урала. Самый длинный хребет Южного Урала называется Урал-тау (тау — гора, Урал-тау — опоясывающая гора). Русские ученые XVIII в. перенесли первую часть этого слова на всю горную страну. А затем слово Урал вытеснило старые русские наименования: Каменный пояс,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875a8375f91de049494d6073098e8a2f_3cc7aedda5a15d9cf4c68cc6f5ca3a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6094"/>
            <a:ext cx="7795973" cy="51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Древние жители </a:t>
            </a:r>
            <a:r>
              <a:rPr lang="ru-RU" dirty="0"/>
              <a:t>У</a:t>
            </a:r>
            <a:r>
              <a:rPr lang="ru-RU" dirty="0" smtClean="0"/>
              <a:t>рала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Отрывочные сведения о племенах, живущих в районе Уральских гор, впервые появились в середине I тыс. до н. э. в трудах античных авторов. На самой древней из сохранившихся карт, составленной древнегреческим ученым Птолемеем (</a:t>
            </a:r>
            <a:r>
              <a:rPr lang="ru-RU" dirty="0" err="1" smtClean="0">
                <a:solidFill>
                  <a:schemeClr val="tx1"/>
                </a:solidFill>
              </a:rPr>
              <a:t>ок</a:t>
            </a:r>
            <a:r>
              <a:rPr lang="ru-RU" dirty="0" smtClean="0">
                <a:solidFill>
                  <a:schemeClr val="tx1"/>
                </a:solidFill>
              </a:rPr>
              <a:t>. 90-го —160 г. до н. э.) под названием </a:t>
            </a:r>
            <a:r>
              <a:rPr lang="ru-RU" dirty="0" err="1" smtClean="0">
                <a:solidFill>
                  <a:schemeClr val="tx1"/>
                </a:solidFill>
              </a:rPr>
              <a:t>Риммейские</a:t>
            </a:r>
            <a:r>
              <a:rPr lang="ru-RU" dirty="0" smtClean="0">
                <a:solidFill>
                  <a:schemeClr val="tx1"/>
                </a:solidFill>
              </a:rPr>
              <a:t> горы выведены Уральские горы. Карта Птолемея достаточно точна: из Уральских гор вытекает река </a:t>
            </a:r>
            <a:r>
              <a:rPr lang="ru-RU" dirty="0" err="1" smtClean="0">
                <a:solidFill>
                  <a:schemeClr val="tx1"/>
                </a:solidFill>
              </a:rPr>
              <a:t>Даих</a:t>
            </a:r>
            <a:r>
              <a:rPr lang="ru-RU" dirty="0" smtClean="0">
                <a:solidFill>
                  <a:schemeClr val="tx1"/>
                </a:solidFill>
              </a:rPr>
              <a:t> (Яик), которая впадает в Каспийское море,  </a:t>
            </a: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 карте показаны Волга, которая течет с севера, из Гиперборейских гор (так древние авторы называли Северный Урал), и два ее притока. Район </a:t>
            </a:r>
            <a:r>
              <a:rPr lang="ru-RU" dirty="0" err="1" smtClean="0">
                <a:solidFill>
                  <a:schemeClr val="tx1"/>
                </a:solidFill>
              </a:rPr>
              <a:t>Риммейских</a:t>
            </a:r>
            <a:r>
              <a:rPr lang="ru-RU" dirty="0" smtClean="0">
                <a:solidFill>
                  <a:schemeClr val="tx1"/>
                </a:solidFill>
              </a:rPr>
              <a:t> гор на карте Птолемея назван </a:t>
            </a:r>
            <a:r>
              <a:rPr lang="ru-RU" dirty="0" err="1" smtClean="0">
                <a:solidFill>
                  <a:schemeClr val="tx1"/>
                </a:solidFill>
              </a:rPr>
              <a:t>Скифией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FF3300"/>
                </a:solidFill>
              </a:rPr>
              <a:t>Достижения материальной культуры эпохи первобытности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Добывание огня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Плетение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Осветительные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 устройства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 Лодки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Лук, стрелы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Приручение животных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Земледелие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Керамика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Ткацкий станок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Медные, бронзовые, железные орудия труда</a:t>
            </a:r>
          </a:p>
          <a:p>
            <a:pPr>
              <a:lnSpc>
                <a:spcPct val="90000"/>
              </a:lnSpc>
            </a:pPr>
            <a:endParaRPr lang="ru-RU" sz="2400" b="1" i="1"/>
          </a:p>
          <a:p>
            <a:pPr>
              <a:lnSpc>
                <a:spcPct val="90000"/>
              </a:lnSpc>
            </a:pPr>
            <a:endParaRPr lang="ru-RU" sz="2400" b="1" i="1"/>
          </a:p>
        </p:txBody>
      </p:sp>
      <p:pic>
        <p:nvPicPr>
          <p:cNvPr id="12292" name="Picture 4" descr="жилье из м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076700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280</TotalTime>
  <Words>1436</Words>
  <Application>Microsoft Office PowerPoint</Application>
  <PresentationFormat>Экран (4:3)</PresentationFormat>
  <Paragraphs>101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36</vt:i4>
      </vt:variant>
    </vt:vector>
  </HeadingPairs>
  <TitlesOfParts>
    <vt:vector size="56" baseType="lpstr">
      <vt:lpstr>Исполнительная</vt:lpstr>
      <vt:lpstr>1_Оформление по умолчанию</vt:lpstr>
      <vt:lpstr>Трек</vt:lpstr>
      <vt:lpstr>1_Трек</vt:lpstr>
      <vt:lpstr>Оформление по умолчанию</vt:lpstr>
      <vt:lpstr>2_Оформление по умолчанию</vt:lpstr>
      <vt:lpstr>2_Трек</vt:lpstr>
      <vt:lpstr>3_Трек</vt:lpstr>
      <vt:lpstr>4_Трек</vt:lpstr>
      <vt:lpstr>3_Оформление по умолчанию</vt:lpstr>
      <vt:lpstr>5_Трек</vt:lpstr>
      <vt:lpstr>8_Трек</vt:lpstr>
      <vt:lpstr>7_Трек</vt:lpstr>
      <vt:lpstr>6_Трек</vt:lpstr>
      <vt:lpstr>10_Трек</vt:lpstr>
      <vt:lpstr>9_Трек</vt:lpstr>
      <vt:lpstr>11_Трек</vt:lpstr>
      <vt:lpstr>12_Трек</vt:lpstr>
      <vt:lpstr>13_Трек</vt:lpstr>
      <vt:lpstr>14_Трек</vt:lpstr>
      <vt:lpstr>Особенности первобытной культуры на Урале</vt:lpstr>
      <vt:lpstr>Каменный пояс</vt:lpstr>
      <vt:lpstr>Зарождение первобытной культуры</vt:lpstr>
      <vt:lpstr>Топоним «Урал» </vt:lpstr>
      <vt:lpstr>Презентация PowerPoint</vt:lpstr>
      <vt:lpstr>Топоним «Урал» </vt:lpstr>
      <vt:lpstr>Презентация PowerPoint</vt:lpstr>
      <vt:lpstr>Древние жители Урала </vt:lpstr>
      <vt:lpstr>Достижения материальной культуры эпохи первобытности</vt:lpstr>
      <vt:lpstr>Презентация PowerPoint</vt:lpstr>
      <vt:lpstr>Особенности первобытного искусства</vt:lpstr>
      <vt:lpstr>Презентация PowerPoint</vt:lpstr>
      <vt:lpstr>Презентация PowerPoint</vt:lpstr>
      <vt:lpstr>Презентация PowerPoint</vt:lpstr>
      <vt:lpstr>Письменные источники</vt:lpstr>
      <vt:lpstr>Презентация PowerPoint</vt:lpstr>
      <vt:lpstr>Презентация PowerPoint</vt:lpstr>
      <vt:lpstr>Зарождение религиозных представлений</vt:lpstr>
      <vt:lpstr>Вещественные источники и методы их изучения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Периодизация древней истории Урала</vt:lpstr>
      <vt:lpstr>История изучения древностей Урала</vt:lpstr>
      <vt:lpstr>Презентация PowerPoint</vt:lpstr>
      <vt:lpstr>Девятнадцатый век</vt:lpstr>
      <vt:lpstr>Презентация PowerPoint</vt:lpstr>
      <vt:lpstr>Презентация PowerPoint</vt:lpstr>
      <vt:lpstr>Большой и малый шигирский идолы</vt:lpstr>
      <vt:lpstr>Презентация PowerPoint</vt:lpstr>
      <vt:lpstr>Презентация PowerPoint</vt:lpstr>
      <vt:lpstr>Презентация PowerPoint</vt:lpstr>
      <vt:lpstr>Презентация PowerPoint</vt:lpstr>
      <vt:lpstr>Двадцатый век </vt:lpstr>
      <vt:lpstr>Работа с учебником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первобытной культуры на Урале</dc:title>
  <dc:creator>Кошелева НМ</dc:creator>
  <cp:lastModifiedBy>Кошелева НМ</cp:lastModifiedBy>
  <cp:revision>20</cp:revision>
  <dcterms:created xsi:type="dcterms:W3CDTF">2016-09-08T14:08:27Z</dcterms:created>
  <dcterms:modified xsi:type="dcterms:W3CDTF">2019-09-05T15:09:36Z</dcterms:modified>
</cp:coreProperties>
</file>