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58" r:id="rId3"/>
    <p:sldId id="260" r:id="rId4"/>
    <p:sldId id="259" r:id="rId5"/>
    <p:sldId id="262" r:id="rId6"/>
    <p:sldId id="263" r:id="rId7"/>
    <p:sldId id="261" r:id="rId8"/>
    <p:sldId id="264" r:id="rId9"/>
    <p:sldId id="265" r:id="rId10"/>
    <p:sldId id="266" r:id="rId11"/>
    <p:sldId id="278" r:id="rId12"/>
    <p:sldId id="279" r:id="rId13"/>
    <p:sldId id="276" r:id="rId14"/>
    <p:sldId id="268" r:id="rId15"/>
    <p:sldId id="269" r:id="rId16"/>
    <p:sldId id="275" r:id="rId17"/>
    <p:sldId id="270" r:id="rId18"/>
    <p:sldId id="272" r:id="rId19"/>
    <p:sldId id="271" r:id="rId20"/>
    <p:sldId id="273" r:id="rId21"/>
    <p:sldId id="274" r:id="rId22"/>
    <p:sldId id="280" r:id="rId23"/>
    <p:sldId id="281" r:id="rId24"/>
    <p:sldId id="282"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showGuides="1">
      <p:cViewPr>
        <p:scale>
          <a:sx n="57" d="100"/>
          <a:sy n="57" d="100"/>
        </p:scale>
        <p:origin x="888" y="12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CB1FCE9-88E2-4C35-A263-ED7362D58ECC}" type="datetimeFigureOut">
              <a:rPr lang="ru-RU" smtClean="0"/>
              <a:t>17.11.2014</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F6FFD3B-D4D7-4A6F-83D0-96CA5CC702E0}" type="slidenum">
              <a:rPr lang="ru-RU" smtClean="0"/>
              <a:t>‹#›</a:t>
            </a:fld>
            <a:endParaRPr lang="ru-RU"/>
          </a:p>
        </p:txBody>
      </p:sp>
    </p:spTree>
    <p:extLst>
      <p:ext uri="{BB962C8B-B14F-4D97-AF65-F5344CB8AC3E}">
        <p14:creationId xmlns:p14="http://schemas.microsoft.com/office/powerpoint/2010/main" val="3757480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B1FCE9-88E2-4C35-A263-ED7362D58ECC}" type="datetimeFigureOut">
              <a:rPr lang="ru-RU" smtClean="0"/>
              <a:t>17.11.2014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F6FFD3B-D4D7-4A6F-83D0-96CA5CC702E0}" type="slidenum">
              <a:rPr lang="ru-RU" smtClean="0"/>
              <a:t>‹#›</a:t>
            </a:fld>
            <a:endParaRPr lang="ru-RU"/>
          </a:p>
        </p:txBody>
      </p:sp>
    </p:spTree>
    <p:extLst>
      <p:ext uri="{BB962C8B-B14F-4D97-AF65-F5344CB8AC3E}">
        <p14:creationId xmlns:p14="http://schemas.microsoft.com/office/powerpoint/2010/main" val="16278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B1FCE9-88E2-4C35-A263-ED7362D58ECC}" type="datetimeFigureOut">
              <a:rPr lang="ru-RU" smtClean="0"/>
              <a:t>17.11.2014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F6FFD3B-D4D7-4A6F-83D0-96CA5CC702E0}"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66442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2CB1FCE9-88E2-4C35-A263-ED7362D58ECC}" type="datetimeFigureOut">
              <a:rPr lang="ru-RU" smtClean="0"/>
              <a:t>17.11.2014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6FFD3B-D4D7-4A6F-83D0-96CA5CC702E0}" type="slidenum">
              <a:rPr lang="ru-RU" smtClean="0"/>
              <a:t>‹#›</a:t>
            </a:fld>
            <a:endParaRPr lang="ru-RU"/>
          </a:p>
        </p:txBody>
      </p:sp>
    </p:spTree>
    <p:extLst>
      <p:ext uri="{BB962C8B-B14F-4D97-AF65-F5344CB8AC3E}">
        <p14:creationId xmlns:p14="http://schemas.microsoft.com/office/powerpoint/2010/main" val="449680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2CB1FCE9-88E2-4C35-A263-ED7362D58ECC}" type="datetimeFigureOut">
              <a:rPr lang="ru-RU" smtClean="0"/>
              <a:t>17.11.2014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6FFD3B-D4D7-4A6F-83D0-96CA5CC702E0}"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13215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2CB1FCE9-88E2-4C35-A263-ED7362D58ECC}" type="datetimeFigureOut">
              <a:rPr lang="ru-RU" smtClean="0"/>
              <a:t>17.11.2014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6FFD3B-D4D7-4A6F-83D0-96CA5CC702E0}" type="slidenum">
              <a:rPr lang="ru-RU" smtClean="0"/>
              <a:t>‹#›</a:t>
            </a:fld>
            <a:endParaRPr lang="ru-RU"/>
          </a:p>
        </p:txBody>
      </p:sp>
    </p:spTree>
    <p:extLst>
      <p:ext uri="{BB962C8B-B14F-4D97-AF65-F5344CB8AC3E}">
        <p14:creationId xmlns:p14="http://schemas.microsoft.com/office/powerpoint/2010/main" val="2047781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CB1FCE9-88E2-4C35-A263-ED7362D58ECC}" type="datetimeFigureOut">
              <a:rPr lang="ru-RU" smtClean="0"/>
              <a:t>17.11.2014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F6FFD3B-D4D7-4A6F-83D0-96CA5CC702E0}" type="slidenum">
              <a:rPr lang="ru-RU" smtClean="0"/>
              <a:t>‹#›</a:t>
            </a:fld>
            <a:endParaRPr lang="ru-RU"/>
          </a:p>
        </p:txBody>
      </p:sp>
    </p:spTree>
    <p:extLst>
      <p:ext uri="{BB962C8B-B14F-4D97-AF65-F5344CB8AC3E}">
        <p14:creationId xmlns:p14="http://schemas.microsoft.com/office/powerpoint/2010/main" val="3615376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CB1FCE9-88E2-4C35-A263-ED7362D58ECC}" type="datetimeFigureOut">
              <a:rPr lang="ru-RU" smtClean="0"/>
              <a:t>17.11.2014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F6FFD3B-D4D7-4A6F-83D0-96CA5CC702E0}" type="slidenum">
              <a:rPr lang="ru-RU" smtClean="0"/>
              <a:t>‹#›</a:t>
            </a:fld>
            <a:endParaRPr lang="ru-RU"/>
          </a:p>
        </p:txBody>
      </p:sp>
    </p:spTree>
    <p:extLst>
      <p:ext uri="{BB962C8B-B14F-4D97-AF65-F5344CB8AC3E}">
        <p14:creationId xmlns:p14="http://schemas.microsoft.com/office/powerpoint/2010/main" val="2998232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CB1FCE9-88E2-4C35-A263-ED7362D58ECC}" type="datetimeFigureOut">
              <a:rPr lang="ru-RU" smtClean="0"/>
              <a:t>17.11.2014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F6FFD3B-D4D7-4A6F-83D0-96CA5CC702E0}" type="slidenum">
              <a:rPr lang="ru-RU" smtClean="0"/>
              <a:t>‹#›</a:t>
            </a:fld>
            <a:endParaRPr lang="ru-RU"/>
          </a:p>
        </p:txBody>
      </p:sp>
    </p:spTree>
    <p:extLst>
      <p:ext uri="{BB962C8B-B14F-4D97-AF65-F5344CB8AC3E}">
        <p14:creationId xmlns:p14="http://schemas.microsoft.com/office/powerpoint/2010/main" val="3789437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B1FCE9-88E2-4C35-A263-ED7362D58ECC}" type="datetimeFigureOut">
              <a:rPr lang="ru-RU" smtClean="0"/>
              <a:t>17.11.2014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F6FFD3B-D4D7-4A6F-83D0-96CA5CC702E0}" type="slidenum">
              <a:rPr lang="ru-RU" smtClean="0"/>
              <a:t>‹#›</a:t>
            </a:fld>
            <a:endParaRPr lang="ru-RU"/>
          </a:p>
        </p:txBody>
      </p:sp>
    </p:spTree>
    <p:extLst>
      <p:ext uri="{BB962C8B-B14F-4D97-AF65-F5344CB8AC3E}">
        <p14:creationId xmlns:p14="http://schemas.microsoft.com/office/powerpoint/2010/main" val="209360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CB1FCE9-88E2-4C35-A263-ED7362D58ECC}" type="datetimeFigureOut">
              <a:rPr lang="ru-RU" smtClean="0"/>
              <a:t>17.11.2014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F6FFD3B-D4D7-4A6F-83D0-96CA5CC702E0}" type="slidenum">
              <a:rPr lang="ru-RU" smtClean="0"/>
              <a:t>‹#›</a:t>
            </a:fld>
            <a:endParaRPr lang="ru-RU"/>
          </a:p>
        </p:txBody>
      </p:sp>
    </p:spTree>
    <p:extLst>
      <p:ext uri="{BB962C8B-B14F-4D97-AF65-F5344CB8AC3E}">
        <p14:creationId xmlns:p14="http://schemas.microsoft.com/office/powerpoint/2010/main" val="1692315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CB1FCE9-88E2-4C35-A263-ED7362D58ECC}" type="datetimeFigureOut">
              <a:rPr lang="ru-RU" smtClean="0"/>
              <a:t>17.11.2014</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F6FFD3B-D4D7-4A6F-83D0-96CA5CC702E0}" type="slidenum">
              <a:rPr lang="ru-RU" smtClean="0"/>
              <a:t>‹#›</a:t>
            </a:fld>
            <a:endParaRPr lang="ru-RU"/>
          </a:p>
        </p:txBody>
      </p:sp>
    </p:spTree>
    <p:extLst>
      <p:ext uri="{BB962C8B-B14F-4D97-AF65-F5344CB8AC3E}">
        <p14:creationId xmlns:p14="http://schemas.microsoft.com/office/powerpoint/2010/main" val="919258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CB1FCE9-88E2-4C35-A263-ED7362D58ECC}" type="datetimeFigureOut">
              <a:rPr lang="ru-RU" smtClean="0"/>
              <a:t>17.11.2014</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F6FFD3B-D4D7-4A6F-83D0-96CA5CC702E0}" type="slidenum">
              <a:rPr lang="ru-RU" smtClean="0"/>
              <a:t>‹#›</a:t>
            </a:fld>
            <a:endParaRPr lang="ru-RU"/>
          </a:p>
        </p:txBody>
      </p:sp>
    </p:spTree>
    <p:extLst>
      <p:ext uri="{BB962C8B-B14F-4D97-AF65-F5344CB8AC3E}">
        <p14:creationId xmlns:p14="http://schemas.microsoft.com/office/powerpoint/2010/main" val="196845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1FCE9-88E2-4C35-A263-ED7362D58ECC}" type="datetimeFigureOut">
              <a:rPr lang="ru-RU" smtClean="0"/>
              <a:t>17.11.2014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F6FFD3B-D4D7-4A6F-83D0-96CA5CC702E0}" type="slidenum">
              <a:rPr lang="ru-RU" smtClean="0"/>
              <a:t>‹#›</a:t>
            </a:fld>
            <a:endParaRPr lang="ru-RU"/>
          </a:p>
        </p:txBody>
      </p:sp>
    </p:spTree>
    <p:extLst>
      <p:ext uri="{BB962C8B-B14F-4D97-AF65-F5344CB8AC3E}">
        <p14:creationId xmlns:p14="http://schemas.microsoft.com/office/powerpoint/2010/main" val="3645973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CB1FCE9-88E2-4C35-A263-ED7362D58ECC}" type="datetimeFigureOut">
              <a:rPr lang="ru-RU" smtClean="0"/>
              <a:t>17.11.2014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F6FFD3B-D4D7-4A6F-83D0-96CA5CC702E0}" type="slidenum">
              <a:rPr lang="ru-RU" smtClean="0"/>
              <a:t>‹#›</a:t>
            </a:fld>
            <a:endParaRPr lang="ru-RU"/>
          </a:p>
        </p:txBody>
      </p:sp>
    </p:spTree>
    <p:extLst>
      <p:ext uri="{BB962C8B-B14F-4D97-AF65-F5344CB8AC3E}">
        <p14:creationId xmlns:p14="http://schemas.microsoft.com/office/powerpoint/2010/main" val="292729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CB1FCE9-88E2-4C35-A263-ED7362D58ECC}" type="datetimeFigureOut">
              <a:rPr lang="ru-RU" smtClean="0"/>
              <a:t>17.11.2014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6FFD3B-D4D7-4A6F-83D0-96CA5CC702E0}" type="slidenum">
              <a:rPr lang="ru-RU" smtClean="0"/>
              <a:t>‹#›</a:t>
            </a:fld>
            <a:endParaRPr lang="ru-RU"/>
          </a:p>
        </p:txBody>
      </p:sp>
    </p:spTree>
    <p:extLst>
      <p:ext uri="{BB962C8B-B14F-4D97-AF65-F5344CB8AC3E}">
        <p14:creationId xmlns:p14="http://schemas.microsoft.com/office/powerpoint/2010/main" val="659311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CB1FCE9-88E2-4C35-A263-ED7362D58ECC}" type="datetimeFigureOut">
              <a:rPr lang="ru-RU" smtClean="0"/>
              <a:t>17.11.2014</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F6FFD3B-D4D7-4A6F-83D0-96CA5CC702E0}" type="slidenum">
              <a:rPr lang="ru-RU" smtClean="0"/>
              <a:t>‹#›</a:t>
            </a:fld>
            <a:endParaRPr lang="ru-RU"/>
          </a:p>
        </p:txBody>
      </p:sp>
    </p:spTree>
    <p:extLst>
      <p:ext uri="{BB962C8B-B14F-4D97-AF65-F5344CB8AC3E}">
        <p14:creationId xmlns:p14="http://schemas.microsoft.com/office/powerpoint/2010/main" val="2020996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6691" y="1118888"/>
            <a:ext cx="9024457" cy="5739112"/>
          </a:xfrm>
        </p:spPr>
        <p:txBody>
          <a:bodyPr>
            <a:noAutofit/>
          </a:bodyPr>
          <a:lstStyle/>
          <a:p>
            <a:pPr algn="ctr"/>
            <a:r>
              <a:rPr lang="ru-RU" sz="7200" b="1" i="1" dirty="0" smtClean="0">
                <a:solidFill>
                  <a:srgbClr val="00B0F0"/>
                </a:solidFill>
              </a:rPr>
              <a:t>Т</a:t>
            </a:r>
            <a:r>
              <a:rPr lang="ru-RU" sz="7200" b="1" i="1" dirty="0" smtClean="0">
                <a:solidFill>
                  <a:schemeClr val="accent5">
                    <a:lumMod val="75000"/>
                  </a:schemeClr>
                </a:solidFill>
              </a:rPr>
              <a:t>е</a:t>
            </a:r>
            <a:r>
              <a:rPr lang="ru-RU" sz="7200" b="1" i="1" dirty="0" smtClean="0">
                <a:solidFill>
                  <a:srgbClr val="FFC000"/>
                </a:solidFill>
              </a:rPr>
              <a:t>а</a:t>
            </a:r>
            <a:r>
              <a:rPr lang="ru-RU" sz="7200" b="1" i="1" dirty="0" smtClean="0">
                <a:solidFill>
                  <a:srgbClr val="FF0000"/>
                </a:solidFill>
              </a:rPr>
              <a:t>т</a:t>
            </a:r>
            <a:r>
              <a:rPr lang="ru-RU" sz="7200" b="1" i="1" dirty="0" smtClean="0">
                <a:solidFill>
                  <a:schemeClr val="bg2">
                    <a:lumMod val="50000"/>
                  </a:schemeClr>
                </a:solidFill>
              </a:rPr>
              <a:t>р</a:t>
            </a:r>
            <a:r>
              <a:rPr lang="ru-RU" sz="7200" b="1" i="1" dirty="0" smtClean="0">
                <a:solidFill>
                  <a:schemeClr val="accent3"/>
                </a:solidFill>
              </a:rPr>
              <a:t>а</a:t>
            </a:r>
            <a:r>
              <a:rPr lang="ru-RU" sz="7200" b="1" i="1" dirty="0" smtClean="0">
                <a:solidFill>
                  <a:srgbClr val="00B0F0"/>
                </a:solidFill>
              </a:rPr>
              <a:t>л</a:t>
            </a:r>
            <a:r>
              <a:rPr lang="ru-RU" sz="7200" b="1" i="1" dirty="0" smtClean="0">
                <a:solidFill>
                  <a:srgbClr val="7030A0"/>
                </a:solidFill>
              </a:rPr>
              <a:t>ь</a:t>
            </a:r>
            <a:r>
              <a:rPr lang="ru-RU" sz="7200" b="1" i="1" dirty="0" smtClean="0">
                <a:solidFill>
                  <a:srgbClr val="C00000"/>
                </a:solidFill>
              </a:rPr>
              <a:t>н</a:t>
            </a:r>
            <a:r>
              <a:rPr lang="ru-RU" sz="7200" b="1" i="1" dirty="0" smtClean="0">
                <a:solidFill>
                  <a:schemeClr val="accent1">
                    <a:lumMod val="75000"/>
                  </a:schemeClr>
                </a:solidFill>
              </a:rPr>
              <a:t>а</a:t>
            </a:r>
            <a:r>
              <a:rPr lang="ru-RU" sz="7200" b="1" i="1" dirty="0" smtClean="0">
                <a:solidFill>
                  <a:srgbClr val="0070C0"/>
                </a:solidFill>
              </a:rPr>
              <a:t>я</a:t>
            </a:r>
            <a:br>
              <a:rPr lang="ru-RU" sz="7200" b="1" i="1" dirty="0" smtClean="0">
                <a:solidFill>
                  <a:srgbClr val="0070C0"/>
                </a:solidFill>
              </a:rPr>
            </a:br>
            <a:r>
              <a:rPr lang="ru-RU" sz="7200" b="1" i="1" dirty="0" smtClean="0">
                <a:solidFill>
                  <a:srgbClr val="0070C0"/>
                </a:solidFill>
              </a:rPr>
              <a:t>   </a:t>
            </a:r>
            <a:r>
              <a:rPr lang="ru-RU" sz="7200" b="1" i="1" dirty="0" smtClean="0">
                <a:solidFill>
                  <a:srgbClr val="92D050"/>
                </a:solidFill>
              </a:rPr>
              <a:t>м</a:t>
            </a:r>
            <a:r>
              <a:rPr lang="ru-RU" sz="7200" b="1" i="1" dirty="0" smtClean="0">
                <a:solidFill>
                  <a:schemeClr val="accent1"/>
                </a:solidFill>
              </a:rPr>
              <a:t>о</a:t>
            </a:r>
            <a:r>
              <a:rPr lang="ru-RU" sz="7200" b="1" i="1" dirty="0" smtClean="0">
                <a:solidFill>
                  <a:srgbClr val="00B050"/>
                </a:solidFill>
              </a:rPr>
              <a:t>з</a:t>
            </a:r>
            <a:r>
              <a:rPr lang="ru-RU" sz="7200" b="1" i="1" dirty="0" smtClean="0">
                <a:solidFill>
                  <a:srgbClr val="7030A0"/>
                </a:solidFill>
              </a:rPr>
              <a:t>а</a:t>
            </a:r>
            <a:r>
              <a:rPr lang="ru-RU" sz="7200" b="1" i="1" dirty="0" smtClean="0">
                <a:solidFill>
                  <a:srgbClr val="FFC000"/>
                </a:solidFill>
              </a:rPr>
              <a:t>й</a:t>
            </a:r>
            <a:r>
              <a:rPr lang="ru-RU" sz="7200" b="1" i="1" dirty="0" smtClean="0">
                <a:solidFill>
                  <a:srgbClr val="0070C0"/>
                </a:solidFill>
              </a:rPr>
              <a:t>к</a:t>
            </a:r>
            <a:r>
              <a:rPr lang="ru-RU" sz="7200" b="1" i="1" dirty="0" smtClean="0">
                <a:solidFill>
                  <a:srgbClr val="002060"/>
                </a:solidFill>
              </a:rPr>
              <a:t>а</a:t>
            </a:r>
            <a:r>
              <a:rPr lang="ru-RU" sz="7200" b="1" i="1" dirty="0" smtClean="0"/>
              <a:t> </a:t>
            </a:r>
            <a:r>
              <a:rPr lang="ru-RU" sz="7200" b="1" i="1" dirty="0" smtClean="0">
                <a:solidFill>
                  <a:schemeClr val="accent2"/>
                </a:solidFill>
              </a:rPr>
              <a:t>д</a:t>
            </a:r>
            <a:r>
              <a:rPr lang="ru-RU" sz="7200" b="1" i="1" dirty="0" smtClean="0">
                <a:solidFill>
                  <a:schemeClr val="bg2">
                    <a:lumMod val="50000"/>
                  </a:schemeClr>
                </a:solidFill>
              </a:rPr>
              <a:t>л</a:t>
            </a:r>
            <a:r>
              <a:rPr lang="ru-RU" sz="7200" b="1" i="1" dirty="0" smtClean="0">
                <a:solidFill>
                  <a:srgbClr val="002060"/>
                </a:solidFill>
              </a:rPr>
              <a:t>я</a:t>
            </a:r>
            <a:r>
              <a:rPr lang="ru-RU" sz="7200" b="1" i="1" dirty="0" smtClean="0"/>
              <a:t> </a:t>
            </a:r>
            <a:br>
              <a:rPr lang="ru-RU" sz="7200" b="1" i="1" dirty="0" smtClean="0"/>
            </a:br>
            <a:r>
              <a:rPr lang="ru-RU" sz="7200" b="1" i="1" dirty="0" smtClean="0">
                <a:solidFill>
                  <a:srgbClr val="FF0000"/>
                </a:solidFill>
              </a:rPr>
              <a:t>н</a:t>
            </a:r>
            <a:r>
              <a:rPr lang="ru-RU" sz="7200" b="1" i="1" dirty="0" smtClean="0">
                <a:solidFill>
                  <a:srgbClr val="0070C0"/>
                </a:solidFill>
              </a:rPr>
              <a:t>а</a:t>
            </a:r>
            <a:r>
              <a:rPr lang="ru-RU" sz="7200" b="1" i="1" dirty="0" smtClean="0">
                <a:solidFill>
                  <a:schemeClr val="accent2"/>
                </a:solidFill>
              </a:rPr>
              <a:t>ш</a:t>
            </a:r>
            <a:r>
              <a:rPr lang="ru-RU" sz="7200" b="1" i="1" dirty="0" smtClean="0">
                <a:solidFill>
                  <a:schemeClr val="bg2">
                    <a:lumMod val="50000"/>
                  </a:schemeClr>
                </a:solidFill>
              </a:rPr>
              <a:t>и</a:t>
            </a:r>
            <a:r>
              <a:rPr lang="ru-RU" sz="7200" b="1" i="1" dirty="0" smtClean="0">
                <a:solidFill>
                  <a:schemeClr val="accent6"/>
                </a:solidFill>
              </a:rPr>
              <a:t>х</a:t>
            </a:r>
            <a:r>
              <a:rPr lang="ru-RU" sz="7200" b="1" i="1" dirty="0" smtClean="0"/>
              <a:t> </a:t>
            </a:r>
            <a:r>
              <a:rPr lang="ru-RU" sz="7200" b="1" i="1" dirty="0" smtClean="0">
                <a:solidFill>
                  <a:srgbClr val="0070C0"/>
                </a:solidFill>
              </a:rPr>
              <a:t>д</a:t>
            </a:r>
            <a:r>
              <a:rPr lang="ru-RU" sz="7200" b="1" i="1" dirty="0" smtClean="0">
                <a:solidFill>
                  <a:srgbClr val="7030A0"/>
                </a:solidFill>
              </a:rPr>
              <a:t>е</a:t>
            </a:r>
            <a:r>
              <a:rPr lang="ru-RU" sz="7200" b="1" i="1" dirty="0" smtClean="0">
                <a:solidFill>
                  <a:srgbClr val="C00000"/>
                </a:solidFill>
              </a:rPr>
              <a:t>т</a:t>
            </a:r>
            <a:r>
              <a:rPr lang="ru-RU" sz="7200" b="1" i="1" dirty="0" smtClean="0">
                <a:solidFill>
                  <a:schemeClr val="accent1">
                    <a:lumMod val="60000"/>
                    <a:lumOff val="40000"/>
                  </a:schemeClr>
                </a:solidFill>
              </a:rPr>
              <a:t>е</a:t>
            </a:r>
            <a:r>
              <a:rPr lang="ru-RU" sz="7200" b="1" i="1" dirty="0" smtClean="0">
                <a:solidFill>
                  <a:srgbClr val="FF0000"/>
                </a:solidFill>
              </a:rPr>
              <a:t>й</a:t>
            </a:r>
            <a:r>
              <a:rPr lang="ru-RU" sz="7200" b="1" i="1" dirty="0" smtClean="0">
                <a:solidFill>
                  <a:srgbClr val="00B0F0"/>
                </a:solidFill>
              </a:rPr>
              <a:t>.</a:t>
            </a:r>
            <a:endParaRPr lang="ru-RU" sz="7200" b="1" i="1" dirty="0">
              <a:solidFill>
                <a:srgbClr val="00B0F0"/>
              </a:solidFill>
            </a:endParaRPr>
          </a:p>
        </p:txBody>
      </p:sp>
    </p:spTree>
    <p:extLst>
      <p:ext uri="{BB962C8B-B14F-4D97-AF65-F5344CB8AC3E}">
        <p14:creationId xmlns:p14="http://schemas.microsoft.com/office/powerpoint/2010/main" val="1705570029"/>
      </p:ext>
    </p:extLst>
  </p:cSld>
  <p:clrMapOvr>
    <a:masterClrMapping/>
  </p:clrMapOvr>
  <mc:AlternateContent xmlns:mc="http://schemas.openxmlformats.org/markup-compatibility/2006" xmlns:p14="http://schemas.microsoft.com/office/powerpoint/2010/main">
    <mc:Choice Requires="p14">
      <p:transition spd="slow" p14:dur="800" advTm="1148">
        <p:circle/>
      </p:transition>
    </mc:Choice>
    <mc:Fallback xmlns="">
      <p:transition spd="slow" advTm="1148">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1217" y="175364"/>
            <a:ext cx="8886673" cy="2244350"/>
          </a:xfrm>
        </p:spPr>
        <p:txBody>
          <a:bodyPr>
            <a:noAutofit/>
          </a:bodyPr>
          <a:lstStyle/>
          <a:p>
            <a:r>
              <a:rPr lang="ru-RU" sz="2800" b="1" i="1" dirty="0"/>
              <a:t>Театр с самой молодой труппой и самым новаторским подходом к классической драматургии, который начинал со спектаклей начинающих артистов, а сегодня получает первые призы театральных фестивалях.</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7542" y="2910765"/>
            <a:ext cx="8915400" cy="38282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05623035"/>
      </p:ext>
    </p:extLst>
  </p:cSld>
  <p:clrMapOvr>
    <a:masterClrMapping/>
  </p:clrMapOvr>
  <mc:AlternateContent xmlns:mc="http://schemas.openxmlformats.org/markup-compatibility/2006" xmlns:p14="http://schemas.microsoft.com/office/powerpoint/2010/main">
    <mc:Choice Requires="p14">
      <p:transition spd="med" p14:dur="700" advTm="5042">
        <p:fade/>
      </p:transition>
    </mc:Choice>
    <mc:Fallback xmlns="">
      <p:transition spd="med" advTm="5042">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66121" y="5052635"/>
            <a:ext cx="8911687" cy="1280890"/>
          </a:xfrm>
        </p:spPr>
        <p:txBody>
          <a:bodyPr/>
          <a:lstStyle/>
          <a:p>
            <a:pPr algn="ctr"/>
            <a:r>
              <a:rPr lang="ru-RU" b="1" i="1" u="sng" dirty="0"/>
              <a:t>«КЛОЧКИ ПО </a:t>
            </a:r>
            <a:r>
              <a:rPr lang="ru-RU" b="1" i="1" u="sng" dirty="0" smtClean="0"/>
              <a:t>ЗАКОУЛОЧКАМ.»</a:t>
            </a:r>
            <a:endParaRPr lang="ru-RU" b="1" i="1" u="sng"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9918" y="308779"/>
            <a:ext cx="6338169" cy="38874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84877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93">
        <p15:prstTrans prst="curtains"/>
      </p:transition>
    </mc:Choice>
    <mc:Fallback xmlns="">
      <p:transition spd="slow" advTm="93">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11046" y="694419"/>
            <a:ext cx="6096000" cy="5632311"/>
          </a:xfrm>
          <a:prstGeom prst="rect">
            <a:avLst/>
          </a:prstGeom>
        </p:spPr>
        <p:txBody>
          <a:bodyPr>
            <a:spAutoFit/>
          </a:bodyPr>
          <a:lstStyle/>
          <a:p>
            <a:r>
              <a:rPr lang="ru-RU" sz="2400" b="1" i="1" dirty="0" smtClean="0"/>
              <a:t>«Клочки по закоулочкам» - спектакль для самых-самых маленьких! Он поставлен по пьесе Г. Остера режиссером Алексеем Серовым. Пожалуй, никому не нужно объяснять, кто такой Григорий Остер. Это известный детский писатель… но пишет он не совсем обычные истории! Прославился, прежде всего, как автор «вредных» советов. Однако мало кто знает, что сказки Остера могут быть не только вредными, а еще и очень полезными. Остер – уникальный, оригинальный драматург.</a:t>
            </a:r>
            <a:endParaRPr lang="ru-RU" sz="2400" b="1" i="1" dirty="0"/>
          </a:p>
        </p:txBody>
      </p:sp>
    </p:spTree>
    <p:extLst>
      <p:ext uri="{BB962C8B-B14F-4D97-AF65-F5344CB8AC3E}">
        <p14:creationId xmlns:p14="http://schemas.microsoft.com/office/powerpoint/2010/main" val="2639901280"/>
      </p:ext>
    </p:extLst>
  </p:cSld>
  <p:clrMapOvr>
    <a:masterClrMapping/>
  </p:clrMapOvr>
  <mc:AlternateContent xmlns:mc="http://schemas.openxmlformats.org/markup-compatibility/2006">
    <mc:Choice xmlns:p14="http://schemas.microsoft.com/office/powerpoint/2010/main" Requires="p14">
      <p:transition spd="slow" p14:dur="3400" advTm="11401">
        <p14:reveal/>
      </p:transition>
    </mc:Choice>
    <mc:Fallback>
      <p:transition spd="slow" advTm="11401">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05035" y="5259868"/>
            <a:ext cx="8911687" cy="1280890"/>
          </a:xfrm>
        </p:spPr>
        <p:txBody>
          <a:bodyPr/>
          <a:lstStyle/>
          <a:p>
            <a:pPr algn="ctr"/>
            <a:r>
              <a:rPr lang="ru-RU" b="1" i="1" u="sng" dirty="0" smtClean="0"/>
              <a:t>«Догоним солнце».</a:t>
            </a:r>
            <a:endParaRPr lang="ru-RU" b="1" i="1" u="sng"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5803" y="463462"/>
            <a:ext cx="5523978" cy="41586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77972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644">
        <p15:prstTrans prst="curtains"/>
      </p:transition>
    </mc:Choice>
    <mc:Fallback xmlns="">
      <p:transition spd="slow" advTm="1644">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i="1" dirty="0">
                <a:solidFill>
                  <a:schemeClr val="accent3">
                    <a:lumMod val="75000"/>
                  </a:schemeClr>
                </a:solidFill>
              </a:rPr>
              <a:t>Детский камерный театр </a:t>
            </a:r>
            <a:r>
              <a:rPr lang="ru-RU" sz="4000" b="1" i="1" dirty="0" smtClean="0">
                <a:solidFill>
                  <a:schemeClr val="accent3">
                    <a:lumMod val="75000"/>
                  </a:schemeClr>
                </a:solidFill>
              </a:rPr>
              <a:t>кукол.</a:t>
            </a:r>
            <a:endParaRPr lang="ru-RU" sz="4000" b="1" i="1" dirty="0">
              <a:solidFill>
                <a:schemeClr val="accent3">
                  <a:lumMod val="75000"/>
                </a:schemeClr>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2444" y="1804792"/>
            <a:ext cx="6233823" cy="4747365"/>
          </a:xfrm>
          <a:prstGeom prst="rect">
            <a:avLst/>
          </a:prstGeom>
          <a:ln>
            <a:noFill/>
          </a:ln>
          <a:effectLst>
            <a:softEdge rad="112500"/>
          </a:effectLst>
        </p:spPr>
      </p:pic>
    </p:spTree>
    <p:extLst>
      <p:ext uri="{BB962C8B-B14F-4D97-AF65-F5344CB8AC3E}">
        <p14:creationId xmlns:p14="http://schemas.microsoft.com/office/powerpoint/2010/main" val="801323431"/>
      </p:ext>
    </p:extLst>
  </p:cSld>
  <p:clrMapOvr>
    <a:masterClrMapping/>
  </p:clrMapOvr>
  <p:transition spd="slow" advTm="1822">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99145" y="494003"/>
            <a:ext cx="6096000" cy="5632311"/>
          </a:xfrm>
          <a:prstGeom prst="rect">
            <a:avLst/>
          </a:prstGeom>
        </p:spPr>
        <p:txBody>
          <a:bodyPr>
            <a:spAutoFit/>
          </a:bodyPr>
          <a:lstStyle/>
          <a:p>
            <a:pPr algn="ctr"/>
            <a:r>
              <a:rPr lang="ru-RU" sz="2400" b="1" i="1" dirty="0" smtClean="0"/>
              <a:t>Театр был создан решением Исполкома Моссовета на базе действующего коллектива «Кукольного объединения театральных спектаклей» Москонцерта и поселился в помещении бывшего кинотеатра «Север». Два года ушло на то, чтобы полуразрушенное помещение кинотеатра превратить в сказочный терем, и 6 февраля 1993 года театр распахнул свои двери перед десятками мальчишек и девчонок премьерой по сказке С. . Аксакова «Аленький цветочек».</a:t>
            </a:r>
            <a:endParaRPr lang="ru-RU" sz="2400" b="1" i="1" dirty="0"/>
          </a:p>
        </p:txBody>
      </p:sp>
    </p:spTree>
    <p:extLst>
      <p:ext uri="{BB962C8B-B14F-4D97-AF65-F5344CB8AC3E}">
        <p14:creationId xmlns:p14="http://schemas.microsoft.com/office/powerpoint/2010/main" val="1382635235"/>
      </p:ext>
    </p:extLst>
  </p:cSld>
  <p:clrMapOvr>
    <a:masterClrMapping/>
  </p:clrMapOvr>
  <mc:AlternateContent xmlns:mc="http://schemas.openxmlformats.org/markup-compatibility/2006" xmlns:p14="http://schemas.microsoft.com/office/powerpoint/2010/main">
    <mc:Choice Requires="p14">
      <p:transition spd="slow" p14:dur="1500" advTm="8972">
        <p:split orient="vert"/>
      </p:transition>
    </mc:Choice>
    <mc:Fallback xmlns="">
      <p:transition spd="slow" advTm="8972">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6" y="1578278"/>
            <a:ext cx="6288028" cy="326721"/>
          </a:xfrm>
        </p:spPr>
        <p:txBody>
          <a:bodyPr>
            <a:normAutofit fontScale="90000"/>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4513" y="288098"/>
            <a:ext cx="9068807" cy="6200383"/>
          </a:xfrm>
          <a:prstGeom prst="rect">
            <a:avLst/>
          </a:prstGeom>
          <a:ln>
            <a:noFill/>
          </a:ln>
          <a:effectLst>
            <a:softEdge rad="112500"/>
          </a:effectLst>
        </p:spPr>
      </p:pic>
    </p:spTree>
    <p:extLst>
      <p:ext uri="{BB962C8B-B14F-4D97-AF65-F5344CB8AC3E}">
        <p14:creationId xmlns:p14="http://schemas.microsoft.com/office/powerpoint/2010/main" val="4199085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293">
        <p15:prstTrans prst="curtains"/>
      </p:transition>
    </mc:Choice>
    <mc:Fallback xmlns="">
      <p:transition spd="slow" advTm="293">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61566" y="1079872"/>
            <a:ext cx="6096000" cy="4524315"/>
          </a:xfrm>
          <a:prstGeom prst="rect">
            <a:avLst/>
          </a:prstGeom>
        </p:spPr>
        <p:txBody>
          <a:bodyPr>
            <a:spAutoFit/>
          </a:bodyPr>
          <a:lstStyle/>
          <a:p>
            <a:pPr algn="ctr"/>
            <a:r>
              <a:rPr lang="ru-RU" sz="2400" b="1" i="1" dirty="0" smtClean="0"/>
              <a:t>Сегодня Московский детский камерный театр кукол является одним из ведущих репертуарных детских театров города. На его афишах более 30 спектаклей по произведениям известных отечественных и зарубежных авторов.</a:t>
            </a:r>
          </a:p>
          <a:p>
            <a:pPr algn="ctr"/>
            <a:r>
              <a:rPr lang="ru-RU" sz="2400" b="1" i="1" dirty="0" smtClean="0"/>
              <a:t>За последние годы театр проехал со своими спектаклями от Челябинска до Ростова-на-Дону, от Подмосковья до Таллина. </a:t>
            </a:r>
            <a:endParaRPr lang="ru-RU" sz="2400" b="1" i="1" dirty="0"/>
          </a:p>
        </p:txBody>
      </p:sp>
    </p:spTree>
    <p:extLst>
      <p:ext uri="{BB962C8B-B14F-4D97-AF65-F5344CB8AC3E}">
        <p14:creationId xmlns:p14="http://schemas.microsoft.com/office/powerpoint/2010/main" val="228783845"/>
      </p:ext>
    </p:extLst>
  </p:cSld>
  <p:clrMapOvr>
    <a:masterClrMapping/>
  </p:clrMapOvr>
  <mc:AlternateContent xmlns:mc="http://schemas.openxmlformats.org/markup-compatibility/2006" xmlns:p14="http://schemas.microsoft.com/office/powerpoint/2010/main">
    <mc:Choice Requires="p14">
      <p:transition spd="slow" p14:dur="1500" advTm="5656">
        <p:split orient="vert"/>
      </p:transition>
    </mc:Choice>
    <mc:Fallback xmlns="">
      <p:transition spd="slow" advTm="5656">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772416" y="3294344"/>
            <a:ext cx="1916483" cy="601249"/>
          </a:xfrm>
        </p:spPr>
        <p:txBody>
          <a:bodyPr>
            <a:normAutofit fontScale="90000"/>
          </a:bodyPr>
          <a:lstStyle/>
          <a:p>
            <a:endParaRPr lang="ru-RU" dirty="0"/>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b="2386"/>
          <a:stretch/>
        </p:blipFill>
        <p:spPr>
          <a:xfrm>
            <a:off x="3043826" y="413359"/>
            <a:ext cx="7528142" cy="6175331"/>
          </a:xfrm>
          <a:prstGeom prst="rect">
            <a:avLst/>
          </a:prstGeom>
          <a:ln>
            <a:noFill/>
          </a:ln>
          <a:effectLst>
            <a:softEdge rad="112500"/>
          </a:effectLst>
        </p:spPr>
      </p:pic>
    </p:spTree>
    <p:extLst>
      <p:ext uri="{BB962C8B-B14F-4D97-AF65-F5344CB8AC3E}">
        <p14:creationId xmlns:p14="http://schemas.microsoft.com/office/powerpoint/2010/main" val="4102313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926">
        <p15:prstTrans prst="curtains"/>
      </p:transition>
    </mc:Choice>
    <mc:Fallback xmlns="">
      <p:transition spd="slow" advTm="1926">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60942" y="1084152"/>
            <a:ext cx="6096000" cy="5262979"/>
          </a:xfrm>
          <a:prstGeom prst="rect">
            <a:avLst/>
          </a:prstGeom>
        </p:spPr>
        <p:txBody>
          <a:bodyPr>
            <a:spAutoFit/>
          </a:bodyPr>
          <a:lstStyle/>
          <a:p>
            <a:pPr algn="ctr"/>
            <a:r>
              <a:rPr lang="ru-RU" sz="2800" b="1" i="1" dirty="0" smtClean="0"/>
              <a:t>Сегодня в труппе театра самому молодому артисту всего шесть лет, но основной костяк составляют опытные мастера сцены, среди которых — заслуженные артисты РФ.</a:t>
            </a:r>
          </a:p>
          <a:p>
            <a:pPr algn="ctr"/>
            <a:endParaRPr lang="ru-RU" sz="2800" b="1" i="1" dirty="0" smtClean="0"/>
          </a:p>
          <a:p>
            <a:pPr algn="ctr"/>
            <a:r>
              <a:rPr lang="ru-RU" sz="2800" b="1" i="1" dirty="0" smtClean="0"/>
              <a:t>Основатель театра — ученик великого театрального режиссера Образцова, заслуженный артист России Виталий Викторович Елисеев.</a:t>
            </a:r>
            <a:endParaRPr lang="ru-RU" sz="2800" b="1" i="1" dirty="0"/>
          </a:p>
        </p:txBody>
      </p:sp>
    </p:spTree>
    <p:extLst>
      <p:ext uri="{BB962C8B-B14F-4D97-AF65-F5344CB8AC3E}">
        <p14:creationId xmlns:p14="http://schemas.microsoft.com/office/powerpoint/2010/main" val="191850237"/>
      </p:ext>
    </p:extLst>
  </p:cSld>
  <p:clrMapOvr>
    <a:masterClrMapping/>
  </p:clrMapOvr>
  <mc:AlternateContent xmlns:mc="http://schemas.openxmlformats.org/markup-compatibility/2006" xmlns:p14="http://schemas.microsoft.com/office/powerpoint/2010/main">
    <mc:Choice Requires="p14">
      <p:transition spd="slow" p14:dur="1500" advTm="8297">
        <p:split orient="vert"/>
      </p:transition>
    </mc:Choice>
    <mc:Fallback xmlns="">
      <p:transition spd="slow" advTm="829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73677" y="1815654"/>
            <a:ext cx="6096000" cy="3477875"/>
          </a:xfrm>
          <a:prstGeom prst="rect">
            <a:avLst/>
          </a:prstGeom>
        </p:spPr>
        <p:txBody>
          <a:bodyPr>
            <a:spAutoFit/>
          </a:bodyPr>
          <a:lstStyle/>
          <a:p>
            <a:pPr algn="ctr"/>
            <a:r>
              <a:rPr lang="ru-RU" sz="4400" b="1" i="1" dirty="0" smtClean="0">
                <a:solidFill>
                  <a:schemeClr val="accent3">
                    <a:lumMod val="75000"/>
                  </a:schemeClr>
                </a:solidFill>
              </a:rPr>
              <a:t>МОСКОВСКИЙ ГОСУДАРСТВЕННЫЙ ИСТОРИКО-ЭТНОГРАФИЧЕСКИЙ ТЕАТР. </a:t>
            </a:r>
            <a:endParaRPr lang="ru-RU" sz="4400" b="1" i="1" dirty="0">
              <a:solidFill>
                <a:schemeClr val="accent3">
                  <a:lumMod val="75000"/>
                </a:schemeClr>
              </a:solidFill>
            </a:endParaRPr>
          </a:p>
        </p:txBody>
      </p:sp>
    </p:spTree>
    <p:extLst>
      <p:ext uri="{BB962C8B-B14F-4D97-AF65-F5344CB8AC3E}">
        <p14:creationId xmlns:p14="http://schemas.microsoft.com/office/powerpoint/2010/main" val="3387670728"/>
      </p:ext>
    </p:extLst>
  </p:cSld>
  <p:clrMapOvr>
    <a:masterClrMapping/>
  </p:clrMapOvr>
  <mc:AlternateContent xmlns:mc="http://schemas.openxmlformats.org/markup-compatibility/2006" xmlns:p14="http://schemas.microsoft.com/office/powerpoint/2010/main">
    <mc:Choice Requires="p14">
      <p:transition spd="slow" p14:dur="2500" advTm="1686">
        <p:checker/>
      </p:transition>
    </mc:Choice>
    <mc:Fallback xmlns="">
      <p:transition spd="slow" advTm="1686">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90861" y="5258740"/>
            <a:ext cx="8911687" cy="1280890"/>
          </a:xfrm>
        </p:spPr>
        <p:txBody>
          <a:bodyPr/>
          <a:lstStyle/>
          <a:p>
            <a:pPr algn="ctr"/>
            <a:r>
              <a:rPr lang="ru-RU" b="1" i="1" u="sng" dirty="0"/>
              <a:t>Сказка про деревянного мальчика </a:t>
            </a:r>
            <a:r>
              <a:rPr lang="ru-RU" b="1" i="1" u="sng" dirty="0" smtClean="0"/>
              <a:t>Буратино. </a:t>
            </a:r>
            <a:endParaRPr lang="ru-RU" b="1" i="1" u="sng"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4761" y="338202"/>
            <a:ext cx="6858000" cy="4283901"/>
          </a:xfrm>
          <a:prstGeom prst="rect">
            <a:avLst/>
          </a:prstGeom>
          <a:ln>
            <a:noFill/>
          </a:ln>
          <a:effectLst>
            <a:softEdge rad="112500"/>
          </a:effectLst>
        </p:spPr>
      </p:pic>
    </p:spTree>
    <p:extLst>
      <p:ext uri="{BB962C8B-B14F-4D97-AF65-F5344CB8AC3E}">
        <p14:creationId xmlns:p14="http://schemas.microsoft.com/office/powerpoint/2010/main" val="433142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576">
        <p15:prstTrans prst="curtains"/>
      </p:transition>
    </mc:Choice>
    <mc:Fallback xmlns="">
      <p:transition spd="slow" advTm="1576">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1232" y="4950809"/>
            <a:ext cx="8911687" cy="1280890"/>
          </a:xfrm>
        </p:spPr>
        <p:txBody>
          <a:bodyPr/>
          <a:lstStyle/>
          <a:p>
            <a:pPr algn="ctr"/>
            <a:r>
              <a:rPr lang="ru-RU" b="1" i="1" u="sng" dirty="0"/>
              <a:t>Как Иван ходил Курочку Рябу </a:t>
            </a:r>
            <a:r>
              <a:rPr lang="ru-RU" b="1" i="1" u="sng" dirty="0" smtClean="0"/>
              <a:t>искать.</a:t>
            </a:r>
            <a:endParaRPr lang="ru-RU" b="1" i="1" u="sng"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9606" y="363255"/>
            <a:ext cx="6162805" cy="4008328"/>
          </a:xfrm>
          <a:prstGeom prst="rect">
            <a:avLst/>
          </a:prstGeom>
          <a:ln>
            <a:noFill/>
          </a:ln>
          <a:effectLst>
            <a:softEdge rad="112500"/>
          </a:effectLst>
        </p:spPr>
      </p:pic>
    </p:spTree>
    <p:extLst>
      <p:ext uri="{BB962C8B-B14F-4D97-AF65-F5344CB8AC3E}">
        <p14:creationId xmlns:p14="http://schemas.microsoft.com/office/powerpoint/2010/main" val="392935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184">
        <p15:prstTrans prst="curtains"/>
      </p:transition>
    </mc:Choice>
    <mc:Fallback xmlns="">
      <p:transition spd="slow" advTm="1184">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10630" y="456247"/>
            <a:ext cx="6096000" cy="6401753"/>
          </a:xfrm>
          <a:prstGeom prst="rect">
            <a:avLst/>
          </a:prstGeom>
        </p:spPr>
        <p:txBody>
          <a:bodyPr>
            <a:spAutoFit/>
          </a:bodyPr>
          <a:lstStyle/>
          <a:p>
            <a:pPr algn="ctr"/>
            <a:r>
              <a:rPr lang="ru-RU" dirty="0" smtClean="0"/>
              <a:t> </a:t>
            </a:r>
            <a:r>
              <a:rPr lang="ru-RU" sz="2800" b="1" i="1" dirty="0" smtClean="0"/>
              <a:t>В современном мире театральные живые произведения важны как никогда. Учитывая современный технологический прогресс мы начинаем забывать о истинной человеческой культуре, которая развивалась и набиралась опыта гораздо дольше, чем цифровое пространство. Поэтому нам несомненно есть чему поучиться в стенах театра.</a:t>
            </a:r>
          </a:p>
          <a:p>
            <a:endParaRPr lang="ru-RU" dirty="0"/>
          </a:p>
        </p:txBody>
      </p:sp>
    </p:spTree>
    <p:extLst>
      <p:ext uri="{BB962C8B-B14F-4D97-AF65-F5344CB8AC3E}">
        <p14:creationId xmlns:p14="http://schemas.microsoft.com/office/powerpoint/2010/main" val="3319830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9720">
        <p15:prstTrans prst="drape"/>
      </p:transition>
    </mc:Choice>
    <mc:Fallback xmlns="">
      <p:transition spd="slow" advTm="972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99353" y="1073765"/>
            <a:ext cx="6096000" cy="4401205"/>
          </a:xfrm>
          <a:prstGeom prst="rect">
            <a:avLst/>
          </a:prstGeom>
        </p:spPr>
        <p:txBody>
          <a:bodyPr>
            <a:spAutoFit/>
          </a:bodyPr>
          <a:lstStyle/>
          <a:p>
            <a:r>
              <a:rPr lang="ru-RU" sz="2800" b="1" i="1" dirty="0" smtClean="0"/>
              <a:t>Театральные зрители, посещающие театры на протяжении многих лет, так вдохновляются сюжетом и постановкой спектаклей, что говорят: «Порой увиденное настолько воодушевляет и изумляет, что создается чувство, будто у тебя за спиной вырастают крылья!».</a:t>
            </a:r>
            <a:endParaRPr lang="ru-RU" sz="2800" b="1" i="1" dirty="0"/>
          </a:p>
        </p:txBody>
      </p:sp>
    </p:spTree>
    <p:extLst>
      <p:ext uri="{BB962C8B-B14F-4D97-AF65-F5344CB8AC3E}">
        <p14:creationId xmlns:p14="http://schemas.microsoft.com/office/powerpoint/2010/main" val="2165278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7377">
        <p15:prstTrans prst="drape"/>
      </p:transition>
    </mc:Choice>
    <mc:Fallback xmlns="">
      <p:transition spd="slow" advTm="7377">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79737" y="839244"/>
            <a:ext cx="9262453" cy="5624186"/>
          </a:xfrm>
        </p:spPr>
        <p:txBody>
          <a:bodyPr>
            <a:normAutofit/>
          </a:bodyPr>
          <a:lstStyle/>
          <a:p>
            <a:pPr algn="ctr"/>
            <a:r>
              <a:rPr lang="ru-RU" dirty="0" smtClean="0"/>
              <a:t> </a:t>
            </a:r>
            <a:r>
              <a:rPr lang="ru-RU" sz="6000" b="1" i="1" dirty="0" smtClean="0"/>
              <a:t>Не забудьте посетить эти театры.</a:t>
            </a:r>
            <a:r>
              <a:rPr lang="en-US" sz="6000" b="1" i="1" dirty="0" smtClean="0"/>
              <a:t/>
            </a:r>
            <a:br>
              <a:rPr lang="en-US" sz="6000" b="1" i="1" dirty="0" smtClean="0"/>
            </a:br>
            <a:r>
              <a:rPr lang="ru-RU" sz="6000" b="1" i="1" dirty="0" smtClean="0"/>
              <a:t/>
            </a:r>
            <a:br>
              <a:rPr lang="ru-RU" sz="6000" b="1" i="1" dirty="0" smtClean="0"/>
            </a:br>
            <a:r>
              <a:rPr lang="ru-RU" sz="6000" b="1" i="1" dirty="0" smtClean="0"/>
              <a:t>Желаем приятного просмотра!</a:t>
            </a:r>
            <a:endParaRPr lang="ru-RU" sz="6000" b="1" i="1" dirty="0"/>
          </a:p>
        </p:txBody>
      </p:sp>
    </p:spTree>
    <p:extLst>
      <p:ext uri="{BB962C8B-B14F-4D97-AF65-F5344CB8AC3E}">
        <p14:creationId xmlns:p14="http://schemas.microsoft.com/office/powerpoint/2010/main" val="3023162857"/>
      </p:ext>
    </p:extLst>
  </p:cSld>
  <p:clrMapOvr>
    <a:masterClrMapping/>
  </p:clrMapOvr>
  <mc:AlternateContent xmlns:mc="http://schemas.openxmlformats.org/markup-compatibility/2006" xmlns:p14="http://schemas.microsoft.com/office/powerpoint/2010/main">
    <mc:Choice Requires="p14">
      <p:transition spd="slow" p14:dur="4000" advTm="1292">
        <p14:vortex dir="r"/>
      </p:transition>
    </mc:Choice>
    <mc:Fallback xmlns="">
      <p:transition spd="slow" advTm="1292">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61359" y="539828"/>
            <a:ext cx="6096000" cy="5632311"/>
          </a:xfrm>
          <a:prstGeom prst="rect">
            <a:avLst/>
          </a:prstGeom>
        </p:spPr>
        <p:txBody>
          <a:bodyPr>
            <a:spAutoFit/>
          </a:bodyPr>
          <a:lstStyle/>
          <a:p>
            <a:r>
              <a:rPr lang="ru-RU" sz="2000" b="1" i="1" dirty="0" smtClean="0"/>
              <a:t>За этим серьезным названием скрывается уникальный коллектив профессиональных драматических актеров и музыкантов, в спектаклях которого органично сочетаются народная драматургия и режиссерское искусство, древнее песенное многоголосие и актерское мастерство, древнерусские музыкальные инструменты, яркие этнографические костюмы и колоритный народный язык.</a:t>
            </a:r>
          </a:p>
          <a:p>
            <a:endParaRPr lang="ru-RU" sz="2000" b="1" i="1" dirty="0" smtClean="0"/>
          </a:p>
          <a:p>
            <a:r>
              <a:rPr lang="ru-RU" sz="2000" b="1" i="1" dirty="0" smtClean="0"/>
              <a:t>Историко-этнографический театр был создан в 1988 году молодыми актерами – выпускниками старейшего в России Театрального училища имени М.С.Щепкина при Малом театре, во главе с бессменным художественным руководителем театра Михаилом Мизюковым.</a:t>
            </a:r>
            <a:endParaRPr lang="ru-RU" sz="2000" b="1" i="1" dirty="0"/>
          </a:p>
        </p:txBody>
      </p:sp>
    </p:spTree>
    <p:extLst>
      <p:ext uri="{BB962C8B-B14F-4D97-AF65-F5344CB8AC3E}">
        <p14:creationId xmlns:p14="http://schemas.microsoft.com/office/powerpoint/2010/main" val="3172029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1050">
        <p15:prstTrans prst="wind"/>
      </p:transition>
    </mc:Choice>
    <mc:Fallback xmlns="">
      <p:transition spd="slow" advTm="1105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23989" y="1649250"/>
            <a:ext cx="6096000" cy="3785652"/>
          </a:xfrm>
          <a:prstGeom prst="rect">
            <a:avLst/>
          </a:prstGeom>
        </p:spPr>
        <p:txBody>
          <a:bodyPr>
            <a:spAutoFit/>
          </a:bodyPr>
          <a:lstStyle/>
          <a:p>
            <a:pPr algn="ctr"/>
            <a:r>
              <a:rPr lang="ru-RU" sz="2400" b="1" i="1" dirty="0" smtClean="0"/>
              <a:t>В 2002 г. Московский государственный историко-этнографический театр стал Лауреатом и обладателем Почетного Знака Международного фольклорного фестиваля СТАРОПЛАНИНСКИЙ СОБОР «БАЛКАН ФОЛК 2002» в г. Велико Тырново (Болгария), а в 2003 г. – обладателем Гран-при «ЕВРОФОЛК 2003».</a:t>
            </a:r>
            <a:endParaRPr lang="ru-RU" sz="2400" b="1" i="1" dirty="0"/>
          </a:p>
        </p:txBody>
      </p:sp>
    </p:spTree>
    <p:extLst>
      <p:ext uri="{BB962C8B-B14F-4D97-AF65-F5344CB8AC3E}">
        <p14:creationId xmlns:p14="http://schemas.microsoft.com/office/powerpoint/2010/main" val="2636069359"/>
      </p:ext>
    </p:extLst>
  </p:cSld>
  <p:clrMapOvr>
    <a:masterClrMapping/>
  </p:clrMapOvr>
  <mc:AlternateContent xmlns:mc="http://schemas.openxmlformats.org/markup-compatibility/2006" xmlns:p14="http://schemas.microsoft.com/office/powerpoint/2010/main">
    <mc:Choice Requires="p14">
      <p:transition spd="slow" p14:dur="3400" advTm="7239">
        <p14:reveal/>
      </p:transition>
    </mc:Choice>
    <mc:Fallback xmlns="">
      <p:transition spd="slow" advTm="7239">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0295" y="4945590"/>
            <a:ext cx="8911687" cy="1912410"/>
          </a:xfrm>
        </p:spPr>
        <p:txBody>
          <a:bodyPr>
            <a:noAutofit/>
          </a:bodyPr>
          <a:lstStyle/>
          <a:p>
            <a:pPr algn="ctr"/>
            <a:r>
              <a:rPr lang="ru-RU" b="1" i="1" u="sng" dirty="0"/>
              <a:t>Сказ о доброй Марьюшке, храбром Иванушке и </a:t>
            </a:r>
            <a:r>
              <a:rPr lang="ru-RU" b="1" i="1" u="sng" dirty="0" smtClean="0"/>
              <a:t>злой Бабе - Яге.</a:t>
            </a:r>
            <a:endParaRPr lang="ru-RU" b="1" i="1" u="sng"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6635" y="325677"/>
            <a:ext cx="4158642" cy="4196219"/>
          </a:xfrm>
        </p:spPr>
      </p:pic>
    </p:spTree>
    <p:extLst>
      <p:ext uri="{BB962C8B-B14F-4D97-AF65-F5344CB8AC3E}">
        <p14:creationId xmlns:p14="http://schemas.microsoft.com/office/powerpoint/2010/main" val="434637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239">
        <p15:prstTrans prst="curtains"/>
      </p:transition>
    </mc:Choice>
    <mc:Fallback xmlns="">
      <p:transition spd="slow" advTm="1239">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2820" y="5308845"/>
            <a:ext cx="8911687" cy="1280890"/>
          </a:xfrm>
        </p:spPr>
        <p:txBody>
          <a:bodyPr/>
          <a:lstStyle/>
          <a:p>
            <a:pPr algn="ctr"/>
            <a:r>
              <a:rPr lang="ru-RU" b="1" i="1" u="sng" dirty="0" smtClean="0"/>
              <a:t>«ЗИМОВЬЕ ЗВЕРЕЙ.»</a:t>
            </a:r>
            <a:endParaRPr lang="ru-RU" b="1" i="1" u="sng" dirty="0"/>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b="4298"/>
          <a:stretch/>
        </p:blipFill>
        <p:spPr>
          <a:xfrm>
            <a:off x="3394554" y="475989"/>
            <a:ext cx="6739003" cy="4183693"/>
          </a:xfrm>
        </p:spPr>
      </p:pic>
    </p:spTree>
    <p:extLst>
      <p:ext uri="{BB962C8B-B14F-4D97-AF65-F5344CB8AC3E}">
        <p14:creationId xmlns:p14="http://schemas.microsoft.com/office/powerpoint/2010/main" val="411613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476">
        <p15:prstTrans prst="curtains"/>
      </p:transition>
    </mc:Choice>
    <mc:Fallback xmlns="">
      <p:transition spd="slow" advTm="476">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8225" y="5423770"/>
            <a:ext cx="5888776" cy="602293"/>
          </a:xfrm>
        </p:spPr>
        <p:txBody>
          <a:bodyPr>
            <a:noAutofit/>
          </a:bodyPr>
          <a:lstStyle/>
          <a:p>
            <a:pPr algn="ctr"/>
            <a:r>
              <a:rPr lang="ru-RU" sz="4000" b="1" i="1" u="sng" dirty="0" smtClean="0"/>
              <a:t>Буфет.</a:t>
            </a:r>
            <a:endParaRPr lang="ru-RU" sz="4000" b="1" i="1" u="sng"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69293" y="651353"/>
            <a:ext cx="6486640" cy="4196220"/>
          </a:xfrm>
        </p:spPr>
      </p:pic>
    </p:spTree>
    <p:extLst>
      <p:ext uri="{BB962C8B-B14F-4D97-AF65-F5344CB8AC3E}">
        <p14:creationId xmlns:p14="http://schemas.microsoft.com/office/powerpoint/2010/main" val="2655305471"/>
      </p:ext>
    </p:extLst>
  </p:cSld>
  <p:clrMapOvr>
    <a:masterClrMapping/>
  </p:clrMapOvr>
  <mc:AlternateContent xmlns:mc="http://schemas.openxmlformats.org/markup-compatibility/2006" xmlns:p14="http://schemas.microsoft.com/office/powerpoint/2010/main">
    <mc:Choice Requires="p14">
      <p:transition spd="slow" p14:dur="3400" advTm="1162">
        <p14:reveal/>
      </p:transition>
    </mc:Choice>
    <mc:Fallback xmlns="">
      <p:transition spd="slow" advTm="1162">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35099" y="2367512"/>
            <a:ext cx="9600705" cy="830997"/>
          </a:xfrm>
          <a:prstGeom prst="rect">
            <a:avLst/>
          </a:prstGeom>
        </p:spPr>
        <p:txBody>
          <a:bodyPr wrap="none">
            <a:spAutoFit/>
          </a:bodyPr>
          <a:lstStyle/>
          <a:p>
            <a:pPr algn="ctr"/>
            <a:r>
              <a:rPr lang="ru-RU" sz="4800" b="1" i="1" dirty="0" smtClean="0">
                <a:solidFill>
                  <a:schemeClr val="accent3">
                    <a:lumMod val="75000"/>
                  </a:schemeClr>
                </a:solidFill>
              </a:rPr>
              <a:t>Новый драматический театр.</a:t>
            </a:r>
            <a:endParaRPr lang="ru-RU" sz="4800" b="1" i="1" dirty="0">
              <a:solidFill>
                <a:schemeClr val="accent3">
                  <a:lumMod val="75000"/>
                </a:schemeClr>
              </a:solidFill>
            </a:endParaRPr>
          </a:p>
        </p:txBody>
      </p:sp>
    </p:spTree>
    <p:extLst>
      <p:ext uri="{BB962C8B-B14F-4D97-AF65-F5344CB8AC3E}">
        <p14:creationId xmlns:p14="http://schemas.microsoft.com/office/powerpoint/2010/main" val="1495502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87">
        <p15:prstTrans prst="wind"/>
      </p:transition>
    </mc:Choice>
    <mc:Fallback xmlns="">
      <p:transition spd="slow" advTm="687">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04373" y="162839"/>
            <a:ext cx="9387713" cy="2555309"/>
          </a:xfrm>
        </p:spPr>
        <p:txBody>
          <a:bodyPr>
            <a:normAutofit/>
          </a:bodyPr>
          <a:lstStyle/>
          <a:p>
            <a:pPr algn="ctr"/>
            <a:r>
              <a:rPr lang="ru-RU" sz="2400" b="1" i="1" dirty="0"/>
              <a:t>Московский Новый драматический театр был создан на базе актерского курса школы-студии МХАТ им. Вл. И. Немировича- Данченко и открылся 22 января 1976 года спектаклем по пьесе К. Симонова "Из записок Лопатина".</a:t>
            </a:r>
            <a:br>
              <a:rPr lang="ru-RU" sz="2400" b="1" i="1" dirty="0"/>
            </a:br>
            <a:r>
              <a:rPr lang="ru-RU" sz="2400" b="1" i="1" dirty="0"/>
              <a:t>Первым главным режиссером стал руководитель курса, педагог и режиссер Виктор Карлович Монюков. </a:t>
            </a:r>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3924" y="2718148"/>
            <a:ext cx="6769364" cy="3778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05084604"/>
      </p:ext>
    </p:extLst>
  </p:cSld>
  <p:clrMapOvr>
    <a:masterClrMapping/>
  </p:clrMapOvr>
  <mc:AlternateContent xmlns:mc="http://schemas.openxmlformats.org/markup-compatibility/2006" xmlns:p14="http://schemas.microsoft.com/office/powerpoint/2010/main">
    <mc:Choice Requires="p14">
      <p:transition spd="med" p14:dur="700" advTm="9637">
        <p:fade/>
      </p:transition>
    </mc:Choice>
    <mc:Fallback xmlns="">
      <p:transition spd="med" advTm="9637">
        <p:fade/>
      </p:transition>
    </mc:Fallback>
  </mc:AlternateContent>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129</TotalTime>
  <Words>573</Words>
  <Application>Microsoft Office PowerPoint</Application>
  <PresentationFormat>Широкоэкранный</PresentationFormat>
  <Paragraphs>27</Paragraphs>
  <Slides>24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24</vt:i4>
      </vt:variant>
    </vt:vector>
  </HeadingPairs>
  <TitlesOfParts>
    <vt:vector size="28" baseType="lpstr">
      <vt:lpstr>Arial</vt:lpstr>
      <vt:lpstr>Century Gothic</vt:lpstr>
      <vt:lpstr>Wingdings 3</vt:lpstr>
      <vt:lpstr>Легкий дым</vt:lpstr>
      <vt:lpstr>Театральная    мозайка для  наших детей.</vt:lpstr>
      <vt:lpstr>Презентация PowerPoint</vt:lpstr>
      <vt:lpstr>Презентация PowerPoint</vt:lpstr>
      <vt:lpstr>Презентация PowerPoint</vt:lpstr>
      <vt:lpstr>Сказ о доброй Марьюшке, храбром Иванушке и злой Бабе - Яге.</vt:lpstr>
      <vt:lpstr>«ЗИМОВЬЕ ЗВЕРЕЙ.»</vt:lpstr>
      <vt:lpstr>Буфет.</vt:lpstr>
      <vt:lpstr>Презентация PowerPoint</vt:lpstr>
      <vt:lpstr>Московский Новый драматический театр был создан на базе актерского курса школы-студии МХАТ им. Вл. И. Немировича- Данченко и открылся 22 января 1976 года спектаклем по пьесе К. Симонова "Из записок Лопатина". Первым главным режиссером стал руководитель курса, педагог и режиссер Виктор Карлович Монюков. </vt:lpstr>
      <vt:lpstr>Театр с самой молодой труппой и самым новаторским подходом к классической драматургии, который начинал со спектаклей начинающих артистов, а сегодня получает первые призы театральных фестивалях.</vt:lpstr>
      <vt:lpstr>«КЛОЧКИ ПО ЗАКОУЛОЧКАМ.»</vt:lpstr>
      <vt:lpstr>Презентация PowerPoint</vt:lpstr>
      <vt:lpstr>«Догоним солнце».</vt:lpstr>
      <vt:lpstr>Детский камерный театр кукол.</vt:lpstr>
      <vt:lpstr>Презентация PowerPoint</vt:lpstr>
      <vt:lpstr>Презентация PowerPoint</vt:lpstr>
      <vt:lpstr>Презентация PowerPoint</vt:lpstr>
      <vt:lpstr>Презентация PowerPoint</vt:lpstr>
      <vt:lpstr>Презентация PowerPoint</vt:lpstr>
      <vt:lpstr>Сказка про деревянного мальчика Буратино. </vt:lpstr>
      <vt:lpstr>Как Иван ходил Курочку Рябу искать.</vt:lpstr>
      <vt:lpstr>Презентация PowerPoint</vt:lpstr>
      <vt:lpstr>Презентация PowerPoint</vt:lpstr>
      <vt:lpstr> Не забудьте посетить эти театры.  Желаем приятного просмотра!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Настя</dc:creator>
  <cp:lastModifiedBy>Настя</cp:lastModifiedBy>
  <cp:revision>13</cp:revision>
  <dcterms:created xsi:type="dcterms:W3CDTF">2014-11-14T14:44:02Z</dcterms:created>
  <dcterms:modified xsi:type="dcterms:W3CDTF">2014-11-17T17:07:38Z</dcterms:modified>
</cp:coreProperties>
</file>