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306" r:id="rId2"/>
    <p:sldId id="303" r:id="rId3"/>
    <p:sldId id="302" r:id="rId4"/>
    <p:sldId id="274" r:id="rId5"/>
    <p:sldId id="276" r:id="rId6"/>
    <p:sldId id="277" r:id="rId7"/>
    <p:sldId id="278" r:id="rId8"/>
    <p:sldId id="286" r:id="rId9"/>
    <p:sldId id="300" r:id="rId10"/>
    <p:sldId id="279" r:id="rId11"/>
    <p:sldId id="292" r:id="rId12"/>
    <p:sldId id="293" r:id="rId13"/>
    <p:sldId id="294" r:id="rId14"/>
    <p:sldId id="291" r:id="rId15"/>
    <p:sldId id="295" r:id="rId16"/>
    <p:sldId id="296" r:id="rId17"/>
    <p:sldId id="297" r:id="rId18"/>
    <p:sldId id="298" r:id="rId19"/>
    <p:sldId id="299" r:id="rId20"/>
    <p:sldId id="265" r:id="rId21"/>
    <p:sldId id="304" r:id="rId22"/>
    <p:sldId id="305" r:id="rId23"/>
    <p:sldId id="280" r:id="rId24"/>
    <p:sldId id="281" r:id="rId25"/>
    <p:sldId id="282" r:id="rId26"/>
    <p:sldId id="283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871" autoAdjust="0"/>
  </p:normalViewPr>
  <p:slideViewPr>
    <p:cSldViewPr>
      <p:cViewPr>
        <p:scale>
          <a:sx n="100" d="100"/>
          <a:sy n="100" d="100"/>
        </p:scale>
        <p:origin x="-141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47B1B-EF37-4E74-A515-0D1DCDB84381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B5CCF-EAC2-42B2-AC5F-48EC5CFA0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5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5471B-3C26-4724-842B-9617F6C159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35496-DB3D-4EF2-90F7-C1A47E14CF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2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482F4F-4D33-4006-ADDF-8785075FE0F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076056" cy="40807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Треугольник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5089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178010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Зависимость, которую мы с вами установили, в геометрии называют теоремой Пифагора</a:t>
            </a:r>
            <a:r>
              <a:rPr lang="ru-RU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22176" y="2204864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5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Существует несколько формулировок теоремы Пифагора. </a:t>
            </a:r>
            <a:endParaRPr lang="ru-RU" sz="35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5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Считают</a:t>
            </a:r>
            <a:r>
              <a:rPr lang="ru-RU" sz="35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что во </a:t>
            </a:r>
            <a:r>
              <a:rPr lang="ru-RU" sz="35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времена Пифагора    теорема звучала так: </a:t>
            </a:r>
            <a:br>
              <a:rPr lang="ru-RU" sz="35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500" b="1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328" y="4524324"/>
            <a:ext cx="8640960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«Площадь квадрата, построенного на гипотенузе прямоугольного треугольника, равна сумме площадей квадратов, построенных на его катетах»</a:t>
            </a:r>
          </a:p>
        </p:txBody>
      </p:sp>
    </p:spTree>
    <p:extLst>
      <p:ext uri="{BB962C8B-B14F-4D97-AF65-F5344CB8AC3E}">
        <p14:creationId xmlns:p14="http://schemas.microsoft.com/office/powerpoint/2010/main" val="1035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436096" y="2924944"/>
            <a:ext cx="35052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baseline="0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Древнегреческий философ и математик</a:t>
            </a:r>
          </a:p>
          <a:p>
            <a:pPr>
              <a:lnSpc>
                <a:spcPct val="90000"/>
              </a:lnSpc>
            </a:pPr>
            <a:endParaRPr lang="ru-RU" altLang="ru-RU" sz="2800" b="1" baseline="0" dirty="0">
              <a:solidFill>
                <a:srgbClr val="B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400" b="1" baseline="0" dirty="0">
                <a:solidFill>
                  <a:srgbClr val="BC0000"/>
                </a:solidFill>
              </a:rPr>
              <a:t>(580 - 500 г. до н.э.)</a:t>
            </a:r>
          </a:p>
        </p:txBody>
      </p:sp>
      <p:sp>
        <p:nvSpPr>
          <p:cNvPr id="5" name="WordArt 33"/>
          <p:cNvSpPr>
            <a:spLocks noChangeArrowheads="1" noChangeShapeType="1" noTextEdit="1"/>
          </p:cNvSpPr>
          <p:nvPr/>
        </p:nvSpPr>
        <p:spPr bwMode="auto">
          <a:xfrm>
            <a:off x="5486400" y="738188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2540">
                  <a:solidFill>
                    <a:srgbClr val="500000"/>
                  </a:solidFill>
                  <a:round/>
                  <a:headEnd/>
                  <a:tailEnd/>
                </a:ln>
                <a:solidFill>
                  <a:srgbClr val="BC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Пифагор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04800" y="152400"/>
            <a:ext cx="4800600" cy="6477000"/>
            <a:chOff x="2448" y="48"/>
            <a:chExt cx="3024" cy="4080"/>
          </a:xfrm>
        </p:grpSpPr>
        <p:sp>
          <p:nvSpPr>
            <p:cNvPr id="7" name="Freeform 19" descr="Дуб"/>
            <p:cNvSpPr>
              <a:spLocks/>
            </p:cNvSpPr>
            <p:nvPr/>
          </p:nvSpPr>
          <p:spPr bwMode="auto">
            <a:xfrm>
              <a:off x="2457" y="223"/>
              <a:ext cx="3015" cy="3905"/>
            </a:xfrm>
            <a:custGeom>
              <a:avLst/>
              <a:gdLst>
                <a:gd name="T0" fmla="*/ 8 w 2520"/>
                <a:gd name="T1" fmla="*/ 0 h 3032"/>
                <a:gd name="T2" fmla="*/ 2520 w 2520"/>
                <a:gd name="T3" fmla="*/ 0 h 3032"/>
                <a:gd name="T4" fmla="*/ 2520 w 2520"/>
                <a:gd name="T5" fmla="*/ 3024 h 3032"/>
                <a:gd name="T6" fmla="*/ 0 w 2520"/>
                <a:gd name="T7" fmla="*/ 3032 h 3032"/>
                <a:gd name="T8" fmla="*/ 8 w 2520"/>
                <a:gd name="T9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0" h="3032">
                  <a:moveTo>
                    <a:pt x="8" y="0"/>
                  </a:moveTo>
                  <a:lnTo>
                    <a:pt x="2520" y="0"/>
                  </a:lnTo>
                  <a:lnTo>
                    <a:pt x="2520" y="3024"/>
                  </a:lnTo>
                  <a:lnTo>
                    <a:pt x="0" y="30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2448" y="3914"/>
              <a:ext cx="219" cy="214"/>
            </a:xfrm>
            <a:custGeom>
              <a:avLst/>
              <a:gdLst>
                <a:gd name="T0" fmla="*/ 192 w 192"/>
                <a:gd name="T1" fmla="*/ 0 h 176"/>
                <a:gd name="T2" fmla="*/ 0 w 192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176">
                  <a:moveTo>
                    <a:pt x="192" y="0"/>
                  </a:moveTo>
                  <a:lnTo>
                    <a:pt x="0" y="17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5232" y="242"/>
              <a:ext cx="220" cy="175"/>
            </a:xfrm>
            <a:custGeom>
              <a:avLst/>
              <a:gdLst>
                <a:gd name="T0" fmla="*/ 192 w 192"/>
                <a:gd name="T1" fmla="*/ 0 h 144"/>
                <a:gd name="T2" fmla="*/ 0 w 192"/>
                <a:gd name="T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144">
                  <a:moveTo>
                    <a:pt x="192" y="0"/>
                  </a:moveTo>
                  <a:lnTo>
                    <a:pt x="0" y="1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5232" y="3895"/>
              <a:ext cx="219" cy="214"/>
            </a:xfrm>
            <a:custGeom>
              <a:avLst/>
              <a:gdLst>
                <a:gd name="T0" fmla="*/ 0 w 192"/>
                <a:gd name="T1" fmla="*/ 0 h 176"/>
                <a:gd name="T2" fmla="*/ 192 w 192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176">
                  <a:moveTo>
                    <a:pt x="0" y="0"/>
                  </a:moveTo>
                  <a:lnTo>
                    <a:pt x="192" y="17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3957" y="48"/>
              <a:ext cx="54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3847" y="54"/>
              <a:ext cx="274" cy="169"/>
            </a:xfrm>
            <a:custGeom>
              <a:avLst/>
              <a:gdLst>
                <a:gd name="T0" fmla="*/ 0 w 240"/>
                <a:gd name="T1" fmla="*/ 139 h 139"/>
                <a:gd name="T2" fmla="*/ 72 w 240"/>
                <a:gd name="T3" fmla="*/ 35 h 139"/>
                <a:gd name="T4" fmla="*/ 120 w 240"/>
                <a:gd name="T5" fmla="*/ 3 h 139"/>
                <a:gd name="T6" fmla="*/ 184 w 240"/>
                <a:gd name="T7" fmla="*/ 51 h 139"/>
                <a:gd name="T8" fmla="*/ 240 w 240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9">
                  <a:moveTo>
                    <a:pt x="0" y="139"/>
                  </a:moveTo>
                  <a:cubicBezTo>
                    <a:pt x="12" y="122"/>
                    <a:pt x="52" y="58"/>
                    <a:pt x="72" y="35"/>
                  </a:cubicBezTo>
                  <a:cubicBezTo>
                    <a:pt x="92" y="12"/>
                    <a:pt x="101" y="0"/>
                    <a:pt x="120" y="3"/>
                  </a:cubicBezTo>
                  <a:cubicBezTo>
                    <a:pt x="139" y="6"/>
                    <a:pt x="164" y="28"/>
                    <a:pt x="184" y="51"/>
                  </a:cubicBezTo>
                  <a:cubicBezTo>
                    <a:pt x="204" y="74"/>
                    <a:pt x="228" y="121"/>
                    <a:pt x="240" y="1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 flipH="1">
              <a:off x="2485" y="242"/>
              <a:ext cx="182" cy="165"/>
            </a:xfrm>
            <a:custGeom>
              <a:avLst/>
              <a:gdLst>
                <a:gd name="T0" fmla="*/ 160 w 160"/>
                <a:gd name="T1" fmla="*/ 0 h 136"/>
                <a:gd name="T2" fmla="*/ 0 w 160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0" h="136">
                  <a:moveTo>
                    <a:pt x="160" y="0"/>
                  </a:moveTo>
                  <a:lnTo>
                    <a:pt x="0" y="13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4" name="Picture 35" descr="pic-8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98"/>
              <a:ext cx="2565" cy="349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1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 философе:</a:t>
            </a:r>
            <a:endParaRPr lang="ru-RU" b="1" i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539552" y="2708920"/>
            <a:ext cx="7704856" cy="34747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из самых загадочных фигур в истории. Имеющаяся о нём информация не вполне достоверна, так как больше похожа на легенды, чем на факты. Историки, которые писали о нём, жили сотни лет спустя. Официально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 родился около 570 г. до н. э. на острове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Эгейском море, у берегов современной Турции. По версии некоторых авторов он был сыном Аполлона, другие считают, что его отец – богатый островитянин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Мнесарх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Считается, что Пифагор жил в крупнейших центрах древних цивилизаций, в том числе в Египте и в Персии, где он изучал литературу, религию, философию и математику.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Пифагора.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395536" y="2636912"/>
            <a:ext cx="8229600" cy="24810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Теорема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 - важнейшее утверждение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Теорема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формулируется следующим образом: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квадрата, построенного на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гипотенузе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 треугольника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равна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площадей квадратов,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построенных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его катетах.</a:t>
            </a:r>
          </a:p>
          <a:p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32309" y="5085184"/>
            <a:ext cx="8229600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Открытие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утверждения приписывают Пифагору Самосскому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 в. до н. э.)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5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1777730">
            <a:off x="999862" y="1637926"/>
            <a:ext cx="1950207" cy="19480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1078" y="1259054"/>
            <a:ext cx="33580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Прямоугольный треугольник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а, 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– катеты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гипотенуза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Доказать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=а</a:t>
            </a:r>
            <a:r>
              <a:rPr lang="ru-RU" alt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-1963337" y="2383947"/>
            <a:ext cx="1692187" cy="9361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>
            <a:off x="1628821" y="1289137"/>
            <a:ext cx="1687257" cy="9575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-3659299" y="1448293"/>
            <a:ext cx="1677614" cy="9497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6840" y="2856129"/>
            <a:ext cx="35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369" y="2010035"/>
            <a:ext cx="35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791" y="2535290"/>
            <a:ext cx="35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5438" y="1829396"/>
            <a:ext cx="34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9202" y="2321262"/>
            <a:ext cx="55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188461" y="644141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1037" y="848902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5439" y="2802338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303" y="1518169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1624634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018" y="2999209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3938603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492821" y="3698094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550" y="283232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атель</a:t>
            </a:r>
            <a:r>
              <a:rPr lang="ru-RU" altLang="ru-RU" sz="2400" b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 </a:t>
            </a:r>
            <a:r>
              <a:rPr lang="ru-RU" altLang="ru-RU" sz="24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1131311" y="805404"/>
            <a:ext cx="0" cy="967466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>
            <a:off x="-196051" y="2132766"/>
            <a:ext cx="1687258" cy="0"/>
          </a:xfrm>
          <a:prstGeom prst="line">
            <a:avLst/>
          </a:prstGeom>
          <a:ln w="25400" cap="rnd"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47578" y="2977141"/>
            <a:ext cx="0" cy="967466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317457" y="2246673"/>
            <a:ext cx="0" cy="1697934"/>
          </a:xfrm>
          <a:prstGeom prst="line">
            <a:avLst/>
          </a:prstGeom>
          <a:ln w="25400" cap="rnd"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832345" y="3460874"/>
            <a:ext cx="0" cy="967466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52494" y="3944607"/>
            <a:ext cx="1687258" cy="0"/>
          </a:xfrm>
          <a:prstGeom prst="line">
            <a:avLst/>
          </a:prstGeom>
          <a:ln w="25400" cap="rnd"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17457" y="1289137"/>
            <a:ext cx="0" cy="967466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6506" y="827831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7507" y="3938603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02303" y="2976395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 rot="5400000">
            <a:off x="292649" y="1651647"/>
            <a:ext cx="1687257" cy="9575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ый треугольник 46"/>
          <p:cNvSpPr/>
          <p:nvPr/>
        </p:nvSpPr>
        <p:spPr>
          <a:xfrm rot="216000000">
            <a:off x="661355" y="2987073"/>
            <a:ext cx="1687257" cy="9575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ый треугольник 47"/>
          <p:cNvSpPr/>
          <p:nvPr/>
        </p:nvSpPr>
        <p:spPr>
          <a:xfrm rot="16200000">
            <a:off x="1988716" y="2618257"/>
            <a:ext cx="1687257" cy="9575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51520" y="47971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4321078" y="3198046"/>
            <a:ext cx="427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Доказательство: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1) Достроим треугольник до квадрата со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стороной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+ в.</a:t>
            </a:r>
            <a:r>
              <a:rPr lang="ru-RU" altLang="ru-RU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21078" y="4562732"/>
                <a:ext cx="4816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eaLnBrk="0" hangingPunct="0"/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3) </a:t>
                </a:r>
                <a:r>
                  <a:rPr kumimoji="0" lang="ru-RU" altLang="ru-RU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Площадь фигуры можно най</a:t>
                </a:r>
                <a:r>
                  <a:rPr lang="ru-RU" alt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ти и другим способом</a:t>
                </a:r>
                <a:r>
                  <a:rPr kumimoji="0" lang="ru-RU" altLang="ru-RU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kumimoji="0" lang="ru-RU" altLang="ru-RU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ru-RU" alt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4∙1/2ав</a:t>
                </a:r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078" y="4562732"/>
                <a:ext cx="4816254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139" t="-4673" b="-12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/>
          <p:cNvSpPr/>
          <p:nvPr/>
        </p:nvSpPr>
        <p:spPr>
          <a:xfrm>
            <a:off x="648608" y="1291099"/>
            <a:ext cx="2685068" cy="266139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321078" y="4030936"/>
                <a:ext cx="44993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2)</a:t>
                </a:r>
                <a:r>
                  <a:rPr kumimoji="0" lang="en-GB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Площадь получившейся фигуры будет равна:</a:t>
                </a:r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S</a:t>
                </a:r>
                <a14:m>
                  <m:oMath xmlns:m="http://schemas.openxmlformats.org/officeDocument/2006/math">
                    <m:r>
                      <a:rPr kumimoji="0" lang="ru-RU" altLang="ru-RU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= </a:t>
                </a:r>
                <a:r>
                  <a:rPr kumimoji="0" lang="ru-RU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ru-RU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а+в</a:t>
                </a:r>
                <a:r>
                  <a:rPr kumimoji="0" lang="ru-RU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altLang="ru-RU" sz="105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b="1" i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078" y="4030936"/>
                <a:ext cx="449939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20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328698" y="5085432"/>
            <a:ext cx="4913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4) Тогда,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2ав+с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=(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а+в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b="0" i="1" u="none" strike="sng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+с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=а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</a:t>
            </a:r>
            <a:r>
              <a:rPr kumimoji="0" lang="ru-RU" altLang="ru-RU" b="0" i="1" u="none" strike="sng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+в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ru-RU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Вычтем из обеих частей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2ав,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тогда: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=а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+в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что и требовалось доказать.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516216" y="483939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+с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2ав+с</a:t>
            </a:r>
            <a:r>
              <a:rPr lang="ru-RU" altLang="ru-RU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9" grpId="0"/>
      <p:bldP spid="10" grpId="0"/>
      <p:bldP spid="12" grpId="0"/>
      <p:bldP spid="17" grpId="0"/>
      <p:bldP spid="18" grpId="0"/>
      <p:bldP spid="19" grpId="0"/>
      <p:bldP spid="41" grpId="0"/>
      <p:bldP spid="43" grpId="0"/>
      <p:bldP spid="44" grpId="0"/>
      <p:bldP spid="45" grpId="0" animBg="1"/>
      <p:bldP spid="47" grpId="0" animBg="1"/>
      <p:bldP spid="48" grpId="0" animBg="1"/>
      <p:bldP spid="50" grpId="0"/>
      <p:bldP spid="52" grpId="0"/>
      <p:bldP spid="53" grpId="0" animBg="1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440" y="2276872"/>
            <a:ext cx="8624191" cy="1832403"/>
            <a:chOff x="35496" y="162372"/>
            <a:chExt cx="4008219" cy="1832403"/>
          </a:xfrm>
        </p:grpSpPr>
        <p:sp>
          <p:nvSpPr>
            <p:cNvPr id="3" name="Rectangle 532"/>
            <p:cNvSpPr>
              <a:spLocks noChangeArrowheads="1"/>
            </p:cNvSpPr>
            <p:nvPr/>
          </p:nvSpPr>
          <p:spPr bwMode="auto">
            <a:xfrm>
              <a:off x="35496" y="162372"/>
              <a:ext cx="2460308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+ 4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alt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altLang="ru-RU" sz="24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                          </a:t>
              </a:r>
              <a:r>
                <a:rPr lang="ru-RU" altLang="ru-RU" sz="2400" b="1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altLang="ru-RU" sz="2400" b="1" baseline="30000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+ 12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altLang="ru-RU" sz="2400" b="1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ru-RU" altLang="ru-RU" sz="2400" b="1" baseline="30000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533"/>
            <p:cNvSpPr>
              <a:spLocks noChangeArrowheads="1"/>
            </p:cNvSpPr>
            <p:nvPr/>
          </p:nvSpPr>
          <p:spPr bwMode="auto">
            <a:xfrm>
              <a:off x="35496" y="704056"/>
              <a:ext cx="24384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538"/>
            <p:cNvSpPr>
              <a:spLocks noChangeArrowheads="1"/>
            </p:cNvSpPr>
            <p:nvPr/>
          </p:nvSpPr>
          <p:spPr bwMode="auto">
            <a:xfrm>
              <a:off x="35496" y="540937"/>
              <a:ext cx="27432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+ 24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25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39"/>
            <p:cNvSpPr>
              <a:spLocks noChangeArrowheads="1"/>
            </p:cNvSpPr>
            <p:nvPr/>
          </p:nvSpPr>
          <p:spPr bwMode="auto">
            <a:xfrm>
              <a:off x="1300515" y="540937"/>
              <a:ext cx="27432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+ 40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41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540"/>
            <p:cNvSpPr>
              <a:spLocks noChangeArrowheads="1"/>
            </p:cNvSpPr>
            <p:nvPr/>
          </p:nvSpPr>
          <p:spPr bwMode="auto">
            <a:xfrm>
              <a:off x="35519" y="896335"/>
              <a:ext cx="27432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+ 60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61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541"/>
            <p:cNvSpPr>
              <a:spLocks noChangeArrowheads="1"/>
            </p:cNvSpPr>
            <p:nvPr/>
          </p:nvSpPr>
          <p:spPr bwMode="auto">
            <a:xfrm>
              <a:off x="35496" y="1248544"/>
              <a:ext cx="27432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+ 84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85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542"/>
            <p:cNvSpPr>
              <a:spLocks noChangeArrowheads="1"/>
            </p:cNvSpPr>
            <p:nvPr/>
          </p:nvSpPr>
          <p:spPr bwMode="auto">
            <a:xfrm>
              <a:off x="1300515" y="896336"/>
              <a:ext cx="228600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+ 8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10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543"/>
            <p:cNvSpPr>
              <a:spLocks noChangeArrowheads="1"/>
            </p:cNvSpPr>
            <p:nvPr/>
          </p:nvSpPr>
          <p:spPr bwMode="auto">
            <a:xfrm>
              <a:off x="1300515" y="1248545"/>
              <a:ext cx="228600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+ 12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15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44"/>
            <p:cNvSpPr>
              <a:spLocks noChangeArrowheads="1"/>
            </p:cNvSpPr>
            <p:nvPr/>
          </p:nvSpPr>
          <p:spPr bwMode="auto">
            <a:xfrm>
              <a:off x="35496" y="1574088"/>
              <a:ext cx="228600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+ 16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20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546"/>
          <p:cNvSpPr>
            <a:spLocks noChangeArrowheads="1"/>
          </p:cNvSpPr>
          <p:nvPr/>
        </p:nvSpPr>
        <p:spPr bwMode="auto">
          <a:xfrm>
            <a:off x="214490" y="4005064"/>
            <a:ext cx="87416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со сторонами 3, 4 и 5 часто называют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египетским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треугольником</a:t>
            </a:r>
          </a:p>
          <a:p>
            <a:pPr algn="ctr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к. он был известен еще древним египтянам. </a:t>
            </a:r>
          </a:p>
        </p:txBody>
      </p:sp>
      <p:pic>
        <p:nvPicPr>
          <p:cNvPr id="13" name="Picture 548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7" y="5362961"/>
            <a:ext cx="794157" cy="9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49" descr="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7" y="5238357"/>
            <a:ext cx="884808" cy="12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50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67" y="5085184"/>
            <a:ext cx="1112320" cy="14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590" y="836712"/>
            <a:ext cx="9084410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бесчисленное множество целых положительных чисел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удовлетворяющих соотношению </a:t>
            </a: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а</a:t>
            </a:r>
            <a:r>
              <a:rPr lang="ru-RU" altLang="ru-RU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altLang="ru-RU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Пифагоровыми числами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1722" y="188640"/>
            <a:ext cx="8352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факты: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24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65" descr="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7253"/>
            <a:ext cx="2104447" cy="354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2712" y="4293096"/>
            <a:ext cx="850976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крупнейшего немецкого историка математики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1829 — 1920),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Древнем Египте существовала особая профессия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гарпедонаптов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натягивателей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веревок»,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торжественной церемонии закладки храмов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пирамид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размечали прямые углы с помощью веревки, имеющей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(= 3 + 4 + 5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равноотстоящих узлов.</a:t>
            </a:r>
          </a:p>
          <a:p>
            <a:endParaRPr lang="ru-RU" sz="2000" dirty="0"/>
          </a:p>
        </p:txBody>
      </p:sp>
      <p:pic>
        <p:nvPicPr>
          <p:cNvPr id="4" name="Picture 762" descr="Пирамиды Егип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19881"/>
            <a:ext cx="5380904" cy="3682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0" y="-27384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25157" y="1068609"/>
            <a:ext cx="62484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древних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времён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очень простой способ построения прямых углов на местности.</a:t>
            </a:r>
          </a:p>
        </p:txBody>
      </p:sp>
      <p:grpSp>
        <p:nvGrpSpPr>
          <p:cNvPr id="3" name="Group 388"/>
          <p:cNvGrpSpPr>
            <a:grpSpLocks/>
          </p:cNvGrpSpPr>
          <p:nvPr/>
        </p:nvGrpSpPr>
        <p:grpSpPr bwMode="auto">
          <a:xfrm>
            <a:off x="574675" y="6307138"/>
            <a:ext cx="1863725" cy="169862"/>
            <a:chOff x="2122" y="922"/>
            <a:chExt cx="1378" cy="134"/>
          </a:xfrm>
        </p:grpSpPr>
        <p:sp>
          <p:nvSpPr>
            <p:cNvPr id="4" name="Freeform 302" descr="Пробка"/>
            <p:cNvSpPr>
              <a:spLocks/>
            </p:cNvSpPr>
            <p:nvPr/>
          </p:nvSpPr>
          <p:spPr bwMode="auto">
            <a:xfrm>
              <a:off x="2122" y="941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03"/>
            <p:cNvGrpSpPr>
              <a:grpSpLocks/>
            </p:cNvGrpSpPr>
            <p:nvPr/>
          </p:nvGrpSpPr>
          <p:grpSpPr bwMode="auto">
            <a:xfrm rot="19931270" flipH="1">
              <a:off x="2167" y="934"/>
              <a:ext cx="155" cy="112"/>
              <a:chOff x="4632" y="1187"/>
              <a:chExt cx="304" cy="418"/>
            </a:xfrm>
          </p:grpSpPr>
          <p:sp>
            <p:nvSpPr>
              <p:cNvPr id="43" name="Freeform 304" descr="Пробка"/>
              <p:cNvSpPr>
                <a:spLocks/>
              </p:cNvSpPr>
              <p:nvPr/>
            </p:nvSpPr>
            <p:spPr bwMode="auto">
              <a:xfrm>
                <a:off x="4792" y="118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305" descr="Пробка"/>
              <p:cNvSpPr>
                <a:spLocks/>
              </p:cNvSpPr>
              <p:nvPr/>
            </p:nvSpPr>
            <p:spPr bwMode="auto">
              <a:xfrm>
                <a:off x="4712" y="126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306" descr="Пробка"/>
              <p:cNvSpPr>
                <a:spLocks/>
              </p:cNvSpPr>
              <p:nvPr/>
            </p:nvSpPr>
            <p:spPr bwMode="auto">
              <a:xfrm>
                <a:off x="4632" y="134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307"/>
            <p:cNvGrpSpPr>
              <a:grpSpLocks/>
            </p:cNvGrpSpPr>
            <p:nvPr/>
          </p:nvGrpSpPr>
          <p:grpSpPr bwMode="auto">
            <a:xfrm rot="19931270" flipH="1">
              <a:off x="2299" y="922"/>
              <a:ext cx="197" cy="134"/>
              <a:chOff x="4632" y="1107"/>
              <a:chExt cx="384" cy="498"/>
            </a:xfrm>
          </p:grpSpPr>
          <p:sp>
            <p:nvSpPr>
              <p:cNvPr id="38" name="Freeform 30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" name="Group 30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40" name="Freeform 31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31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31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313"/>
            <p:cNvGrpSpPr>
              <a:grpSpLocks/>
            </p:cNvGrpSpPr>
            <p:nvPr/>
          </p:nvGrpSpPr>
          <p:grpSpPr bwMode="auto">
            <a:xfrm rot="19931270" flipH="1">
              <a:off x="2496" y="922"/>
              <a:ext cx="196" cy="134"/>
              <a:chOff x="4632" y="1107"/>
              <a:chExt cx="384" cy="498"/>
            </a:xfrm>
          </p:grpSpPr>
          <p:sp>
            <p:nvSpPr>
              <p:cNvPr id="33" name="Freeform 314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" name="Group 315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35" name="Freeform 31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31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31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319"/>
            <p:cNvGrpSpPr>
              <a:grpSpLocks/>
            </p:cNvGrpSpPr>
            <p:nvPr/>
          </p:nvGrpSpPr>
          <p:grpSpPr bwMode="auto">
            <a:xfrm rot="19931270" flipH="1">
              <a:off x="2672" y="922"/>
              <a:ext cx="197" cy="134"/>
              <a:chOff x="4632" y="1107"/>
              <a:chExt cx="384" cy="498"/>
            </a:xfrm>
          </p:grpSpPr>
          <p:sp>
            <p:nvSpPr>
              <p:cNvPr id="28" name="Freeform 320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" name="Group 321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30" name="Freeform 32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32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32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325"/>
            <p:cNvGrpSpPr>
              <a:grpSpLocks/>
            </p:cNvGrpSpPr>
            <p:nvPr/>
          </p:nvGrpSpPr>
          <p:grpSpPr bwMode="auto">
            <a:xfrm rot="19931270" flipH="1">
              <a:off x="2869" y="922"/>
              <a:ext cx="195" cy="134"/>
              <a:chOff x="4632" y="1107"/>
              <a:chExt cx="384" cy="498"/>
            </a:xfrm>
          </p:grpSpPr>
          <p:sp>
            <p:nvSpPr>
              <p:cNvPr id="23" name="Freeform 32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" name="Group 32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5" name="Freeform 32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32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33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331"/>
            <p:cNvGrpSpPr>
              <a:grpSpLocks/>
            </p:cNvGrpSpPr>
            <p:nvPr/>
          </p:nvGrpSpPr>
          <p:grpSpPr bwMode="auto">
            <a:xfrm rot="19931270" flipH="1">
              <a:off x="3044" y="922"/>
              <a:ext cx="196" cy="134"/>
              <a:chOff x="4632" y="1107"/>
              <a:chExt cx="384" cy="498"/>
            </a:xfrm>
          </p:grpSpPr>
          <p:sp>
            <p:nvSpPr>
              <p:cNvPr id="18" name="Freeform 33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" name="Group 33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0" name="Freeform 33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33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33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337"/>
            <p:cNvGrpSpPr>
              <a:grpSpLocks/>
            </p:cNvGrpSpPr>
            <p:nvPr/>
          </p:nvGrpSpPr>
          <p:grpSpPr bwMode="auto">
            <a:xfrm rot="19931270" flipH="1">
              <a:off x="3240" y="922"/>
              <a:ext cx="197" cy="134"/>
              <a:chOff x="4632" y="1107"/>
              <a:chExt cx="384" cy="498"/>
            </a:xfrm>
          </p:grpSpPr>
          <p:sp>
            <p:nvSpPr>
              <p:cNvPr id="13" name="Freeform 33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33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5" name="Freeform 34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34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34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" name="Freeform 386" descr="Пробка"/>
            <p:cNvSpPr>
              <a:spLocks/>
            </p:cNvSpPr>
            <p:nvPr/>
          </p:nvSpPr>
          <p:spPr bwMode="auto">
            <a:xfrm>
              <a:off x="3408" y="952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" name="Group 389"/>
          <p:cNvGrpSpPr>
            <a:grpSpLocks/>
          </p:cNvGrpSpPr>
          <p:nvPr/>
        </p:nvGrpSpPr>
        <p:grpSpPr bwMode="auto">
          <a:xfrm>
            <a:off x="2362200" y="6307138"/>
            <a:ext cx="1865313" cy="169862"/>
            <a:chOff x="2122" y="922"/>
            <a:chExt cx="1378" cy="134"/>
          </a:xfrm>
        </p:grpSpPr>
        <p:sp>
          <p:nvSpPr>
            <p:cNvPr id="47" name="Freeform 390" descr="Пробка"/>
            <p:cNvSpPr>
              <a:spLocks/>
            </p:cNvSpPr>
            <p:nvPr/>
          </p:nvSpPr>
          <p:spPr bwMode="auto">
            <a:xfrm>
              <a:off x="2122" y="941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391"/>
            <p:cNvGrpSpPr>
              <a:grpSpLocks/>
            </p:cNvGrpSpPr>
            <p:nvPr/>
          </p:nvGrpSpPr>
          <p:grpSpPr bwMode="auto">
            <a:xfrm rot="19931270" flipH="1">
              <a:off x="2167" y="934"/>
              <a:ext cx="155" cy="112"/>
              <a:chOff x="4632" y="1187"/>
              <a:chExt cx="304" cy="418"/>
            </a:xfrm>
          </p:grpSpPr>
          <p:sp>
            <p:nvSpPr>
              <p:cNvPr id="86" name="Freeform 392" descr="Пробка"/>
              <p:cNvSpPr>
                <a:spLocks/>
              </p:cNvSpPr>
              <p:nvPr/>
            </p:nvSpPr>
            <p:spPr bwMode="auto">
              <a:xfrm>
                <a:off x="4792" y="118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393" descr="Пробка"/>
              <p:cNvSpPr>
                <a:spLocks/>
              </p:cNvSpPr>
              <p:nvPr/>
            </p:nvSpPr>
            <p:spPr bwMode="auto">
              <a:xfrm>
                <a:off x="4712" y="126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394" descr="Пробка"/>
              <p:cNvSpPr>
                <a:spLocks/>
              </p:cNvSpPr>
              <p:nvPr/>
            </p:nvSpPr>
            <p:spPr bwMode="auto">
              <a:xfrm>
                <a:off x="4632" y="134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" name="Group 395"/>
            <p:cNvGrpSpPr>
              <a:grpSpLocks/>
            </p:cNvGrpSpPr>
            <p:nvPr/>
          </p:nvGrpSpPr>
          <p:grpSpPr bwMode="auto">
            <a:xfrm rot="19931270" flipH="1">
              <a:off x="2299" y="922"/>
              <a:ext cx="197" cy="134"/>
              <a:chOff x="4632" y="1107"/>
              <a:chExt cx="384" cy="498"/>
            </a:xfrm>
          </p:grpSpPr>
          <p:sp>
            <p:nvSpPr>
              <p:cNvPr id="81" name="Freeform 39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" name="Group 39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83" name="Freeform 39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Freeform 39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40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0" name="Group 401"/>
            <p:cNvGrpSpPr>
              <a:grpSpLocks/>
            </p:cNvGrpSpPr>
            <p:nvPr/>
          </p:nvGrpSpPr>
          <p:grpSpPr bwMode="auto">
            <a:xfrm rot="19931270" flipH="1">
              <a:off x="2496" y="922"/>
              <a:ext cx="196" cy="134"/>
              <a:chOff x="4632" y="1107"/>
              <a:chExt cx="384" cy="498"/>
            </a:xfrm>
          </p:grpSpPr>
          <p:sp>
            <p:nvSpPr>
              <p:cNvPr id="76" name="Freeform 40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7" name="Group 40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8" name="Freeform 40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40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40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1" name="Group 407"/>
            <p:cNvGrpSpPr>
              <a:grpSpLocks/>
            </p:cNvGrpSpPr>
            <p:nvPr/>
          </p:nvGrpSpPr>
          <p:grpSpPr bwMode="auto">
            <a:xfrm rot="19931270" flipH="1">
              <a:off x="2672" y="922"/>
              <a:ext cx="197" cy="134"/>
              <a:chOff x="4632" y="1107"/>
              <a:chExt cx="384" cy="498"/>
            </a:xfrm>
          </p:grpSpPr>
          <p:sp>
            <p:nvSpPr>
              <p:cNvPr id="71" name="Freeform 40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" name="Group 40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3" name="Freeform 41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41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41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2" name="Group 413"/>
            <p:cNvGrpSpPr>
              <a:grpSpLocks/>
            </p:cNvGrpSpPr>
            <p:nvPr/>
          </p:nvGrpSpPr>
          <p:grpSpPr bwMode="auto">
            <a:xfrm rot="19931270" flipH="1">
              <a:off x="2869" y="922"/>
              <a:ext cx="195" cy="134"/>
              <a:chOff x="4632" y="1107"/>
              <a:chExt cx="384" cy="498"/>
            </a:xfrm>
          </p:grpSpPr>
          <p:sp>
            <p:nvSpPr>
              <p:cNvPr id="66" name="Freeform 414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7" name="Group 415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68" name="Freeform 41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Freeform 41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Freeform 41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3" name="Group 419"/>
            <p:cNvGrpSpPr>
              <a:grpSpLocks/>
            </p:cNvGrpSpPr>
            <p:nvPr/>
          </p:nvGrpSpPr>
          <p:grpSpPr bwMode="auto">
            <a:xfrm rot="19931270" flipH="1">
              <a:off x="3044" y="922"/>
              <a:ext cx="196" cy="134"/>
              <a:chOff x="4632" y="1107"/>
              <a:chExt cx="384" cy="498"/>
            </a:xfrm>
          </p:grpSpPr>
          <p:sp>
            <p:nvSpPr>
              <p:cNvPr id="61" name="Freeform 420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" name="Group 421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63" name="Freeform 42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Freeform 42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" name="Freeform 42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4" name="Group 425"/>
            <p:cNvGrpSpPr>
              <a:grpSpLocks/>
            </p:cNvGrpSpPr>
            <p:nvPr/>
          </p:nvGrpSpPr>
          <p:grpSpPr bwMode="auto">
            <a:xfrm rot="19931270" flipH="1">
              <a:off x="3240" y="922"/>
              <a:ext cx="197" cy="134"/>
              <a:chOff x="4632" y="1107"/>
              <a:chExt cx="384" cy="498"/>
            </a:xfrm>
          </p:grpSpPr>
          <p:sp>
            <p:nvSpPr>
              <p:cNvPr id="56" name="Freeform 42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7" name="Group 42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58" name="Freeform 42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42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43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5" name="Freeform 431" descr="Пробка"/>
            <p:cNvSpPr>
              <a:spLocks/>
            </p:cNvSpPr>
            <p:nvPr/>
          </p:nvSpPr>
          <p:spPr bwMode="auto">
            <a:xfrm>
              <a:off x="3408" y="952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9" name="Group 432"/>
          <p:cNvGrpSpPr>
            <a:grpSpLocks/>
          </p:cNvGrpSpPr>
          <p:nvPr/>
        </p:nvGrpSpPr>
        <p:grpSpPr bwMode="auto">
          <a:xfrm>
            <a:off x="4114800" y="6307138"/>
            <a:ext cx="1863725" cy="169862"/>
            <a:chOff x="2122" y="922"/>
            <a:chExt cx="1378" cy="134"/>
          </a:xfrm>
        </p:grpSpPr>
        <p:sp>
          <p:nvSpPr>
            <p:cNvPr id="90" name="Freeform 433" descr="Пробка"/>
            <p:cNvSpPr>
              <a:spLocks/>
            </p:cNvSpPr>
            <p:nvPr/>
          </p:nvSpPr>
          <p:spPr bwMode="auto">
            <a:xfrm>
              <a:off x="2122" y="941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1" name="Group 434"/>
            <p:cNvGrpSpPr>
              <a:grpSpLocks/>
            </p:cNvGrpSpPr>
            <p:nvPr/>
          </p:nvGrpSpPr>
          <p:grpSpPr bwMode="auto">
            <a:xfrm rot="19931270" flipH="1">
              <a:off x="2167" y="934"/>
              <a:ext cx="155" cy="112"/>
              <a:chOff x="4632" y="1187"/>
              <a:chExt cx="304" cy="418"/>
            </a:xfrm>
          </p:grpSpPr>
          <p:sp>
            <p:nvSpPr>
              <p:cNvPr id="129" name="Freeform 435" descr="Пробка"/>
              <p:cNvSpPr>
                <a:spLocks/>
              </p:cNvSpPr>
              <p:nvPr/>
            </p:nvSpPr>
            <p:spPr bwMode="auto">
              <a:xfrm>
                <a:off x="4792" y="118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436" descr="Пробка"/>
              <p:cNvSpPr>
                <a:spLocks/>
              </p:cNvSpPr>
              <p:nvPr/>
            </p:nvSpPr>
            <p:spPr bwMode="auto">
              <a:xfrm>
                <a:off x="4712" y="126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437" descr="Пробка"/>
              <p:cNvSpPr>
                <a:spLocks/>
              </p:cNvSpPr>
              <p:nvPr/>
            </p:nvSpPr>
            <p:spPr bwMode="auto">
              <a:xfrm>
                <a:off x="4632" y="134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" name="Group 438"/>
            <p:cNvGrpSpPr>
              <a:grpSpLocks/>
            </p:cNvGrpSpPr>
            <p:nvPr/>
          </p:nvGrpSpPr>
          <p:grpSpPr bwMode="auto">
            <a:xfrm rot="19931270" flipH="1">
              <a:off x="2299" y="922"/>
              <a:ext cx="197" cy="134"/>
              <a:chOff x="4632" y="1107"/>
              <a:chExt cx="384" cy="498"/>
            </a:xfrm>
          </p:grpSpPr>
          <p:sp>
            <p:nvSpPr>
              <p:cNvPr id="124" name="Freeform 439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5" name="Group 440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26" name="Freeform 441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442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443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3" name="Group 444"/>
            <p:cNvGrpSpPr>
              <a:grpSpLocks/>
            </p:cNvGrpSpPr>
            <p:nvPr/>
          </p:nvGrpSpPr>
          <p:grpSpPr bwMode="auto">
            <a:xfrm rot="19931270" flipH="1">
              <a:off x="2496" y="922"/>
              <a:ext cx="196" cy="134"/>
              <a:chOff x="4632" y="1107"/>
              <a:chExt cx="384" cy="498"/>
            </a:xfrm>
          </p:grpSpPr>
          <p:sp>
            <p:nvSpPr>
              <p:cNvPr id="119" name="Freeform 445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0" name="Group 446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21" name="Freeform 447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448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449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4" name="Group 450"/>
            <p:cNvGrpSpPr>
              <a:grpSpLocks/>
            </p:cNvGrpSpPr>
            <p:nvPr/>
          </p:nvGrpSpPr>
          <p:grpSpPr bwMode="auto">
            <a:xfrm rot="19931270" flipH="1">
              <a:off x="2672" y="922"/>
              <a:ext cx="197" cy="134"/>
              <a:chOff x="4632" y="1107"/>
              <a:chExt cx="384" cy="498"/>
            </a:xfrm>
          </p:grpSpPr>
          <p:sp>
            <p:nvSpPr>
              <p:cNvPr id="114" name="Freeform 451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5" name="Group 452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16" name="Freeform 453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454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455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5" name="Group 456"/>
            <p:cNvGrpSpPr>
              <a:grpSpLocks/>
            </p:cNvGrpSpPr>
            <p:nvPr/>
          </p:nvGrpSpPr>
          <p:grpSpPr bwMode="auto">
            <a:xfrm rot="19931270" flipH="1">
              <a:off x="2869" y="922"/>
              <a:ext cx="195" cy="134"/>
              <a:chOff x="4632" y="1107"/>
              <a:chExt cx="384" cy="498"/>
            </a:xfrm>
          </p:grpSpPr>
          <p:sp>
            <p:nvSpPr>
              <p:cNvPr id="109" name="Freeform 457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0" name="Group 458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11" name="Freeform 459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460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461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6" name="Group 462"/>
            <p:cNvGrpSpPr>
              <a:grpSpLocks/>
            </p:cNvGrpSpPr>
            <p:nvPr/>
          </p:nvGrpSpPr>
          <p:grpSpPr bwMode="auto">
            <a:xfrm rot="19931270" flipH="1">
              <a:off x="3044" y="922"/>
              <a:ext cx="196" cy="134"/>
              <a:chOff x="4632" y="1107"/>
              <a:chExt cx="384" cy="498"/>
            </a:xfrm>
          </p:grpSpPr>
          <p:sp>
            <p:nvSpPr>
              <p:cNvPr id="104" name="Freeform 463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5" name="Group 464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06" name="Freeform 465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466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467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" name="Group 468"/>
            <p:cNvGrpSpPr>
              <a:grpSpLocks/>
            </p:cNvGrpSpPr>
            <p:nvPr/>
          </p:nvGrpSpPr>
          <p:grpSpPr bwMode="auto">
            <a:xfrm rot="19931270" flipH="1">
              <a:off x="3240" y="922"/>
              <a:ext cx="197" cy="134"/>
              <a:chOff x="4632" y="1107"/>
              <a:chExt cx="384" cy="498"/>
            </a:xfrm>
          </p:grpSpPr>
          <p:sp>
            <p:nvSpPr>
              <p:cNvPr id="99" name="Freeform 469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0" name="Group 470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01" name="Freeform 471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Freeform 472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473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8" name="Freeform 474" descr="Пробка"/>
            <p:cNvSpPr>
              <a:spLocks/>
            </p:cNvSpPr>
            <p:nvPr/>
          </p:nvSpPr>
          <p:spPr bwMode="auto">
            <a:xfrm>
              <a:off x="3408" y="952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2" name="Group 475"/>
          <p:cNvGrpSpPr>
            <a:grpSpLocks/>
          </p:cNvGrpSpPr>
          <p:nvPr/>
        </p:nvGrpSpPr>
        <p:grpSpPr bwMode="auto">
          <a:xfrm>
            <a:off x="5867400" y="6307138"/>
            <a:ext cx="1863725" cy="169862"/>
            <a:chOff x="2122" y="922"/>
            <a:chExt cx="1378" cy="134"/>
          </a:xfrm>
        </p:grpSpPr>
        <p:sp>
          <p:nvSpPr>
            <p:cNvPr id="133" name="Freeform 476" descr="Пробка"/>
            <p:cNvSpPr>
              <a:spLocks/>
            </p:cNvSpPr>
            <p:nvPr/>
          </p:nvSpPr>
          <p:spPr bwMode="auto">
            <a:xfrm>
              <a:off x="2122" y="941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" name="Group 477"/>
            <p:cNvGrpSpPr>
              <a:grpSpLocks/>
            </p:cNvGrpSpPr>
            <p:nvPr/>
          </p:nvGrpSpPr>
          <p:grpSpPr bwMode="auto">
            <a:xfrm rot="19931270" flipH="1">
              <a:off x="2167" y="934"/>
              <a:ext cx="155" cy="112"/>
              <a:chOff x="4632" y="1187"/>
              <a:chExt cx="304" cy="418"/>
            </a:xfrm>
          </p:grpSpPr>
          <p:sp>
            <p:nvSpPr>
              <p:cNvPr id="172" name="Freeform 478" descr="Пробка"/>
              <p:cNvSpPr>
                <a:spLocks/>
              </p:cNvSpPr>
              <p:nvPr/>
            </p:nvSpPr>
            <p:spPr bwMode="auto">
              <a:xfrm>
                <a:off x="4792" y="118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479" descr="Пробка"/>
              <p:cNvSpPr>
                <a:spLocks/>
              </p:cNvSpPr>
              <p:nvPr/>
            </p:nvSpPr>
            <p:spPr bwMode="auto">
              <a:xfrm>
                <a:off x="4712" y="126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480" descr="Пробка"/>
              <p:cNvSpPr>
                <a:spLocks/>
              </p:cNvSpPr>
              <p:nvPr/>
            </p:nvSpPr>
            <p:spPr bwMode="auto">
              <a:xfrm>
                <a:off x="4632" y="134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5" name="Group 481"/>
            <p:cNvGrpSpPr>
              <a:grpSpLocks/>
            </p:cNvGrpSpPr>
            <p:nvPr/>
          </p:nvGrpSpPr>
          <p:grpSpPr bwMode="auto">
            <a:xfrm rot="19931270" flipH="1">
              <a:off x="2299" y="922"/>
              <a:ext cx="197" cy="134"/>
              <a:chOff x="4632" y="1107"/>
              <a:chExt cx="384" cy="498"/>
            </a:xfrm>
          </p:grpSpPr>
          <p:sp>
            <p:nvSpPr>
              <p:cNvPr id="167" name="Freeform 48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8" name="Group 48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69" name="Freeform 48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Freeform 48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Freeform 48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6" name="Group 487"/>
            <p:cNvGrpSpPr>
              <a:grpSpLocks/>
            </p:cNvGrpSpPr>
            <p:nvPr/>
          </p:nvGrpSpPr>
          <p:grpSpPr bwMode="auto">
            <a:xfrm rot="19931270" flipH="1">
              <a:off x="2496" y="922"/>
              <a:ext cx="196" cy="134"/>
              <a:chOff x="4632" y="1107"/>
              <a:chExt cx="384" cy="498"/>
            </a:xfrm>
          </p:grpSpPr>
          <p:sp>
            <p:nvSpPr>
              <p:cNvPr id="162" name="Freeform 48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3" name="Group 48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64" name="Freeform 49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Freeform 49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Freeform 49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7" name="Group 493"/>
            <p:cNvGrpSpPr>
              <a:grpSpLocks/>
            </p:cNvGrpSpPr>
            <p:nvPr/>
          </p:nvGrpSpPr>
          <p:grpSpPr bwMode="auto">
            <a:xfrm rot="19931270" flipH="1">
              <a:off x="2672" y="922"/>
              <a:ext cx="197" cy="134"/>
              <a:chOff x="4632" y="1107"/>
              <a:chExt cx="384" cy="498"/>
            </a:xfrm>
          </p:grpSpPr>
          <p:sp>
            <p:nvSpPr>
              <p:cNvPr id="157" name="Freeform 494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8" name="Group 495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59" name="Freeform 49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49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49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8" name="Group 499"/>
            <p:cNvGrpSpPr>
              <a:grpSpLocks/>
            </p:cNvGrpSpPr>
            <p:nvPr/>
          </p:nvGrpSpPr>
          <p:grpSpPr bwMode="auto">
            <a:xfrm rot="19931270" flipH="1">
              <a:off x="2869" y="922"/>
              <a:ext cx="195" cy="134"/>
              <a:chOff x="4632" y="1107"/>
              <a:chExt cx="384" cy="498"/>
            </a:xfrm>
          </p:grpSpPr>
          <p:sp>
            <p:nvSpPr>
              <p:cNvPr id="152" name="Freeform 500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" name="Group 501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54" name="Freeform 50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50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50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9" name="Group 505"/>
            <p:cNvGrpSpPr>
              <a:grpSpLocks/>
            </p:cNvGrpSpPr>
            <p:nvPr/>
          </p:nvGrpSpPr>
          <p:grpSpPr bwMode="auto">
            <a:xfrm rot="19931270" flipH="1">
              <a:off x="3044" y="922"/>
              <a:ext cx="196" cy="134"/>
              <a:chOff x="4632" y="1107"/>
              <a:chExt cx="384" cy="498"/>
            </a:xfrm>
          </p:grpSpPr>
          <p:sp>
            <p:nvSpPr>
              <p:cNvPr id="147" name="Freeform 50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8" name="Group 50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49" name="Freeform 50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50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Freeform 51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0" name="Group 511"/>
            <p:cNvGrpSpPr>
              <a:grpSpLocks/>
            </p:cNvGrpSpPr>
            <p:nvPr/>
          </p:nvGrpSpPr>
          <p:grpSpPr bwMode="auto">
            <a:xfrm rot="19931270" flipH="1">
              <a:off x="3240" y="922"/>
              <a:ext cx="197" cy="134"/>
              <a:chOff x="4632" y="1107"/>
              <a:chExt cx="384" cy="498"/>
            </a:xfrm>
          </p:grpSpPr>
          <p:sp>
            <p:nvSpPr>
              <p:cNvPr id="142" name="Freeform 51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" name="Group 51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44" name="Freeform 51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51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51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1" name="Freeform 517" descr="Пробка"/>
            <p:cNvSpPr>
              <a:spLocks/>
            </p:cNvSpPr>
            <p:nvPr/>
          </p:nvSpPr>
          <p:spPr bwMode="auto">
            <a:xfrm>
              <a:off x="3408" y="952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" name="Group 1127"/>
          <p:cNvGrpSpPr>
            <a:grpSpLocks/>
          </p:cNvGrpSpPr>
          <p:nvPr/>
        </p:nvGrpSpPr>
        <p:grpSpPr bwMode="auto">
          <a:xfrm>
            <a:off x="533400" y="1371600"/>
            <a:ext cx="180975" cy="5038725"/>
            <a:chOff x="336" y="864"/>
            <a:chExt cx="114" cy="3174"/>
          </a:xfrm>
        </p:grpSpPr>
        <p:grpSp>
          <p:nvGrpSpPr>
            <p:cNvPr id="176" name="Group 518"/>
            <p:cNvGrpSpPr>
              <a:grpSpLocks/>
            </p:cNvGrpSpPr>
            <p:nvPr/>
          </p:nvGrpSpPr>
          <p:grpSpPr bwMode="auto">
            <a:xfrm rot="16200000" flipH="1" flipV="1">
              <a:off x="-158" y="3431"/>
              <a:ext cx="1101" cy="114"/>
              <a:chOff x="2122" y="922"/>
              <a:chExt cx="1378" cy="134"/>
            </a:xfrm>
          </p:grpSpPr>
          <p:sp>
            <p:nvSpPr>
              <p:cNvPr id="263" name="Freeform 519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4" name="Group 520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302" name="Freeform 521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522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Freeform 523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5" name="Group 524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297" name="Freeform 52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98" name="Group 52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99" name="Freeform 52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0" name="Freeform 52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1" name="Freeform 52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6" name="Group 530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292" name="Freeform 53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93" name="Group 53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94" name="Freeform 53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Freeform 53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Freeform 53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7" name="Group 536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287" name="Freeform 53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88" name="Group 53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89" name="Freeform 53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Freeform 54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Freeform 54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8" name="Group 542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282" name="Freeform 54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83" name="Group 54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84" name="Freeform 54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Freeform 54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Freeform 54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9" name="Group 548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277" name="Freeform 549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8" name="Group 55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" name="Freeform 55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Freeform 552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Freeform 553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70" name="Group 554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272" name="Freeform 55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3" name="Group 55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4" name="Freeform 55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5" name="Freeform 55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6" name="Freeform 55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71" name="Freeform 560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" name="Group 561"/>
            <p:cNvGrpSpPr>
              <a:grpSpLocks/>
            </p:cNvGrpSpPr>
            <p:nvPr/>
          </p:nvGrpSpPr>
          <p:grpSpPr bwMode="auto">
            <a:xfrm rot="16200000" flipH="1" flipV="1">
              <a:off x="-158" y="2394"/>
              <a:ext cx="1102" cy="114"/>
              <a:chOff x="2122" y="922"/>
              <a:chExt cx="1378" cy="134"/>
            </a:xfrm>
          </p:grpSpPr>
          <p:sp>
            <p:nvSpPr>
              <p:cNvPr id="221" name="Freeform 562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2" name="Group 563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260" name="Freeform 56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Freeform 56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" name="Freeform 56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3" name="Group 567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255" name="Freeform 56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6" name="Group 56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57" name="Freeform 57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Freeform 57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Freeform 57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4" name="Group 573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250" name="Freeform 57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1" name="Group 57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52" name="Freeform 57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Freeform 57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4" name="Freeform 57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5" name="Group 579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245" name="Freeform 58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46" name="Group 58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47" name="Freeform 58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" name="Freeform 58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Freeform 58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6" name="Group 585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240" name="Freeform 58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41" name="Group 58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42" name="Freeform 58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3" name="Freeform 58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4" name="Freeform 59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7" name="Group 591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235" name="Freeform 59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6" name="Group 59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37" name="Freeform 59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Freeform 59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Freeform 59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8" name="Group 597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230" name="Freeform 59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1" name="Group 59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32" name="Freeform 60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Freeform 60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Freeform 60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29" name="Freeform 603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8" name="Group 604"/>
            <p:cNvGrpSpPr>
              <a:grpSpLocks/>
            </p:cNvGrpSpPr>
            <p:nvPr/>
          </p:nvGrpSpPr>
          <p:grpSpPr bwMode="auto">
            <a:xfrm rot="16200000" flipH="1" flipV="1">
              <a:off x="-158" y="1358"/>
              <a:ext cx="1102" cy="114"/>
              <a:chOff x="2122" y="922"/>
              <a:chExt cx="1378" cy="134"/>
            </a:xfrm>
          </p:grpSpPr>
          <p:sp>
            <p:nvSpPr>
              <p:cNvPr id="179" name="Freeform 605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0" name="Group 606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218" name="Freeform 607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Freeform 608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Freeform 609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1" name="Group 610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213" name="Freeform 61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4" name="Group 61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15" name="Freeform 61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" name="Freeform 61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7" name="Freeform 61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2" name="Group 616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208" name="Freeform 61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9" name="Group 61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10" name="Freeform 61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Freeform 62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Freeform 62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3" name="Group 622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203" name="Freeform 62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4" name="Group 62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05" name="Freeform 62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Freeform 62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Freeform 62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4" name="Group 628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198" name="Freeform 629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99" name="Group 63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00" name="Freeform 63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Freeform 632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2" name="Freeform 633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5" name="Group 634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193" name="Freeform 63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94" name="Group 63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195" name="Freeform 63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" name="Freeform 63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Freeform 63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6" name="Group 640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188" name="Freeform 64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9" name="Group 64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190" name="Freeform 64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Freeform 64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Freeform 64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87" name="Freeform 646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05" name="Group 1128"/>
          <p:cNvGrpSpPr>
            <a:grpSpLocks/>
          </p:cNvGrpSpPr>
          <p:nvPr/>
        </p:nvGrpSpPr>
        <p:grpSpPr bwMode="auto">
          <a:xfrm>
            <a:off x="381000" y="1828800"/>
            <a:ext cx="7578725" cy="4132263"/>
            <a:chOff x="240" y="1152"/>
            <a:chExt cx="4774" cy="2603"/>
          </a:xfrm>
        </p:grpSpPr>
        <p:grpSp>
          <p:nvGrpSpPr>
            <p:cNvPr id="306" name="Group 819"/>
            <p:cNvGrpSpPr>
              <a:grpSpLocks/>
            </p:cNvGrpSpPr>
            <p:nvPr/>
          </p:nvGrpSpPr>
          <p:grpSpPr bwMode="auto">
            <a:xfrm rot="12872968" flipH="1" flipV="1">
              <a:off x="3840" y="3648"/>
              <a:ext cx="1174" cy="107"/>
              <a:chOff x="2122" y="922"/>
              <a:chExt cx="1378" cy="134"/>
            </a:xfrm>
          </p:grpSpPr>
          <p:sp>
            <p:nvSpPr>
              <p:cNvPr id="479" name="Freeform 820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0" name="Group 821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518" name="Freeform 82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" name="Freeform 82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" name="Freeform 82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81" name="Group 825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513" name="Freeform 82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14" name="Group 82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515" name="Freeform 82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Freeform 82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Freeform 83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2" name="Group 831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508" name="Freeform 83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09" name="Group 83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510" name="Freeform 83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1" name="Freeform 83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2" name="Freeform 83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837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503" name="Freeform 83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04" name="Group 83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505" name="Freeform 84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Freeform 84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Freeform 84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4" name="Group 843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498" name="Freeform 84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99" name="Group 84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500" name="Freeform 84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Freeform 84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2" name="Freeform 84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5" name="Group 849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493" name="Freeform 85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94" name="Group 85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95" name="Freeform 85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6" name="Freeform 85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Freeform 85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6" name="Group 855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488" name="Freeform 85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89" name="Group 85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90" name="Freeform 85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Freeform 85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Freeform 86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87" name="Freeform 861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" name="Group 950"/>
            <p:cNvGrpSpPr>
              <a:grpSpLocks/>
            </p:cNvGrpSpPr>
            <p:nvPr/>
          </p:nvGrpSpPr>
          <p:grpSpPr bwMode="auto">
            <a:xfrm rot="12872968" flipH="1" flipV="1">
              <a:off x="2928" y="3024"/>
              <a:ext cx="1174" cy="107"/>
              <a:chOff x="2122" y="922"/>
              <a:chExt cx="1378" cy="134"/>
            </a:xfrm>
          </p:grpSpPr>
          <p:sp>
            <p:nvSpPr>
              <p:cNvPr id="437" name="Freeform 951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8" name="Group 952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476" name="Freeform 953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7" name="Freeform 954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8" name="Freeform 955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9" name="Group 956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471" name="Freeform 95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72" name="Group 95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73" name="Freeform 95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Freeform 96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Freeform 96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0" name="Group 962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466" name="Freeform 96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67" name="Group 96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68" name="Freeform 96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Freeform 96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Freeform 96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1" name="Group 968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461" name="Freeform 969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62" name="Group 97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63" name="Freeform 97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Freeform 972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Freeform 973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2" name="Group 974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456" name="Freeform 97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57" name="Group 97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58" name="Freeform 97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Freeform 97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0" name="Freeform 97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3" name="Group 980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451" name="Freeform 98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52" name="Group 98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53" name="Freeform 98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" name="Freeform 98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Freeform 98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4" name="Group 986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446" name="Freeform 98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47" name="Group 98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48" name="Freeform 98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Freeform 99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" name="Freeform 99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45" name="Freeform 992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" name="Group 993"/>
            <p:cNvGrpSpPr>
              <a:grpSpLocks/>
            </p:cNvGrpSpPr>
            <p:nvPr/>
          </p:nvGrpSpPr>
          <p:grpSpPr bwMode="auto">
            <a:xfrm rot="12872968" flipH="1" flipV="1">
              <a:off x="2016" y="2389"/>
              <a:ext cx="1174" cy="107"/>
              <a:chOff x="2122" y="922"/>
              <a:chExt cx="1378" cy="134"/>
            </a:xfrm>
          </p:grpSpPr>
          <p:sp>
            <p:nvSpPr>
              <p:cNvPr id="395" name="Freeform 994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6" name="Group 995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434" name="Freeform 99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5" name="Freeform 99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6" name="Freeform 99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7" name="Group 999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429" name="Freeform 100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30" name="Group 100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31" name="Freeform 100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2" name="Freeform 100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Freeform 100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8" name="Group 1005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424" name="Freeform 100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25" name="Group 100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26" name="Freeform 100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Freeform 100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Freeform 101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9" name="Group 1011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419" name="Freeform 101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20" name="Group 101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21" name="Freeform 101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2" name="Freeform 101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3" name="Freeform 101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00" name="Group 1017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414" name="Freeform 101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5" name="Group 101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16" name="Freeform 102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Freeform 102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Freeform 102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01" name="Group 1023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409" name="Freeform 102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" name="Group 102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11" name="Freeform 102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Freeform 102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Freeform 102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02" name="Group 1029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404" name="Freeform 103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05" name="Group 103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06" name="Freeform 103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Freeform 103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8" name="Freeform 103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03" name="Freeform 1035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" name="Group 1036"/>
            <p:cNvGrpSpPr>
              <a:grpSpLocks/>
            </p:cNvGrpSpPr>
            <p:nvPr/>
          </p:nvGrpSpPr>
          <p:grpSpPr bwMode="auto">
            <a:xfrm rot="12872968" flipH="1" flipV="1">
              <a:off x="1104" y="1765"/>
              <a:ext cx="1174" cy="107"/>
              <a:chOff x="2122" y="922"/>
              <a:chExt cx="1378" cy="134"/>
            </a:xfrm>
          </p:grpSpPr>
          <p:sp>
            <p:nvSpPr>
              <p:cNvPr id="353" name="Freeform 1037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4" name="Group 1038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392" name="Freeform 1039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3" name="Freeform 1040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4" name="Freeform 1041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5" name="Group 1042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387" name="Freeform 104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88" name="Group 104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89" name="Freeform 104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Freeform 104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Freeform 104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6" name="Group 1048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382" name="Freeform 1049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83" name="Group 105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84" name="Freeform 105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Freeform 1052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6" name="Freeform 1053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7" name="Group 1054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377" name="Freeform 105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8" name="Group 105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79" name="Freeform 105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0" name="Freeform 105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Freeform 105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8" name="Group 1060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372" name="Freeform 106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3" name="Group 106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74" name="Freeform 106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Freeform 106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Freeform 106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9" name="Group 1066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367" name="Freeform 106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68" name="Group 106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69" name="Freeform 106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Freeform 107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Freeform 107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0" name="Group 1072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362" name="Freeform 107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63" name="Group 107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64" name="Freeform 107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5" name="Freeform 107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6" name="Freeform 107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61" name="Freeform 1078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" name="Group 1079"/>
            <p:cNvGrpSpPr>
              <a:grpSpLocks/>
            </p:cNvGrpSpPr>
            <p:nvPr/>
          </p:nvGrpSpPr>
          <p:grpSpPr bwMode="auto">
            <a:xfrm rot="12872968" flipH="1" flipV="1">
              <a:off x="240" y="1152"/>
              <a:ext cx="1174" cy="107"/>
              <a:chOff x="2122" y="922"/>
              <a:chExt cx="1378" cy="134"/>
            </a:xfrm>
          </p:grpSpPr>
          <p:sp>
            <p:nvSpPr>
              <p:cNvPr id="311" name="Freeform 1080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2" name="Group 1081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350" name="Freeform 108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" name="Freeform 108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" name="Freeform 108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3" name="Group 1085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345" name="Freeform 108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46" name="Group 108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47" name="Freeform 108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Freeform 108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Freeform 109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4" name="Group 1091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340" name="Freeform 109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41" name="Group 109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42" name="Freeform 109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Freeform 109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Freeform 109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5" name="Group 1097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335" name="Freeform 109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36" name="Group 109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37" name="Freeform 110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Freeform 110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Freeform 110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6" name="Group 1103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330" name="Freeform 110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31" name="Group 110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32" name="Freeform 110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3" name="Freeform 110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4" name="Freeform 110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7" name="Group 1109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325" name="Freeform 111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26" name="Group 111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27" name="Freeform 111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Freeform 111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Freeform 111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8" name="Group 1115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320" name="Freeform 111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21" name="Group 111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22" name="Freeform 111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Freeform 111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4" name="Freeform 112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19" name="Freeform 1121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21" name="Group 1122"/>
          <p:cNvGrpSpPr>
            <a:grpSpLocks/>
          </p:cNvGrpSpPr>
          <p:nvPr/>
        </p:nvGrpSpPr>
        <p:grpSpPr bwMode="auto">
          <a:xfrm>
            <a:off x="609600" y="5018088"/>
            <a:ext cx="609600" cy="1403350"/>
            <a:chOff x="384" y="3161"/>
            <a:chExt cx="384" cy="884"/>
          </a:xfrm>
        </p:grpSpPr>
        <p:sp>
          <p:nvSpPr>
            <p:cNvPr id="522" name="Freeform 5" descr="Дуб"/>
            <p:cNvSpPr>
              <a:spLocks/>
            </p:cNvSpPr>
            <p:nvPr/>
          </p:nvSpPr>
          <p:spPr bwMode="auto">
            <a:xfrm rot="588902">
              <a:off x="451" y="3161"/>
              <a:ext cx="209" cy="884"/>
            </a:xfrm>
            <a:custGeom>
              <a:avLst/>
              <a:gdLst>
                <a:gd name="T0" fmla="*/ 144 w 210"/>
                <a:gd name="T1" fmla="*/ 18 h 1269"/>
                <a:gd name="T2" fmla="*/ 210 w 210"/>
                <a:gd name="T3" fmla="*/ 0 h 1269"/>
                <a:gd name="T4" fmla="*/ 48 w 210"/>
                <a:gd name="T5" fmla="*/ 1221 h 1269"/>
                <a:gd name="T6" fmla="*/ 0 w 210"/>
                <a:gd name="T7" fmla="*/ 1269 h 1269"/>
                <a:gd name="T8" fmla="*/ 144 w 210"/>
                <a:gd name="T9" fmla="*/ 2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69">
                  <a:moveTo>
                    <a:pt x="144" y="18"/>
                  </a:moveTo>
                  <a:lnTo>
                    <a:pt x="210" y="0"/>
                  </a:lnTo>
                  <a:lnTo>
                    <a:pt x="48" y="1221"/>
                  </a:lnTo>
                  <a:lnTo>
                    <a:pt x="0" y="1269"/>
                  </a:lnTo>
                  <a:lnTo>
                    <a:pt x="144" y="21"/>
                  </a:ln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" name="Freeform 6" descr="Дуб"/>
            <p:cNvSpPr>
              <a:spLocks/>
            </p:cNvSpPr>
            <p:nvPr/>
          </p:nvSpPr>
          <p:spPr bwMode="auto">
            <a:xfrm rot="588902">
              <a:off x="397" y="3255"/>
              <a:ext cx="371" cy="415"/>
            </a:xfrm>
            <a:custGeom>
              <a:avLst/>
              <a:gdLst>
                <a:gd name="T0" fmla="*/ 96 w 480"/>
                <a:gd name="T1" fmla="*/ 48 h 672"/>
                <a:gd name="T2" fmla="*/ 480 w 480"/>
                <a:gd name="T3" fmla="*/ 0 h 672"/>
                <a:gd name="T4" fmla="*/ 384 w 480"/>
                <a:gd name="T5" fmla="*/ 624 h 672"/>
                <a:gd name="T6" fmla="*/ 0 w 480"/>
                <a:gd name="T7" fmla="*/ 672 h 672"/>
                <a:gd name="T8" fmla="*/ 96 w 480"/>
                <a:gd name="T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672">
                  <a:moveTo>
                    <a:pt x="96" y="48"/>
                  </a:moveTo>
                  <a:lnTo>
                    <a:pt x="480" y="0"/>
                  </a:lnTo>
                  <a:lnTo>
                    <a:pt x="384" y="624"/>
                  </a:lnTo>
                  <a:lnTo>
                    <a:pt x="0" y="672"/>
                  </a:lnTo>
                  <a:lnTo>
                    <a:pt x="96" y="48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13500000" algn="ctr" rotWithShape="0">
                <a:srgbClr val="A4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24" name="Text Box 7"/>
            <p:cNvSpPr txBox="1">
              <a:spLocks noChangeArrowheads="1"/>
            </p:cNvSpPr>
            <p:nvPr/>
          </p:nvSpPr>
          <p:spPr bwMode="auto">
            <a:xfrm rot="588902">
              <a:off x="384" y="3254"/>
              <a:ext cx="3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000" b="1" i="1"/>
                <a:t>С</a:t>
              </a:r>
            </a:p>
          </p:txBody>
        </p:sp>
      </p:grpSp>
      <p:grpSp>
        <p:nvGrpSpPr>
          <p:cNvPr id="525" name="Group 1123"/>
          <p:cNvGrpSpPr>
            <a:grpSpLocks/>
          </p:cNvGrpSpPr>
          <p:nvPr/>
        </p:nvGrpSpPr>
        <p:grpSpPr bwMode="auto">
          <a:xfrm>
            <a:off x="515938" y="271463"/>
            <a:ext cx="550862" cy="1328737"/>
            <a:chOff x="336" y="240"/>
            <a:chExt cx="347" cy="837"/>
          </a:xfrm>
        </p:grpSpPr>
        <p:sp>
          <p:nvSpPr>
            <p:cNvPr id="526" name="Freeform 13" descr="Дуб"/>
            <p:cNvSpPr>
              <a:spLocks/>
            </p:cNvSpPr>
            <p:nvPr/>
          </p:nvSpPr>
          <p:spPr bwMode="auto">
            <a:xfrm>
              <a:off x="404" y="240"/>
              <a:ext cx="165" cy="837"/>
            </a:xfrm>
            <a:custGeom>
              <a:avLst/>
              <a:gdLst>
                <a:gd name="T0" fmla="*/ 144 w 210"/>
                <a:gd name="T1" fmla="*/ 18 h 1269"/>
                <a:gd name="T2" fmla="*/ 210 w 210"/>
                <a:gd name="T3" fmla="*/ 0 h 1269"/>
                <a:gd name="T4" fmla="*/ 48 w 210"/>
                <a:gd name="T5" fmla="*/ 1221 h 1269"/>
                <a:gd name="T6" fmla="*/ 0 w 210"/>
                <a:gd name="T7" fmla="*/ 1269 h 1269"/>
                <a:gd name="T8" fmla="*/ 144 w 210"/>
                <a:gd name="T9" fmla="*/ 2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69">
                  <a:moveTo>
                    <a:pt x="144" y="18"/>
                  </a:moveTo>
                  <a:lnTo>
                    <a:pt x="210" y="0"/>
                  </a:lnTo>
                  <a:lnTo>
                    <a:pt x="48" y="1221"/>
                  </a:lnTo>
                  <a:lnTo>
                    <a:pt x="0" y="1269"/>
                  </a:lnTo>
                  <a:lnTo>
                    <a:pt x="144" y="21"/>
                  </a:ln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" name="Freeform 14" descr="Дуб"/>
            <p:cNvSpPr>
              <a:spLocks/>
            </p:cNvSpPr>
            <p:nvPr/>
          </p:nvSpPr>
          <p:spPr bwMode="auto">
            <a:xfrm>
              <a:off x="343" y="327"/>
              <a:ext cx="338" cy="393"/>
            </a:xfrm>
            <a:custGeom>
              <a:avLst/>
              <a:gdLst>
                <a:gd name="T0" fmla="*/ 96 w 480"/>
                <a:gd name="T1" fmla="*/ 48 h 672"/>
                <a:gd name="T2" fmla="*/ 480 w 480"/>
                <a:gd name="T3" fmla="*/ 0 h 672"/>
                <a:gd name="T4" fmla="*/ 384 w 480"/>
                <a:gd name="T5" fmla="*/ 624 h 672"/>
                <a:gd name="T6" fmla="*/ 0 w 480"/>
                <a:gd name="T7" fmla="*/ 672 h 672"/>
                <a:gd name="T8" fmla="*/ 96 w 480"/>
                <a:gd name="T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672">
                  <a:moveTo>
                    <a:pt x="96" y="48"/>
                  </a:moveTo>
                  <a:lnTo>
                    <a:pt x="480" y="0"/>
                  </a:lnTo>
                  <a:lnTo>
                    <a:pt x="384" y="624"/>
                  </a:lnTo>
                  <a:lnTo>
                    <a:pt x="0" y="672"/>
                  </a:lnTo>
                  <a:lnTo>
                    <a:pt x="96" y="48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13500000" algn="ctr" rotWithShape="0">
                <a:srgbClr val="A4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28" name="Text Box 15"/>
            <p:cNvSpPr txBox="1">
              <a:spLocks noChangeArrowheads="1"/>
            </p:cNvSpPr>
            <p:nvPr/>
          </p:nvSpPr>
          <p:spPr bwMode="auto">
            <a:xfrm>
              <a:off x="336" y="288"/>
              <a:ext cx="3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000" b="1" i="1" dirty="0"/>
                <a:t>В</a:t>
              </a:r>
            </a:p>
          </p:txBody>
        </p:sp>
      </p:grpSp>
      <p:grpSp>
        <p:nvGrpSpPr>
          <p:cNvPr id="529" name="Group 1125"/>
          <p:cNvGrpSpPr>
            <a:grpSpLocks/>
          </p:cNvGrpSpPr>
          <p:nvPr/>
        </p:nvGrpSpPr>
        <p:grpSpPr bwMode="auto">
          <a:xfrm>
            <a:off x="7620000" y="4919663"/>
            <a:ext cx="550863" cy="1557337"/>
            <a:chOff x="4812" y="3023"/>
            <a:chExt cx="347" cy="981"/>
          </a:xfrm>
        </p:grpSpPr>
        <p:sp>
          <p:nvSpPr>
            <p:cNvPr id="530" name="Freeform 9" descr="Дуб"/>
            <p:cNvSpPr>
              <a:spLocks/>
            </p:cNvSpPr>
            <p:nvPr/>
          </p:nvSpPr>
          <p:spPr bwMode="auto">
            <a:xfrm rot="427501">
              <a:off x="4887" y="3023"/>
              <a:ext cx="153" cy="981"/>
            </a:xfrm>
            <a:custGeom>
              <a:avLst/>
              <a:gdLst>
                <a:gd name="T0" fmla="*/ 144 w 210"/>
                <a:gd name="T1" fmla="*/ 18 h 1269"/>
                <a:gd name="T2" fmla="*/ 210 w 210"/>
                <a:gd name="T3" fmla="*/ 0 h 1269"/>
                <a:gd name="T4" fmla="*/ 48 w 210"/>
                <a:gd name="T5" fmla="*/ 1221 h 1269"/>
                <a:gd name="T6" fmla="*/ 0 w 210"/>
                <a:gd name="T7" fmla="*/ 1269 h 1269"/>
                <a:gd name="T8" fmla="*/ 144 w 210"/>
                <a:gd name="T9" fmla="*/ 2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69">
                  <a:moveTo>
                    <a:pt x="144" y="18"/>
                  </a:moveTo>
                  <a:lnTo>
                    <a:pt x="210" y="0"/>
                  </a:lnTo>
                  <a:lnTo>
                    <a:pt x="48" y="1221"/>
                  </a:lnTo>
                  <a:lnTo>
                    <a:pt x="0" y="1269"/>
                  </a:lnTo>
                  <a:lnTo>
                    <a:pt x="144" y="21"/>
                  </a:ln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" name="Freeform 10" descr="Дуб"/>
            <p:cNvSpPr>
              <a:spLocks/>
            </p:cNvSpPr>
            <p:nvPr/>
          </p:nvSpPr>
          <p:spPr bwMode="auto">
            <a:xfrm rot="427501">
              <a:off x="4832" y="3122"/>
              <a:ext cx="327" cy="405"/>
            </a:xfrm>
            <a:custGeom>
              <a:avLst/>
              <a:gdLst>
                <a:gd name="T0" fmla="*/ 96 w 480"/>
                <a:gd name="T1" fmla="*/ 48 h 672"/>
                <a:gd name="T2" fmla="*/ 480 w 480"/>
                <a:gd name="T3" fmla="*/ 0 h 672"/>
                <a:gd name="T4" fmla="*/ 384 w 480"/>
                <a:gd name="T5" fmla="*/ 624 h 672"/>
                <a:gd name="T6" fmla="*/ 0 w 480"/>
                <a:gd name="T7" fmla="*/ 672 h 672"/>
                <a:gd name="T8" fmla="*/ 96 w 480"/>
                <a:gd name="T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672">
                  <a:moveTo>
                    <a:pt x="96" y="48"/>
                  </a:moveTo>
                  <a:lnTo>
                    <a:pt x="480" y="0"/>
                  </a:lnTo>
                  <a:lnTo>
                    <a:pt x="384" y="624"/>
                  </a:lnTo>
                  <a:lnTo>
                    <a:pt x="0" y="672"/>
                  </a:lnTo>
                  <a:lnTo>
                    <a:pt x="96" y="48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13500000" algn="ctr" rotWithShape="0">
                <a:srgbClr val="A4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32" name="Text Box 11"/>
            <p:cNvSpPr txBox="1">
              <a:spLocks noChangeArrowheads="1"/>
            </p:cNvSpPr>
            <p:nvPr/>
          </p:nvSpPr>
          <p:spPr bwMode="auto">
            <a:xfrm rot="427501">
              <a:off x="4812" y="3120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600" b="1" i="1"/>
                <a:t>А</a:t>
              </a:r>
            </a:p>
          </p:txBody>
        </p:sp>
      </p:grpSp>
      <p:sp>
        <p:nvSpPr>
          <p:cNvPr id="533" name="Freeform 1129"/>
          <p:cNvSpPr>
            <a:spLocks/>
          </p:cNvSpPr>
          <p:nvPr/>
        </p:nvSpPr>
        <p:spPr bwMode="auto">
          <a:xfrm>
            <a:off x="609600" y="4953000"/>
            <a:ext cx="1371600" cy="1447800"/>
          </a:xfrm>
          <a:custGeom>
            <a:avLst/>
            <a:gdLst>
              <a:gd name="T0" fmla="*/ 0 w 864"/>
              <a:gd name="T1" fmla="*/ 0 h 912"/>
              <a:gd name="T2" fmla="*/ 864 w 864"/>
              <a:gd name="T3" fmla="*/ 0 h 912"/>
              <a:gd name="T4" fmla="*/ 864 w 86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912">
                <a:moveTo>
                  <a:pt x="0" y="0"/>
                </a:moveTo>
                <a:lnTo>
                  <a:pt x="864" y="0"/>
                </a:lnTo>
                <a:lnTo>
                  <a:pt x="864" y="912"/>
                </a:lnTo>
              </a:path>
            </a:pathLst>
          </a:custGeom>
          <a:noFill/>
          <a:ln w="38100" cmpd="sng">
            <a:solidFill>
              <a:srgbClr val="5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34" name="Group 1137"/>
          <p:cNvGrpSpPr>
            <a:grpSpLocks/>
          </p:cNvGrpSpPr>
          <p:nvPr/>
        </p:nvGrpSpPr>
        <p:grpSpPr bwMode="auto">
          <a:xfrm>
            <a:off x="304800" y="3124200"/>
            <a:ext cx="4132263" cy="3505200"/>
            <a:chOff x="192" y="1872"/>
            <a:chExt cx="2651" cy="2352"/>
          </a:xfrm>
        </p:grpSpPr>
        <p:pic>
          <p:nvPicPr>
            <p:cNvPr id="535" name="Picture 1134" descr="33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68"/>
              <a:ext cx="46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6" name="Picture 1135" descr="43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3390"/>
              <a:ext cx="457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7" name="Picture 1136" descr="53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1872"/>
              <a:ext cx="466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8" name="TextBox 537"/>
          <p:cNvSpPr txBox="1"/>
          <p:nvPr/>
        </p:nvSpPr>
        <p:spPr>
          <a:xfrm>
            <a:off x="25115" y="121353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работы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гарпедонаптов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ewtonew.com/uploads/ckeditor/4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790885"/>
            <a:ext cx="4309908" cy="45003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722" y="709715"/>
            <a:ext cx="5227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изображении видим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разных круга с радиусами, равными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 треугольника.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722" y="188640"/>
            <a:ext cx="8352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интересный факт: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894919" y="188640"/>
            <a:ext cx="1800000" cy="1800000"/>
          </a:xfrm>
          <a:prstGeom prst="flowChartConnec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195772" y="4385974"/>
            <a:ext cx="1440000" cy="1440000"/>
          </a:xfrm>
          <a:prstGeom prst="flowChartConnecto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716715" y="2704906"/>
            <a:ext cx="1080000" cy="1080000"/>
          </a:xfrm>
          <a:prstGeom prst="flowChartConnec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711092" y="2412209"/>
            <a:ext cx="1440000" cy="10800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8" idx="0"/>
          </p:cNvCxnSpPr>
          <p:nvPr/>
        </p:nvCxnSpPr>
        <p:spPr>
          <a:xfrm>
            <a:off x="6915772" y="4385974"/>
            <a:ext cx="0" cy="72000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0"/>
          </p:cNvCxnSpPr>
          <p:nvPr/>
        </p:nvCxnSpPr>
        <p:spPr>
          <a:xfrm>
            <a:off x="6794919" y="188640"/>
            <a:ext cx="0" cy="900000"/>
          </a:xfrm>
          <a:prstGeom prst="line">
            <a:avLst/>
          </a:prstGeom>
          <a:ln w="381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0"/>
          </p:cNvCxnSpPr>
          <p:nvPr/>
        </p:nvCxnSpPr>
        <p:spPr>
          <a:xfrm>
            <a:off x="5256715" y="2704906"/>
            <a:ext cx="0" cy="540000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15772" y="3460485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5697" y="2811545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15189" y="2591006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 flipV="1">
            <a:off x="6794919" y="1088640"/>
            <a:ext cx="636173" cy="1863570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5256715" y="3244906"/>
            <a:ext cx="1454378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6970836" y="3492209"/>
            <a:ext cx="651922" cy="1613765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1722" y="2411418"/>
            <a:ext cx="43922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большого круга = Площадь среднего круга + Площадь круга поменьше.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424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00099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теорему Пифагора можно подставлять абсолютно любые цифры. Она может помочь нам и в повседневной жизни. Например, мы никак не можем выбрать: заказать большую пиццу диаметром 50 см или две диаметром 30 см? Мы с теоремой уже знакомы хорошо и нас не обмануть: площадь одной пиццы в 50 см будет действительно больше, чем площадь двух пицц по 30 см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499" y="904652"/>
            <a:ext cx="9195021" cy="2956994"/>
            <a:chOff x="33266" y="39958"/>
            <a:chExt cx="9195021" cy="2956994"/>
          </a:xfrm>
        </p:grpSpPr>
        <p:pic>
          <p:nvPicPr>
            <p:cNvPr id="4" name="Picture 6" descr="http://pizzetti.ru/image/cache/data/%D0%9F%D0%B8%D1%86%D1%86%D0%B0/%D0%BE%D1%85%D0%BE%D1%82%D0%B0%20%D0%BA%D1%83%D1%80-440x36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r="9126"/>
            <a:stretch/>
          </p:blipFill>
          <p:spPr bwMode="auto">
            <a:xfrm>
              <a:off x="33266" y="39958"/>
              <a:ext cx="2771138" cy="278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cs8.pikabu.ru/post_img/2018/03/02/5/og_og_151997720727706026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7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4" t="18428" b="25213"/>
            <a:stretch/>
          </p:blipFill>
          <p:spPr bwMode="auto">
            <a:xfrm>
              <a:off x="3799127" y="349288"/>
              <a:ext cx="2346177" cy="216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cs8.pikabu.ru/post_img/2018/03/02/5/og_og_151997720727706026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7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4" t="18428" b="25213"/>
            <a:stretch/>
          </p:blipFill>
          <p:spPr bwMode="auto">
            <a:xfrm>
              <a:off x="6844772" y="357229"/>
              <a:ext cx="2383515" cy="219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152908" y="1106814"/>
              <a:ext cx="249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57837" y="1106813"/>
              <a:ext cx="230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5976" y="249867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96469" y="2535287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722" y="188640"/>
            <a:ext cx="8352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жизни: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190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424936" cy="3957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Положите голову на парту. Закройте глаза.   Расслабьтесь.</a:t>
            </a:r>
          </a:p>
          <a:p>
            <a:r>
              <a:rPr lang="ru-RU" sz="3200" b="1" dirty="0" smtClean="0"/>
              <a:t> Вспомните самое приятное, что произошло с вами   во время каникул.</a:t>
            </a:r>
          </a:p>
          <a:p>
            <a:r>
              <a:rPr lang="ru-RU" sz="3200" b="1" dirty="0" smtClean="0"/>
              <a:t> Потянитесь, как маленькие котята. Улыбнитесь.</a:t>
            </a:r>
          </a:p>
          <a:p>
            <a:r>
              <a:rPr lang="ru-RU" sz="3200" b="1" dirty="0" smtClean="0"/>
              <a:t> И с таким приятным настроением продолжим нашу работу.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43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187220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</a:rPr>
              <a:t>1) Как формулируется теорема Пифагора?</a:t>
            </a:r>
          </a:p>
          <a:p>
            <a:pPr marL="0" indent="0">
              <a:buNone/>
            </a:pPr>
            <a:endParaRPr lang="ru-RU" sz="3200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</a:rPr>
              <a:t>2) К любым ли треугольникам ее можно применить?</a:t>
            </a:r>
            <a:endParaRPr lang="ru-RU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Ответьте на вопросы устно:</a:t>
            </a:r>
            <a:endParaRPr lang="ru-RU" sz="48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8100392" cy="194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0223" y="4149080"/>
            <a:ext cx="784060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Назовите треугольники, к которым применима теорема Пифагора?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61956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Решить задачу:</a:t>
            </a:r>
            <a:endParaRPr lang="ru-RU" sz="48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64" y="2132856"/>
            <a:ext cx="6336704" cy="447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5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4564" y="0"/>
            <a:ext cx="9135616" cy="90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 </a:t>
            </a:r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" y="1748909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1 </a:t>
            </a:r>
            <a:r>
              <a:rPr lang="ru-RU" sz="2000" b="1" dirty="0" smtClean="0"/>
              <a:t>) </a:t>
            </a:r>
            <a:r>
              <a:rPr lang="ru-RU" b="1" dirty="0" smtClean="0"/>
              <a:t>Треугольник  </a:t>
            </a:r>
            <a:r>
              <a:rPr lang="ru-RU" b="1" dirty="0"/>
              <a:t>АВС  </a:t>
            </a:r>
            <a:r>
              <a:rPr lang="ru-RU" b="1" dirty="0" smtClean="0"/>
              <a:t>- прямоугольный</a:t>
            </a:r>
            <a:r>
              <a:rPr lang="ru-RU" b="1" dirty="0"/>
              <a:t>. </a:t>
            </a:r>
            <a:r>
              <a:rPr lang="ru-RU" b="1" dirty="0" smtClean="0"/>
              <a:t>   Найти АВ. </a:t>
            </a:r>
            <a:endParaRPr lang="ru-RU" b="1" dirty="0"/>
          </a:p>
          <a:p>
            <a:pPr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2</a:t>
            </a:r>
            <a:r>
              <a:rPr lang="ru-RU" b="1" dirty="0" smtClean="0"/>
              <a:t>) </a:t>
            </a:r>
            <a:r>
              <a:rPr lang="en-US" b="1" dirty="0" smtClean="0"/>
              <a:t>ABCD</a:t>
            </a:r>
            <a:r>
              <a:rPr lang="ru-RU" b="1" dirty="0" smtClean="0"/>
              <a:t> - прямоугольник</a:t>
            </a:r>
            <a:r>
              <a:rPr lang="ru-RU" b="1" dirty="0"/>
              <a:t>. Найти АС.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 smtClean="0"/>
              <a:t>3)    АВС- равнобедренный, </a:t>
            </a:r>
            <a:r>
              <a:rPr lang="en-US" b="1" dirty="0" smtClean="0"/>
              <a:t>BD</a:t>
            </a:r>
            <a:r>
              <a:rPr lang="ru-RU" b="1" dirty="0" smtClean="0"/>
              <a:t> - высота, АС - основание. Найти </a:t>
            </a:r>
            <a:r>
              <a:rPr lang="ru-RU" b="1" dirty="0"/>
              <a:t>АС</a:t>
            </a:r>
            <a:r>
              <a:rPr lang="ru-RU" b="1" dirty="0" smtClean="0"/>
              <a:t>, если</a:t>
            </a:r>
            <a:r>
              <a:rPr lang="en-US" b="1" dirty="0" smtClean="0"/>
              <a:t> </a:t>
            </a:r>
            <a:r>
              <a:rPr lang="en-US" b="1" dirty="0"/>
              <a:t>BD =12, BA =</a:t>
            </a:r>
            <a:r>
              <a:rPr lang="en-US" b="1" dirty="0" smtClean="0"/>
              <a:t>13</a:t>
            </a:r>
            <a:r>
              <a:rPr lang="ru-RU" b="1" dirty="0" smtClean="0"/>
              <a:t>.</a:t>
            </a:r>
            <a:endParaRPr lang="ru-RU" b="1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19"/>
            <a:ext cx="27350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вариант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908720"/>
            <a:ext cx="28248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вариант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9052" y="17397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1</a:t>
            </a:r>
            <a:r>
              <a:rPr lang="ru-RU" b="1" dirty="0" smtClean="0"/>
              <a:t>) Треугольник </a:t>
            </a:r>
            <a:r>
              <a:rPr lang="ru-RU" b="1" dirty="0"/>
              <a:t>АВС </a:t>
            </a:r>
            <a:r>
              <a:rPr lang="ru-RU" b="1" dirty="0" smtClean="0"/>
              <a:t>- прямоугольный</a:t>
            </a:r>
            <a:r>
              <a:rPr lang="ru-RU" b="1" dirty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Найти </a:t>
            </a:r>
            <a:r>
              <a:rPr lang="ru-RU" b="1" dirty="0"/>
              <a:t>СВ.</a:t>
            </a:r>
            <a:endParaRPr lang="en-US" b="1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2</a:t>
            </a:r>
            <a:r>
              <a:rPr lang="en-US" b="1" dirty="0" smtClean="0"/>
              <a:t>)</a:t>
            </a:r>
            <a:r>
              <a:rPr lang="ru-RU" b="1" dirty="0" smtClean="0"/>
              <a:t> </a:t>
            </a:r>
            <a:r>
              <a:rPr lang="en-US" b="1" dirty="0" smtClean="0"/>
              <a:t>ABCD</a:t>
            </a:r>
            <a:r>
              <a:rPr lang="ru-RU" b="1" dirty="0" smtClean="0"/>
              <a:t> - прямоугольник</a:t>
            </a:r>
            <a:r>
              <a:rPr lang="ru-RU" b="1" dirty="0"/>
              <a:t>. Найти</a:t>
            </a:r>
            <a:r>
              <a:rPr lang="en-US" b="1" dirty="0"/>
              <a:t> BA</a:t>
            </a:r>
            <a:r>
              <a:rPr lang="ru-RU" b="1" dirty="0"/>
              <a:t> 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3) </a:t>
            </a:r>
            <a:r>
              <a:rPr lang="ru-RU" b="1" dirty="0" smtClean="0"/>
              <a:t>   АВС - равнобедренный</a:t>
            </a:r>
            <a:r>
              <a:rPr lang="ru-RU" b="1" dirty="0"/>
              <a:t>, </a:t>
            </a:r>
            <a:r>
              <a:rPr lang="en-US" b="1" dirty="0" smtClean="0"/>
              <a:t>BD</a:t>
            </a:r>
            <a:r>
              <a:rPr lang="ru-RU" b="1" dirty="0" smtClean="0"/>
              <a:t> </a:t>
            </a:r>
            <a:r>
              <a:rPr lang="en-US" b="1" dirty="0" smtClean="0"/>
              <a:t>-</a:t>
            </a:r>
            <a:r>
              <a:rPr lang="ru-RU" b="1" dirty="0" smtClean="0"/>
              <a:t> высота</a:t>
            </a:r>
            <a:r>
              <a:rPr lang="ru-RU" b="1" dirty="0"/>
              <a:t>, </a:t>
            </a:r>
            <a:r>
              <a:rPr lang="ru-RU" b="1" dirty="0" smtClean="0"/>
              <a:t>АС - </a:t>
            </a:r>
            <a:r>
              <a:rPr lang="ru-RU" b="1" dirty="0"/>
              <a:t>основание. Найти АВ, если </a:t>
            </a:r>
            <a:r>
              <a:rPr lang="ru-RU" b="1" dirty="0" smtClean="0"/>
              <a:t>АС =</a:t>
            </a:r>
            <a:r>
              <a:rPr lang="ru-RU" b="1" dirty="0"/>
              <a:t>20, </a:t>
            </a:r>
            <a:r>
              <a:rPr lang="en-US" b="1" dirty="0" smtClean="0"/>
              <a:t>BD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en-US" b="1" dirty="0"/>
              <a:t>24</a:t>
            </a:r>
            <a:r>
              <a:rPr lang="ru-RU" b="1" dirty="0"/>
              <a:t>.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38064" y="4937920"/>
            <a:ext cx="129480" cy="720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763688" y="2276872"/>
            <a:ext cx="955596" cy="981571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484864" y="2091928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653352" y="3042741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475373" y="3044577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2119598" y="3228727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15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7" name="TextBox 37"/>
          <p:cNvSpPr txBox="1">
            <a:spLocks noChangeArrowheads="1"/>
          </p:cNvSpPr>
          <p:nvPr/>
        </p:nvSpPr>
        <p:spPr bwMode="auto">
          <a:xfrm>
            <a:off x="1446188" y="2626940"/>
            <a:ext cx="36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20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2275" y="3933825"/>
            <a:ext cx="1008063" cy="719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027276">
            <a:off x="1603323" y="4275774"/>
            <a:ext cx="1204913" cy="46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1432893" y="3723287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2665783" y="372487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2665784" y="4468813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1427337" y="4467225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0" name="TextBox 40"/>
          <p:cNvSpPr txBox="1">
            <a:spLocks noChangeArrowheads="1"/>
          </p:cNvSpPr>
          <p:nvPr/>
        </p:nvSpPr>
        <p:spPr bwMode="auto">
          <a:xfrm>
            <a:off x="2100992" y="4629945"/>
            <a:ext cx="280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4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1470144" y="4139406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1607387" y="5445224"/>
            <a:ext cx="1295400" cy="1295400"/>
          </a:xfrm>
          <a:prstGeom prst="triangle">
            <a:avLst>
              <a:gd name="adj" fmla="val 4655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93002" y="5516660"/>
            <a:ext cx="46038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1310830" y="6530069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2160587" y="531152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2863243" y="6524626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>
            <a:off x="6367254" y="2375495"/>
            <a:ext cx="955596" cy="981571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6088722" y="2190551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7322850" y="3117106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6084168" y="3117106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6124328" y="2734964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9</a:t>
            </a:r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6732240" y="2627138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15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92143" y="3785965"/>
            <a:ext cx="863600" cy="1223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 rot="19429706">
            <a:off x="6794948" y="3669687"/>
            <a:ext cx="45719" cy="1421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6103597" y="4741863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6117297" y="365815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200083" y="3691538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7255743" y="4783710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0" name="TextBox 37"/>
          <p:cNvSpPr txBox="1">
            <a:spLocks noChangeArrowheads="1"/>
          </p:cNvSpPr>
          <p:nvPr/>
        </p:nvSpPr>
        <p:spPr bwMode="auto">
          <a:xfrm>
            <a:off x="6653963" y="4486708"/>
            <a:ext cx="197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b="1" dirty="0" smtClean="0">
                <a:latin typeface="Calibri" pitchFamily="34" charset="0"/>
              </a:rPr>
              <a:t>8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4852986" y="5185099"/>
            <a:ext cx="129480" cy="720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2155621" y="6606481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6305223" y="5644899"/>
            <a:ext cx="1221441" cy="1194398"/>
          </a:xfrm>
          <a:prstGeom prst="triangle">
            <a:avLst>
              <a:gd name="adj" fmla="val 4655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845052" y="5694560"/>
            <a:ext cx="46038" cy="1144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TextBox 11"/>
          <p:cNvSpPr txBox="1">
            <a:spLocks noChangeArrowheads="1"/>
          </p:cNvSpPr>
          <p:nvPr/>
        </p:nvSpPr>
        <p:spPr bwMode="auto">
          <a:xfrm>
            <a:off x="6050622" y="6559848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6835950" y="5525884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7" name="TextBox 10"/>
          <p:cNvSpPr txBox="1">
            <a:spLocks noChangeArrowheads="1"/>
          </p:cNvSpPr>
          <p:nvPr/>
        </p:nvSpPr>
        <p:spPr bwMode="auto">
          <a:xfrm>
            <a:off x="7454853" y="6559748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8" name="TextBox 14"/>
          <p:cNvSpPr txBox="1">
            <a:spLocks noChangeArrowheads="1"/>
          </p:cNvSpPr>
          <p:nvPr/>
        </p:nvSpPr>
        <p:spPr bwMode="auto">
          <a:xfrm>
            <a:off x="6851727" y="6606481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1" name="TextBox 37"/>
          <p:cNvSpPr txBox="1">
            <a:spLocks noChangeArrowheads="1"/>
          </p:cNvSpPr>
          <p:nvPr/>
        </p:nvSpPr>
        <p:spPr bwMode="auto">
          <a:xfrm>
            <a:off x="6752844" y="3945593"/>
            <a:ext cx="467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b="1" dirty="0" smtClean="0">
                <a:latin typeface="Calibri" pitchFamily="34" charset="0"/>
              </a:rPr>
              <a:t>10</a:t>
            </a:r>
            <a:endParaRPr lang="ru-RU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8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Решение: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898" y="1271855"/>
            <a:ext cx="4437881" cy="5586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)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CB²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20²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15²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625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прямоугольный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DC²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- прямоугольный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BD²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13²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12²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2AD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10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898" y="623351"/>
            <a:ext cx="443788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вариант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2" y="1287244"/>
            <a:ext cx="4716017" cy="55707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CB²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9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14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BC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12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2)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прямоугольный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10²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8²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36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6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½AC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ABD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- прямоугольный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BD²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10²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24²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676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26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970" y="640913"/>
            <a:ext cx="471140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вариант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0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5151" y="2420888"/>
            <a:ext cx="3549650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/>
            <a:r>
              <a:rPr lang="ru-RU" sz="3200" dirty="0"/>
              <a:t>«Я повторил…»</a:t>
            </a:r>
            <a:endParaRPr lang="ru-RU" sz="2000" b="0" i="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151" y="3370709"/>
            <a:ext cx="4139952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200" dirty="0"/>
              <a:t>«Я узнал…»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1604" y="4340324"/>
            <a:ext cx="5004048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200" dirty="0"/>
              <a:t>«Я научился решать…»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0551" y="5301208"/>
            <a:ext cx="5796135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200" dirty="0"/>
              <a:t>«Мне понравилось…»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5151" y="6165304"/>
            <a:ext cx="7308304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200" dirty="0"/>
              <a:t>«Теорема Пифагора звучит так…»</a:t>
            </a:r>
          </a:p>
        </p:txBody>
      </p:sp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Замечательная теорема</a:t>
            </a:r>
            <a:endParaRPr lang="ru-RU" sz="60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67" y="216545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1565"/>
            <a:ext cx="1559657" cy="1089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90494" y="2877027"/>
            <a:ext cx="7408333" cy="3450696"/>
          </a:xfr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П. 54, № 483 (б), 484 (а).</a:t>
            </a:r>
          </a:p>
          <a:p>
            <a:r>
              <a:rPr lang="ru-RU" sz="4000" b="1" dirty="0" smtClean="0"/>
              <a:t>Исследовательская работа:</a:t>
            </a:r>
          </a:p>
          <a:p>
            <a:pPr marL="0" indent="0">
              <a:buNone/>
            </a:pPr>
            <a:r>
              <a:rPr lang="ru-RU" sz="4000" b="1" dirty="0" smtClean="0"/>
              <a:t>   «Существуют ли другие</a:t>
            </a:r>
          </a:p>
          <a:p>
            <a:pPr marL="0" indent="0">
              <a:buNone/>
            </a:pPr>
            <a:r>
              <a:rPr lang="ru-RU" sz="4000" b="1" dirty="0" smtClean="0"/>
              <a:t>     доказательства </a:t>
            </a:r>
            <a:r>
              <a:rPr lang="ru-RU" sz="4000" b="1" dirty="0"/>
              <a:t>теоремы?»</a:t>
            </a:r>
          </a:p>
          <a:p>
            <a:pPr marL="0" indent="0">
              <a:buNone/>
            </a:pPr>
            <a:endParaRPr lang="ru-RU" sz="4000" b="1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sz="66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984698" cy="1248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997042" cy="126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697585"/>
            <a:ext cx="1096979" cy="1160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384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ceritalucu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516200"/>
            <a:ext cx="5184576" cy="4341800"/>
          </a:xfrm>
        </p:spPr>
      </p:pic>
      <p:sp>
        <p:nvSpPr>
          <p:cNvPr id="2" name="Прямоугольник 1"/>
          <p:cNvSpPr/>
          <p:nvPr/>
        </p:nvSpPr>
        <p:spPr>
          <a:xfrm>
            <a:off x="1331640" y="476672"/>
            <a:ext cx="684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1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6000">
              <a:srgbClr val="FFEFD1">
                <a:lumMod val="0"/>
                <a:lumOff val="100000"/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366604" y="680905"/>
            <a:ext cx="1766810" cy="1440160"/>
            <a:chOff x="-2490559" y="1756267"/>
            <a:chExt cx="1766810" cy="1440160"/>
          </a:xfrm>
        </p:grpSpPr>
        <p:sp>
          <p:nvSpPr>
            <p:cNvPr id="60" name="TextBox 59"/>
            <p:cNvSpPr txBox="1"/>
            <p:nvPr/>
          </p:nvSpPr>
          <p:spPr>
            <a:xfrm>
              <a:off x="-2451941" y="1978860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углов треугольника равна 180°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-2490559" y="1756267"/>
              <a:ext cx="1728192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36" y="0"/>
            <a:ext cx="8692535" cy="6206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Кластер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3347864" y="2780928"/>
            <a:ext cx="252028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86611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треугольник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827584" y="2328957"/>
            <a:ext cx="1872208" cy="1440160"/>
            <a:chOff x="827584" y="2328957"/>
            <a:chExt cx="1872208" cy="1440160"/>
          </a:xfrm>
        </p:grpSpPr>
        <p:sp>
          <p:nvSpPr>
            <p:cNvPr id="8" name="Овал 7"/>
            <p:cNvSpPr/>
            <p:nvPr/>
          </p:nvSpPr>
          <p:spPr>
            <a:xfrm>
              <a:off x="899592" y="2328957"/>
              <a:ext cx="1728192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584" y="2492896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Два угла острых и один прямой (90°)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6403" y="3847981"/>
            <a:ext cx="2592288" cy="2054860"/>
            <a:chOff x="66403" y="3847981"/>
            <a:chExt cx="2592288" cy="2054860"/>
          </a:xfrm>
        </p:grpSpPr>
        <p:sp>
          <p:nvSpPr>
            <p:cNvPr id="10" name="Овал 9"/>
            <p:cNvSpPr/>
            <p:nvPr/>
          </p:nvSpPr>
          <p:spPr>
            <a:xfrm>
              <a:off x="66403" y="3847981"/>
              <a:ext cx="2592288" cy="20548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8411" y="4122946"/>
              <a:ext cx="244827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равнобедренном прямоугольном треугольнике высота равна половине гипотенузы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6512480" y="2157470"/>
            <a:ext cx="2235983" cy="1667574"/>
            <a:chOff x="3059832" y="4339880"/>
            <a:chExt cx="1584176" cy="1570796"/>
          </a:xfrm>
        </p:grpSpPr>
        <p:sp>
          <p:nvSpPr>
            <p:cNvPr id="13" name="Овал 12"/>
            <p:cNvSpPr/>
            <p:nvPr/>
          </p:nvSpPr>
          <p:spPr>
            <a:xfrm>
              <a:off x="3059832" y="4339880"/>
              <a:ext cx="1584176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1062" y="4587237"/>
              <a:ext cx="14417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 большей стороны лежит больший угол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029758" y="3912136"/>
            <a:ext cx="1584176" cy="1440160"/>
            <a:chOff x="5059288" y="4174750"/>
            <a:chExt cx="1584176" cy="1440160"/>
          </a:xfrm>
        </p:grpSpPr>
        <p:sp>
          <p:nvSpPr>
            <p:cNvPr id="15" name="Овал 14"/>
            <p:cNvSpPr/>
            <p:nvPr/>
          </p:nvSpPr>
          <p:spPr>
            <a:xfrm>
              <a:off x="5059288" y="4174750"/>
              <a:ext cx="1584176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59288" y="4233110"/>
              <a:ext cx="15841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острых углов равна 90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693396" y="3745662"/>
            <a:ext cx="2378527" cy="1980618"/>
            <a:chOff x="572716" y="4024388"/>
            <a:chExt cx="2448272" cy="1980618"/>
          </a:xfrm>
        </p:grpSpPr>
        <p:sp>
          <p:nvSpPr>
            <p:cNvPr id="18" name="Овал 17"/>
            <p:cNvSpPr/>
            <p:nvPr/>
          </p:nvSpPr>
          <p:spPr>
            <a:xfrm>
              <a:off x="572716" y="4024388"/>
              <a:ext cx="2448272" cy="18722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4724" y="4096791"/>
              <a:ext cx="237626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</a:t>
              </a:r>
            </a:p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равнобедренного прямоугольного треугольника</a:t>
              </a:r>
            </a:p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45°, 45°,90°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705708" y="4017547"/>
            <a:ext cx="2304256" cy="1440160"/>
            <a:chOff x="6444208" y="2328957"/>
            <a:chExt cx="2304256" cy="1440160"/>
          </a:xfrm>
        </p:grpSpPr>
        <p:sp>
          <p:nvSpPr>
            <p:cNvPr id="20" name="Овал 19"/>
            <p:cNvSpPr/>
            <p:nvPr/>
          </p:nvSpPr>
          <p:spPr>
            <a:xfrm>
              <a:off x="6444208" y="2328957"/>
              <a:ext cx="2232248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4208" y="2485345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Может быть разносторонним и равнобедренным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415725" y="664355"/>
            <a:ext cx="2570796" cy="1440160"/>
            <a:chOff x="6334302" y="746762"/>
            <a:chExt cx="1703758" cy="1440160"/>
          </a:xfrm>
        </p:grpSpPr>
        <p:sp>
          <p:nvSpPr>
            <p:cNvPr id="24" name="Овал 23"/>
            <p:cNvSpPr/>
            <p:nvPr/>
          </p:nvSpPr>
          <p:spPr>
            <a:xfrm>
              <a:off x="6334302" y="746762"/>
              <a:ext cx="1584176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4302" y="942461"/>
              <a:ext cx="17037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Катет, лежащий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 угла 30</a:t>
              </a:r>
              <a:r>
                <a:rPr lang="he-I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֯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 гипотенузы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4436281" y="691757"/>
            <a:ext cx="1728192" cy="1690675"/>
            <a:chOff x="3475122" y="764704"/>
            <a:chExt cx="1728192" cy="1690675"/>
          </a:xfrm>
        </p:grpSpPr>
        <p:sp>
          <p:nvSpPr>
            <p:cNvPr id="26" name="Овал 25"/>
            <p:cNvSpPr/>
            <p:nvPr/>
          </p:nvSpPr>
          <p:spPr>
            <a:xfrm>
              <a:off x="3475122" y="764704"/>
              <a:ext cx="1728192" cy="1690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5122" y="810880"/>
              <a:ext cx="172819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Длина гипотенузы меньше суммы длин катетов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Прямая со стрелкой 28"/>
          <p:cNvCxnSpPr/>
          <p:nvPr/>
        </p:nvCxnSpPr>
        <p:spPr>
          <a:xfrm flipV="1">
            <a:off x="5228486" y="2464882"/>
            <a:ext cx="116339" cy="37051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979712" y="1844824"/>
            <a:ext cx="1800200" cy="10081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3"/>
          </p:cNvCxnSpPr>
          <p:nvPr/>
        </p:nvCxnSpPr>
        <p:spPr>
          <a:xfrm flipH="1" flipV="1">
            <a:off x="2699792" y="3000728"/>
            <a:ext cx="612626" cy="19136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411760" y="3573016"/>
            <a:ext cx="1224136" cy="54993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263400" y="3741656"/>
            <a:ext cx="151636" cy="30051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297584" y="3675374"/>
            <a:ext cx="194883" cy="2853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724128" y="3501008"/>
            <a:ext cx="1080120" cy="64807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5912445" y="3049037"/>
            <a:ext cx="504056" cy="14305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5623637" y="1988840"/>
            <a:ext cx="1147956" cy="95208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843808" y="5389261"/>
            <a:ext cx="410860" cy="41231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603377" y="5457707"/>
            <a:ext cx="194883" cy="2853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1250009" y="5801579"/>
            <a:ext cx="2323502" cy="1032826"/>
            <a:chOff x="6444208" y="2306278"/>
            <a:chExt cx="2304256" cy="1462839"/>
          </a:xfrm>
        </p:grpSpPr>
        <p:sp>
          <p:nvSpPr>
            <p:cNvPr id="48" name="Овал 47"/>
            <p:cNvSpPr/>
            <p:nvPr/>
          </p:nvSpPr>
          <p:spPr>
            <a:xfrm>
              <a:off x="6444208" y="2328957"/>
              <a:ext cx="2232248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4208" y="2306278"/>
              <a:ext cx="2304256" cy="1438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основании равны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73511" y="5405302"/>
            <a:ext cx="3294206" cy="1415857"/>
            <a:chOff x="5059288" y="4168248"/>
            <a:chExt cx="1584176" cy="1446662"/>
          </a:xfrm>
        </p:grpSpPr>
        <p:sp>
          <p:nvSpPr>
            <p:cNvPr id="51" name="Овал 50"/>
            <p:cNvSpPr/>
            <p:nvPr/>
          </p:nvSpPr>
          <p:spPr>
            <a:xfrm>
              <a:off x="5059288" y="4174750"/>
              <a:ext cx="1584176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13085" y="4168248"/>
              <a:ext cx="14841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Медиана,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проведенная к основанию является биссектрисой и высотой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586683" y="735463"/>
            <a:ext cx="1643601" cy="1586965"/>
            <a:chOff x="3467666" y="764704"/>
            <a:chExt cx="1735648" cy="1690675"/>
          </a:xfrm>
        </p:grpSpPr>
        <p:sp>
          <p:nvSpPr>
            <p:cNvPr id="54" name="Овал 53"/>
            <p:cNvSpPr/>
            <p:nvPr/>
          </p:nvSpPr>
          <p:spPr>
            <a:xfrm>
              <a:off x="3475122" y="764704"/>
              <a:ext cx="1728192" cy="1690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67666" y="1060273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Гипотенуза больше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катета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 flipH="1" flipV="1">
            <a:off x="3974176" y="2169813"/>
            <a:ext cx="440860" cy="61111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092280" y="575535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485620" y="575535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882659" y="575535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275803" y="575535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092280" y="611641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485620" y="611641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882659" y="611641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275803" y="611641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092280" y="6483943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485620" y="6483943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10</a:t>
            </a:r>
            <a:endParaRPr lang="ru-RU" sz="15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882659" y="6483943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11</a:t>
            </a:r>
            <a:endParaRPr lang="ru-RU" sz="15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8275803" y="6483943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12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9811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860032" cy="57279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Что </a:t>
            </a:r>
            <a:r>
              <a:rPr lang="ru-RU" b="1" dirty="0"/>
              <a:t>такое квадрат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 smtClean="0"/>
              <a:t>Как </a:t>
            </a:r>
            <a:r>
              <a:rPr lang="ru-RU" b="1" dirty="0"/>
              <a:t>вычислить площадь квадрата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ru-RU" b="1" dirty="0" smtClean="0"/>
              <a:t>Чему </a:t>
            </a:r>
            <a:r>
              <a:rPr lang="ru-RU" b="1" dirty="0"/>
              <a:t>равна площадь квадрата, если его сторона равна: 4 см, </a:t>
            </a:r>
            <a:r>
              <a:rPr lang="en-GB" b="1" dirty="0" smtClean="0"/>
              <a:t>b</a:t>
            </a:r>
            <a:r>
              <a:rPr lang="ru-RU" b="1" dirty="0" smtClean="0"/>
              <a:t> </a:t>
            </a:r>
            <a:r>
              <a:rPr lang="ru-RU" b="1" dirty="0"/>
              <a:t>см, (</a:t>
            </a:r>
            <a:r>
              <a:rPr lang="ru-RU" b="1" dirty="0" err="1"/>
              <a:t>а+в</a:t>
            </a:r>
            <a:r>
              <a:rPr lang="ru-RU" b="1" dirty="0"/>
              <a:t>) см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ru-RU" b="1" dirty="0" smtClean="0"/>
              <a:t>Какой </a:t>
            </a:r>
            <a:r>
              <a:rPr lang="ru-RU" b="1" dirty="0"/>
              <a:t>треугольник называется прямоугольным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называются стороны прямоугольного треугольника?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3525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Мозговой штурм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38302" y="1119758"/>
            <a:ext cx="4305697" cy="5733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Прямоугольник, у которого все стороны равны.</a:t>
            </a:r>
            <a:endParaRPr lang="ru-RU" sz="2800" b="1" dirty="0" smtClean="0"/>
          </a:p>
          <a:p>
            <a:r>
              <a:rPr lang="en-GB" sz="2800" b="1" dirty="0" smtClean="0"/>
              <a:t>S = a</a:t>
            </a:r>
            <a:r>
              <a:rPr lang="en-GB" sz="2800" b="1" baseline="30000" dirty="0" smtClean="0"/>
              <a:t>2</a:t>
            </a:r>
          </a:p>
          <a:p>
            <a:pPr marL="0" indent="0">
              <a:buNone/>
            </a:pPr>
            <a:endParaRPr lang="en-GB" sz="2800" b="1" baseline="30000" dirty="0" smtClean="0"/>
          </a:p>
          <a:p>
            <a:r>
              <a:rPr lang="en-GB" sz="2800" b="1" dirty="0" smtClean="0"/>
              <a:t>16 </a:t>
            </a:r>
            <a:r>
              <a:rPr lang="ru-RU" sz="2800" b="1" dirty="0" smtClean="0"/>
              <a:t>см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; </a:t>
            </a:r>
            <a:r>
              <a:rPr lang="en-GB" sz="2800" b="1" dirty="0" smtClean="0"/>
              <a:t>b</a:t>
            </a:r>
            <a:r>
              <a:rPr lang="en-GB" sz="2800" b="1" baseline="30000" dirty="0" smtClean="0"/>
              <a:t>2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см</a:t>
            </a:r>
            <a:r>
              <a:rPr lang="ru-RU" sz="2800" b="1" baseline="30000" dirty="0" smtClean="0">
                <a:solidFill>
                  <a:prstClr val="black"/>
                </a:solidFill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</a:rPr>
              <a:t>; (</a:t>
            </a:r>
            <a:r>
              <a:rPr lang="en-GB" sz="2800" b="1" dirty="0" smtClean="0">
                <a:solidFill>
                  <a:prstClr val="black"/>
                </a:solidFill>
              </a:rPr>
              <a:t>a</a:t>
            </a:r>
            <a:r>
              <a:rPr lang="en-GB" sz="2800" b="1" baseline="30000" dirty="0" smtClean="0">
                <a:solidFill>
                  <a:prstClr val="black"/>
                </a:solidFill>
              </a:rPr>
              <a:t>2</a:t>
            </a:r>
            <a:r>
              <a:rPr lang="en-GB" sz="2800" b="1" dirty="0" smtClean="0">
                <a:solidFill>
                  <a:prstClr val="black"/>
                </a:solidFill>
              </a:rPr>
              <a:t>+2ab+b</a:t>
            </a:r>
            <a:r>
              <a:rPr lang="en-GB" sz="2800" b="1" baseline="30000" dirty="0" smtClean="0">
                <a:solidFill>
                  <a:prstClr val="black"/>
                </a:solidFill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</a:rPr>
              <a:t>)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см</a:t>
            </a:r>
            <a:r>
              <a:rPr lang="ru-RU" sz="2800" b="1" baseline="30000" dirty="0" smtClean="0">
                <a:solidFill>
                  <a:prstClr val="black"/>
                </a:solidFill>
              </a:rPr>
              <a:t>2</a:t>
            </a:r>
          </a:p>
          <a:p>
            <a:pPr marL="0" indent="0">
              <a:buNone/>
            </a:pPr>
            <a:endParaRPr lang="ru-RU" sz="2800" b="1" baseline="30000" dirty="0" smtClean="0"/>
          </a:p>
          <a:p>
            <a:pPr marL="0" indent="0">
              <a:buNone/>
            </a:pPr>
            <a:endParaRPr lang="en-GB" sz="2800" b="1" baseline="30000" dirty="0"/>
          </a:p>
          <a:p>
            <a:r>
              <a:rPr lang="ru-RU" b="1" dirty="0" smtClean="0"/>
              <a:t>Если один из углов треугольника прямой, то он называется прямоугольным</a:t>
            </a:r>
          </a:p>
          <a:p>
            <a:r>
              <a:rPr lang="ru-RU" b="1" dirty="0" smtClean="0"/>
              <a:t>Два катета и гипотенуза.</a:t>
            </a:r>
          </a:p>
        </p:txBody>
      </p:sp>
    </p:spTree>
    <p:extLst>
      <p:ext uri="{BB962C8B-B14F-4D97-AF65-F5344CB8AC3E}">
        <p14:creationId xmlns:p14="http://schemas.microsoft.com/office/powerpoint/2010/main" val="326155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860032" cy="57279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Назовите </a:t>
            </a:r>
            <a:r>
              <a:rPr lang="ru-RU" b="1" dirty="0"/>
              <a:t>катеты и гипотенузу прямоугольного треугольника АВС с прямым углом </a:t>
            </a:r>
            <a:r>
              <a:rPr lang="ru-RU" b="1" dirty="0" smtClean="0"/>
              <a:t>С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r>
              <a:rPr lang="ru-RU" b="1" dirty="0" smtClean="0"/>
              <a:t>Как </a:t>
            </a:r>
            <a:r>
              <a:rPr lang="ru-RU" b="1" dirty="0"/>
              <a:t>вычислить площадь прямоугольного </a:t>
            </a:r>
            <a:r>
              <a:rPr lang="ru-RU" b="1" dirty="0" smtClean="0"/>
              <a:t>треугольника?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r>
              <a:rPr lang="ru-RU" b="1" dirty="0" smtClean="0"/>
              <a:t>Чему </a:t>
            </a:r>
            <a:r>
              <a:rPr lang="ru-RU" b="1" dirty="0"/>
              <a:t>равна площадь прямоугольного треугольника с катетами 6 см и 7 см? а см и в см?</a:t>
            </a:r>
            <a:endParaRPr lang="ru-RU" b="1" dirty="0" smtClean="0"/>
          </a:p>
          <a:p>
            <a:r>
              <a:rPr lang="ru-RU" b="1" dirty="0" smtClean="0"/>
              <a:t>Площадь прямоугольного треугольника равна 20 </a:t>
            </a:r>
            <a:r>
              <a:rPr lang="ru-RU" b="1" dirty="0" smtClean="0">
                <a:solidFill>
                  <a:prstClr val="black"/>
                </a:solidFill>
              </a:rPr>
              <a:t>см</a:t>
            </a:r>
            <a:r>
              <a:rPr lang="ru-RU" b="1" baseline="30000" dirty="0" smtClean="0">
                <a:solidFill>
                  <a:prstClr val="black"/>
                </a:solidFill>
              </a:rPr>
              <a:t>2</a:t>
            </a:r>
            <a:r>
              <a:rPr lang="ru-RU" b="1" dirty="0" smtClean="0"/>
              <a:t>, один из катетов 5 см. Найдите неизвестный катет.</a:t>
            </a:r>
          </a:p>
          <a:p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3525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Мозговой штурм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38302" y="1119758"/>
            <a:ext cx="4305697" cy="5733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AC, BC –</a:t>
            </a:r>
            <a:r>
              <a:rPr lang="en-US" b="1" dirty="0" smtClean="0"/>
              <a:t> </a:t>
            </a:r>
            <a:r>
              <a:rPr lang="ru-RU" b="1" dirty="0" smtClean="0"/>
              <a:t>катеты, </a:t>
            </a:r>
            <a:r>
              <a:rPr lang="en-GB" b="1" dirty="0" smtClean="0"/>
              <a:t>AB </a:t>
            </a:r>
            <a:r>
              <a:rPr lang="ru-RU" b="1" dirty="0" smtClean="0"/>
              <a:t>–гипотенуза</a:t>
            </a:r>
            <a:endParaRPr lang="en-GB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en-GB" sz="2800" b="1" dirty="0" smtClean="0"/>
          </a:p>
          <a:p>
            <a:r>
              <a:rPr lang="ru-RU" b="1" dirty="0" smtClean="0"/>
              <a:t>Половина произведения катетов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 smtClean="0"/>
              <a:t>S = </a:t>
            </a:r>
            <a:r>
              <a:rPr lang="ru-RU" b="1" dirty="0" smtClean="0"/>
              <a:t>21 </a:t>
            </a:r>
            <a:r>
              <a:rPr lang="ru-RU" b="1" dirty="0" smtClean="0">
                <a:solidFill>
                  <a:prstClr val="black"/>
                </a:solidFill>
              </a:rPr>
              <a:t>см</a:t>
            </a:r>
            <a:r>
              <a:rPr lang="ru-RU" b="1" baseline="30000" dirty="0" smtClean="0">
                <a:solidFill>
                  <a:prstClr val="black"/>
                </a:solidFill>
              </a:rPr>
              <a:t>2</a:t>
            </a: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S = ½ </a:t>
            </a:r>
            <a:r>
              <a:rPr lang="en-GB" b="1" dirty="0" err="1" smtClean="0">
                <a:solidFill>
                  <a:prstClr val="black"/>
                </a:solidFill>
              </a:rPr>
              <a:t>ab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b="1" baseline="30000" dirty="0">
              <a:solidFill>
                <a:prstClr val="black"/>
              </a:solidFill>
            </a:endParaRPr>
          </a:p>
          <a:p>
            <a:r>
              <a:rPr lang="en-GB" b="1" dirty="0" smtClean="0">
                <a:solidFill>
                  <a:prstClr val="black"/>
                </a:solidFill>
              </a:rPr>
              <a:t>b = 8 </a:t>
            </a:r>
            <a:r>
              <a:rPr lang="ru-RU" b="1" dirty="0" smtClean="0">
                <a:solidFill>
                  <a:prstClr val="black"/>
                </a:solidFill>
              </a:rPr>
              <a:t>см</a:t>
            </a:r>
            <a:endParaRPr lang="en-US" b="1" baseline="30000" dirty="0" smtClean="0">
              <a:solidFill>
                <a:prstClr val="black"/>
              </a:solidFill>
            </a:endParaRPr>
          </a:p>
          <a:p>
            <a:endParaRPr lang="ru-RU" b="1" baseline="30000" dirty="0" smtClean="0">
              <a:solidFill>
                <a:prstClr val="black"/>
              </a:solidFill>
            </a:endParaRPr>
          </a:p>
          <a:p>
            <a:endParaRPr lang="ru-RU" b="1" baseline="30000" dirty="0">
              <a:solidFill>
                <a:prstClr val="black"/>
              </a:solidFill>
            </a:endParaRPr>
          </a:p>
          <a:p>
            <a:endParaRPr lang="ru-RU" b="1" baseline="30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b="1" baseline="30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800" b="1" baseline="30000" dirty="0" smtClean="0"/>
          </a:p>
          <a:p>
            <a:pPr marL="0" indent="0">
              <a:buNone/>
            </a:pPr>
            <a:endParaRPr lang="en-GB" sz="2800" b="1" baseline="30000" dirty="0"/>
          </a:p>
          <a:p>
            <a:pPr marL="0" indent="0">
              <a:buNone/>
            </a:pPr>
            <a:endParaRPr lang="en-GB" sz="2800" b="1" baseline="30000" dirty="0" smtClean="0"/>
          </a:p>
          <a:p>
            <a:pPr marL="0" indent="0">
              <a:buNone/>
            </a:pPr>
            <a:endParaRPr lang="en-GB" sz="2800" b="1" baseline="30000" dirty="0" smtClean="0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539552" y="2276872"/>
            <a:ext cx="1728192" cy="7200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9072" y="2030016"/>
            <a:ext cx="16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3876" y="2770763"/>
            <a:ext cx="16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647" y="2770763"/>
            <a:ext cx="16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5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42871"/>
            <a:ext cx="7772400" cy="20581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В прямоугольном треугольнике гипотенуза равна 10 см, катет 8 см. Найдите второй катет.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60648"/>
            <a:ext cx="8640960" cy="1154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743908" y="3573016"/>
            <a:ext cx="4104456" cy="2160240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4068361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20702" y="4068361"/>
            <a:ext cx="323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89034" y="406002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a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487" y="4060019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9153" y="5661248"/>
            <a:ext cx="763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b</a:t>
            </a:r>
            <a:r>
              <a:rPr lang="ru-RU" sz="3200" b="1" dirty="0" smtClean="0"/>
              <a:t>=</a:t>
            </a:r>
            <a:r>
              <a:rPr lang="en-GB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73188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35616" cy="118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</a:t>
            </a:r>
          </a:p>
        </p:txBody>
      </p:sp>
      <p:sp>
        <p:nvSpPr>
          <p:cNvPr id="10" name="Содержимое 2"/>
          <p:cNvSpPr>
            <a:spLocks noGrp="1"/>
          </p:cNvSpPr>
          <p:nvPr/>
        </p:nvSpPr>
        <p:spPr bwMode="auto">
          <a:xfrm>
            <a:off x="0" y="1142239"/>
            <a:ext cx="9135616" cy="571576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47675" indent="-382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AF90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 fontAlgn="auto">
              <a:spcAft>
                <a:spcPts val="0"/>
              </a:spcAft>
              <a:buClr>
                <a:srgbClr val="4465F2"/>
              </a:buClr>
              <a:buFont typeface="Wingdings 2"/>
              <a:buNone/>
              <a:defRPr/>
            </a:pPr>
            <a:endParaRPr lang="ru-RU" b="1" dirty="0" smtClean="0"/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r>
              <a:rPr lang="ru-RU" sz="3000" b="1" dirty="0" smtClean="0"/>
              <a:t>Постройте  в тетрадях прямоугольный треугольник (с катетами: 1 вариант - катеты 3 и 4, </a:t>
            </a:r>
            <a:r>
              <a:rPr lang="ru-RU" sz="3000" b="1" dirty="0"/>
              <a:t>2 </a:t>
            </a:r>
            <a:r>
              <a:rPr lang="ru-RU" sz="3000" b="1" dirty="0" smtClean="0"/>
              <a:t>вариант - 6 </a:t>
            </a:r>
            <a:r>
              <a:rPr lang="ru-RU" sz="3000" b="1" dirty="0"/>
              <a:t>и </a:t>
            </a:r>
            <a:r>
              <a:rPr lang="ru-RU" sz="3000" b="1" dirty="0" smtClean="0"/>
              <a:t>8 клеток).</a:t>
            </a:r>
          </a:p>
          <a:p>
            <a:pPr marL="448056" indent="-384048" fontAlgn="auto">
              <a:spcAft>
                <a:spcPts val="0"/>
              </a:spcAft>
              <a:buClr>
                <a:srgbClr val="4465F2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0192"/>
            <a:ext cx="4248472" cy="3450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96738"/>
            <a:ext cx="2808312" cy="34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35616" cy="118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</a:t>
            </a:r>
          </a:p>
        </p:txBody>
      </p:sp>
      <p:sp>
        <p:nvSpPr>
          <p:cNvPr id="10" name="Содержимое 2"/>
          <p:cNvSpPr>
            <a:spLocks noGrp="1"/>
          </p:cNvSpPr>
          <p:nvPr/>
        </p:nvSpPr>
        <p:spPr bwMode="auto">
          <a:xfrm>
            <a:off x="0" y="1186440"/>
            <a:ext cx="9135616" cy="5671559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47675" indent="-382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AF90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 fontAlgn="auto">
              <a:spcAft>
                <a:spcPts val="0"/>
              </a:spcAft>
              <a:buClr>
                <a:srgbClr val="4465F2"/>
              </a:buClr>
              <a:buFont typeface="Wingdings 2"/>
              <a:buNone/>
              <a:defRPr/>
            </a:pPr>
            <a:endParaRPr lang="ru-RU" b="1" dirty="0" smtClean="0"/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r>
              <a:rPr lang="ru-RU" sz="3000" b="1" dirty="0" smtClean="0"/>
              <a:t>Измерьте гипотенузу. Результаты измерений запишите в тетрадях.</a:t>
            </a:r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r>
              <a:rPr lang="ru-RU" sz="3000" b="1" dirty="0" smtClean="0"/>
              <a:t>Возведите все результаты в квадрат,  т. е. Узнайте величины </a:t>
            </a:r>
            <a:r>
              <a:rPr lang="en-US" sz="3000" b="1" dirty="0" smtClean="0"/>
              <a:t>a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; </a:t>
            </a:r>
            <a:r>
              <a:rPr lang="en-US" sz="3000" b="1" dirty="0" smtClean="0"/>
              <a:t>b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; </a:t>
            </a:r>
            <a:r>
              <a:rPr lang="en-US" sz="3000" b="1" dirty="0" smtClean="0"/>
              <a:t>c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.</a:t>
            </a:r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r>
              <a:rPr lang="ru-RU" sz="3000" b="1" dirty="0" smtClean="0"/>
              <a:t>Сложите квадраты катетов (</a:t>
            </a:r>
            <a:r>
              <a:rPr lang="en-US" sz="3000" b="1" dirty="0" smtClean="0"/>
              <a:t>a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 + </a:t>
            </a:r>
            <a:r>
              <a:rPr lang="en-US" sz="3000" b="1" dirty="0" smtClean="0"/>
              <a:t>b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) и сравните с квадратом гипотенузы.</a:t>
            </a:r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r>
              <a:rPr lang="ru-RU" sz="3000" b="1" dirty="0" smtClean="0"/>
              <a:t>У всех ли получилось, что </a:t>
            </a:r>
            <a:r>
              <a:rPr lang="en-US" sz="3000" b="1" dirty="0" smtClean="0"/>
              <a:t>a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 + </a:t>
            </a:r>
            <a:r>
              <a:rPr lang="en-US" sz="3000" b="1" dirty="0" smtClean="0"/>
              <a:t>b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 = с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?</a:t>
            </a:r>
          </a:p>
          <a:p>
            <a:pPr marL="448056" indent="-384048" fontAlgn="auto">
              <a:spcAft>
                <a:spcPts val="0"/>
              </a:spcAft>
              <a:buClr>
                <a:srgbClr val="4465F2"/>
              </a:buClr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581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В прямоугольном треугольнике гипотенуза равна 10 см, катет 8 см. Найдите второй катет.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1456" y="0"/>
            <a:ext cx="8743031" cy="692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479046" y="2780928"/>
            <a:ext cx="3664954" cy="1952927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3179532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5518" y="3483586"/>
            <a:ext cx="323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6343" y="3436234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a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4425" y="3172616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42749" y="4581128"/>
            <a:ext cx="763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b</a:t>
            </a:r>
            <a:r>
              <a:rPr lang="ru-RU" sz="3200" b="1" dirty="0" smtClean="0"/>
              <a:t>=</a:t>
            </a:r>
            <a:r>
              <a:rPr lang="en-GB" sz="3200" b="1" dirty="0" smtClean="0"/>
              <a:t>?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80928"/>
            <a:ext cx="3096344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Решение:</a:t>
            </a:r>
          </a:p>
          <a:p>
            <a:pPr marL="342900" indent="-342900">
              <a:buAutoNum type="arabicParenR"/>
            </a:pPr>
            <a:r>
              <a:rPr lang="en-GB" sz="4000" b="1" dirty="0" smtClean="0">
                <a:solidFill>
                  <a:prstClr val="black"/>
                </a:solidFill>
              </a:rPr>
              <a:t> b</a:t>
            </a:r>
            <a:r>
              <a:rPr lang="en-GB" sz="4000" b="1" baseline="30000" dirty="0" smtClean="0">
                <a:solidFill>
                  <a:prstClr val="black"/>
                </a:solidFill>
              </a:rPr>
              <a:t>2 </a:t>
            </a:r>
            <a:r>
              <a:rPr lang="en-GB" sz="4000" b="1" dirty="0" smtClean="0">
                <a:solidFill>
                  <a:prstClr val="black"/>
                </a:solidFill>
              </a:rPr>
              <a:t>= c</a:t>
            </a:r>
            <a:r>
              <a:rPr lang="en-GB" sz="4000" b="1" baseline="30000" dirty="0" smtClean="0">
                <a:solidFill>
                  <a:prstClr val="black"/>
                </a:solidFill>
              </a:rPr>
              <a:t>2</a:t>
            </a:r>
            <a:r>
              <a:rPr lang="en-GB" sz="4000" b="1" dirty="0" smtClean="0">
                <a:solidFill>
                  <a:prstClr val="black"/>
                </a:solidFill>
              </a:rPr>
              <a:t> – a</a:t>
            </a:r>
            <a:r>
              <a:rPr lang="en-GB" sz="4000" b="1" baseline="30000" dirty="0" smtClean="0">
                <a:solidFill>
                  <a:prstClr val="black"/>
                </a:solidFill>
              </a:rPr>
              <a:t>2</a:t>
            </a:r>
            <a:endParaRPr lang="en-GB" sz="4000" b="1" dirty="0" smtClean="0">
              <a:solidFill>
                <a:prstClr val="black"/>
              </a:solidFill>
            </a:endParaRPr>
          </a:p>
          <a:p>
            <a:pPr marL="342900" indent="-342900">
              <a:buAutoNum type="arabicParenR"/>
            </a:pPr>
            <a:r>
              <a:rPr lang="en-GB" sz="4000" b="1" baseline="30000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b</a:t>
            </a:r>
            <a:r>
              <a:rPr lang="en-GB" sz="4000" b="1" baseline="30000" dirty="0" smtClean="0">
                <a:solidFill>
                  <a:prstClr val="black"/>
                </a:solidFill>
              </a:rPr>
              <a:t>2 </a:t>
            </a:r>
            <a:r>
              <a:rPr lang="en-GB" sz="4000" b="1" dirty="0" smtClean="0">
                <a:solidFill>
                  <a:prstClr val="black"/>
                </a:solidFill>
              </a:rPr>
              <a:t>=</a:t>
            </a:r>
            <a:r>
              <a:rPr lang="en-GB" sz="4000" b="1" baseline="30000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10</a:t>
            </a:r>
            <a:r>
              <a:rPr lang="en-GB" sz="4000" b="1" baseline="30000" dirty="0" smtClean="0">
                <a:solidFill>
                  <a:prstClr val="black"/>
                </a:solidFill>
              </a:rPr>
              <a:t>2</a:t>
            </a:r>
            <a:r>
              <a:rPr lang="en-GB" sz="4000" b="1" dirty="0" smtClean="0">
                <a:solidFill>
                  <a:prstClr val="black"/>
                </a:solidFill>
              </a:rPr>
              <a:t> – 8</a:t>
            </a:r>
            <a:r>
              <a:rPr lang="en-GB" sz="4000" b="1" baseline="30000" dirty="0" smtClean="0">
                <a:solidFill>
                  <a:prstClr val="black"/>
                </a:solidFill>
              </a:rPr>
              <a:t>2</a:t>
            </a:r>
          </a:p>
          <a:p>
            <a:pPr marL="342900" indent="-342900">
              <a:buAutoNum type="arabicParenR"/>
            </a:pPr>
            <a:r>
              <a:rPr lang="en-GB" sz="4000" b="1" dirty="0" smtClean="0">
                <a:solidFill>
                  <a:prstClr val="black"/>
                </a:solidFill>
              </a:rPr>
              <a:t> b</a:t>
            </a:r>
            <a:r>
              <a:rPr lang="en-GB" sz="4000" b="1" baseline="30000" dirty="0" smtClean="0">
                <a:solidFill>
                  <a:prstClr val="black"/>
                </a:solidFill>
              </a:rPr>
              <a:t>2 </a:t>
            </a:r>
            <a:r>
              <a:rPr lang="en-GB" sz="4000" b="1" dirty="0" smtClean="0">
                <a:solidFill>
                  <a:prstClr val="black"/>
                </a:solidFill>
              </a:rPr>
              <a:t>= 36</a:t>
            </a:r>
          </a:p>
          <a:p>
            <a:pPr marL="342900" indent="-342900">
              <a:buAutoNum type="arabicParenR"/>
            </a:pPr>
            <a:r>
              <a:rPr lang="en-GB" sz="4000" b="1" dirty="0" smtClean="0">
                <a:solidFill>
                  <a:prstClr val="black"/>
                </a:solidFill>
              </a:rPr>
              <a:t> b = 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4897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2" grpId="0"/>
      <p:bldP spid="10" grpId="0"/>
      <p:bldP spid="11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1175</TotalTime>
  <Words>1399</Words>
  <Application>Microsoft Office PowerPoint</Application>
  <PresentationFormat>Экран (4:3)</PresentationFormat>
  <Paragraphs>304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Треугольник</vt:lpstr>
      <vt:lpstr>Презентация PowerPoint</vt:lpstr>
      <vt:lpstr>Кластер</vt:lpstr>
      <vt:lpstr>Мозговой штурм</vt:lpstr>
      <vt:lpstr>Мозговой штурм</vt:lpstr>
      <vt:lpstr>В прямоугольном треугольнике гипотенуза равна 10 см, катет 8 см. Найдите второй катет.</vt:lpstr>
      <vt:lpstr>Презентация PowerPoint</vt:lpstr>
      <vt:lpstr>Презентация PowerPoint</vt:lpstr>
      <vt:lpstr>В прямоугольном треугольнике гипотенуза равна 10 см, катет 8 см. Найдите второй катет.</vt:lpstr>
      <vt:lpstr>Зависимость, которую мы с вами установили, в геометрии называют теоремой Пифагора.</vt:lpstr>
      <vt:lpstr>Презентация PowerPoint</vt:lpstr>
      <vt:lpstr>О философе:</vt:lpstr>
      <vt:lpstr>Теорема Пифагора.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Ответьте на вопросы устно:</vt:lpstr>
      <vt:lpstr>Решить задачу:</vt:lpstr>
      <vt:lpstr>Презентация PowerPoint</vt:lpstr>
      <vt:lpstr>Решение:</vt:lpstr>
      <vt:lpstr>Замечательная теорема</vt:lpstr>
      <vt:lpstr>Домашнее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valery</dc:creator>
  <cp:lastModifiedBy>RePack by Diakov</cp:lastModifiedBy>
  <cp:revision>137</cp:revision>
  <dcterms:created xsi:type="dcterms:W3CDTF">2016-04-17T12:54:46Z</dcterms:created>
  <dcterms:modified xsi:type="dcterms:W3CDTF">2019-11-18T22:28:52Z</dcterms:modified>
</cp:coreProperties>
</file>