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1" r:id="rId5"/>
    <p:sldId id="272" r:id="rId6"/>
    <p:sldId id="273" r:id="rId7"/>
    <p:sldId id="274" r:id="rId8"/>
    <p:sldId id="317" r:id="rId9"/>
    <p:sldId id="280" r:id="rId10"/>
    <p:sldId id="281" r:id="rId11"/>
    <p:sldId id="282" r:id="rId12"/>
    <p:sldId id="283" r:id="rId13"/>
    <p:sldId id="271" r:id="rId14"/>
    <p:sldId id="300" r:id="rId15"/>
    <p:sldId id="304" r:id="rId16"/>
    <p:sldId id="305" r:id="rId17"/>
    <p:sldId id="306" r:id="rId18"/>
    <p:sldId id="315" r:id="rId19"/>
    <p:sldId id="314" r:id="rId20"/>
    <p:sldId id="307" r:id="rId21"/>
    <p:sldId id="316" r:id="rId22"/>
    <p:sldId id="308" r:id="rId23"/>
    <p:sldId id="309" r:id="rId24"/>
    <p:sldId id="310" r:id="rId25"/>
    <p:sldId id="311" r:id="rId26"/>
    <p:sldId id="303" r:id="rId27"/>
    <p:sldId id="312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42C49"/>
    <a:srgbClr val="6699FF"/>
    <a:srgbClr val="FF99CC"/>
    <a:srgbClr val="66FF66"/>
    <a:srgbClr val="E6FEE7"/>
    <a:srgbClr val="FFFF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>
      <p:cViewPr varScale="1">
        <p:scale>
          <a:sx n="69" d="100"/>
          <a:sy n="69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56A8F1-2BB6-459B-A4E1-BD2EA2CC7B78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CAF229-EB91-4F1E-A997-5D36E344C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3AC41-8BCB-4DA9-B2FB-186E0706E442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D6D3B-3705-485D-9BCD-DA3B84D35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50025-AAF4-412F-855D-7270E605367F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EF563-C8C9-4E8E-B9BC-BA33BAE8A9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6F182-C83E-4EE7-B28F-7371B34A180F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11F0B-7F12-46D2-B789-92BED6C08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7D70E1-C26A-4F07-890F-67D5BDE5F7F1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3E9953-EE62-47F4-A314-E62448181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C097D-C007-4925-89CD-2DF5520FF7BA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6F693-AEDB-4B9A-B1E0-8BA70DC88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0A1A00-EBA1-4094-9DF0-1AC9F5A24962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84081D-3879-4853-BE92-2908067B0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7C6C6-30B0-4D1B-B1F9-2483A4BE3811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798FC-54D5-4428-8A9C-E9B554D4A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069605-EE6E-4ECB-96B3-B7AED1A4700B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10E86B-7F4F-410D-A4E1-67D9B66EB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86F20C-26D6-4FCC-8F3B-73161EB80467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931D72-79D2-4C11-9A9F-9CD5E769C9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17544B-29FF-4A86-B31C-4BD1F7D18482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6C0CC6-8E0A-4FA8-85E7-F6059C137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5356274-0AA2-4851-874D-650A75754FFA}" type="datetimeFigureOut">
              <a:rPr lang="ru-RU"/>
              <a:pPr>
                <a:defRPr/>
              </a:pPr>
              <a:t>чт 05.12.19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F2174ED-1DAC-4A48-B718-28E4FEFE8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95" r:id="rId7"/>
    <p:sldLayoutId id="2147483796" r:id="rId8"/>
    <p:sldLayoutId id="2147483797" r:id="rId9"/>
    <p:sldLayoutId id="2147483788" r:id="rId10"/>
    <p:sldLayoutId id="214748378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7" y="404664"/>
            <a:ext cx="7704856" cy="6192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  </a:t>
            </a: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«Организация </a:t>
            </a:r>
            <a:r>
              <a:rPr lang="ru-RU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образовательной деятельности в ДОУ в соответствии с ФГОС </a:t>
            </a: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»</a:t>
            </a: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en-US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dirty="0">
                <a:solidFill>
                  <a:srgbClr val="4F271C">
                    <a:satMod val="13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dirty="0" smtClean="0">
                <a:solidFill>
                  <a:srgbClr val="4F271C">
                    <a:satMod val="13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Новосельцева Ю. В</a:t>
            </a: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sz="4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endParaRPr lang="ru-RU" sz="40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497763" cy="6921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 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Формы проведения образовательной деятельности в режиме дня: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 rot="10800000" flipV="1">
            <a:off x="1116013" y="1401475"/>
            <a:ext cx="7704137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 dirty="0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Подвижные игры с правилами (в том числе народные), игровые упражнения, двигательные паузы, спортивные пробежки, соревнования и праздники, физкультурные минутки;</a:t>
            </a:r>
            <a:endParaRPr lang="ru-RU" sz="2000" b="1" dirty="0">
              <a:solidFill>
                <a:srgbClr val="C00000"/>
              </a:solidFill>
              <a:latin typeface="Corbe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000" b="1" dirty="0">
                <a:solidFill>
                  <a:srgbClr val="002060"/>
                </a:solidFill>
                <a:latin typeface="Corbel" pitchFamily="34" charset="0"/>
                <a:cs typeface="Times New Roman" pitchFamily="18" charset="0"/>
              </a:rPr>
              <a:t>Оздоровительные и закаливающие процедуры, здоровьесберегающие мероприятия, тематические беседы и рассказы, компьютерные презентации, творческие и исследовательские проекты, упражнения по освоению культурно-гигиенических навыков;</a:t>
            </a:r>
            <a:endParaRPr lang="ru-RU" sz="2000" b="1" dirty="0">
              <a:solidFill>
                <a:srgbClr val="002060"/>
              </a:solidFill>
              <a:latin typeface="Corbe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Corbel" pitchFamily="34" charset="0"/>
                <a:cs typeface="Times New Roman" pitchFamily="18" charset="0"/>
              </a:rPr>
              <a:t>Анализ проблемных ситуаций, игровые ситуации по формированию культуры безопасности, беседы, рассказы, практические упражнения, прогулки по экологической тропе;</a:t>
            </a:r>
            <a:endParaRPr lang="ru-RU" sz="2000" b="1" dirty="0">
              <a:solidFill>
                <a:srgbClr val="7030A0"/>
              </a:solidFill>
              <a:latin typeface="Corbe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000" b="1" dirty="0">
                <a:solidFill>
                  <a:srgbClr val="00B050"/>
                </a:solidFill>
                <a:latin typeface="Corbel" pitchFamily="34" charset="0"/>
                <a:cs typeface="Times New Roman" pitchFamily="18" charset="0"/>
              </a:rPr>
              <a:t>Игровые ситуации, игры с правилами (дидактические), творческие сюжетно-ролевые, театрализованные, конструктивные;</a:t>
            </a:r>
            <a:endParaRPr lang="ru-RU" sz="2000" b="1" dirty="0">
              <a:solidFill>
                <a:srgbClr val="00B050"/>
              </a:solidFill>
              <a:latin typeface="Corbel" pitchFamily="34" charset="0"/>
            </a:endParaRPr>
          </a:p>
          <a:p>
            <a:pPr>
              <a:tabLst>
                <a:tab pos="457200" algn="l"/>
              </a:tabLst>
            </a:pPr>
            <a:r>
              <a:rPr lang="ru-RU" sz="2000" b="1" dirty="0">
                <a:solidFill>
                  <a:srgbClr val="00B050"/>
                </a:solidFill>
                <a:latin typeface="Corbel" pitchFamily="34" charset="0"/>
              </a:rPr>
              <a:t> 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endParaRPr lang="ru-RU" sz="1600" b="1" dirty="0"/>
          </a:p>
          <a:p>
            <a:pPr eaLnBrk="0" hangingPunct="0">
              <a:tabLst>
                <a:tab pos="457200" algn="l"/>
              </a:tabLst>
            </a:pP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Самостоятельная деятельность детей.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1331913" y="1485117"/>
            <a:ext cx="734377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cs typeface="Times New Roman" pitchFamily="18" charset="0"/>
              </a:rPr>
              <a:t>По санитарно-эпидемиологическим требованиям к содержанию и организации работы в дошкольных организациях на самостоятельную деятельность детей 3-7 лет (игры, подготовка к образовательной деятельности, личная гигиена) в режиме дня должно отводиться не менее 3-4 часов.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25603" name="Picture 3" descr="C:\Windows.old\Users\Public\натахин бук\Documents\для детсада\детсад\4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941168"/>
            <a:ext cx="2022475" cy="159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Развивающая предметно-пространственная среда 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1547813" y="1844388"/>
            <a:ext cx="669659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Tx/>
              <a:buChar char="•"/>
              <a:tabLst>
                <a:tab pos="457200" algn="l"/>
              </a:tabLst>
            </a:pPr>
            <a:r>
              <a:rPr lang="ru-RU" sz="3200" b="1" dirty="0">
                <a:solidFill>
                  <a:srgbClr val="FF0000"/>
                </a:solidFill>
                <a:cs typeface="Times New Roman" pitchFamily="18" charset="0"/>
              </a:rPr>
              <a:t>содержательно – </a:t>
            </a: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насыщенной</a:t>
            </a:r>
            <a:endParaRPr lang="ru-RU" sz="3200" b="1" dirty="0">
              <a:solidFill>
                <a:srgbClr val="FF000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3200" b="1" dirty="0" smtClean="0">
                <a:solidFill>
                  <a:srgbClr val="00B050"/>
                </a:solidFill>
                <a:cs typeface="Times New Roman" pitchFamily="18" charset="0"/>
              </a:rPr>
              <a:t>трансформируемой</a:t>
            </a:r>
            <a:endParaRPr lang="ru-RU" sz="3200" b="1" dirty="0">
              <a:solidFill>
                <a:srgbClr val="00B05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полифункциональной</a:t>
            </a:r>
            <a:endParaRPr lang="ru-RU" sz="3200" b="1" dirty="0">
              <a:solidFill>
                <a:srgbClr val="0070C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3200" b="1" dirty="0" smtClean="0">
                <a:solidFill>
                  <a:srgbClr val="7030A0"/>
                </a:solidFill>
                <a:cs typeface="Times New Roman" pitchFamily="18" charset="0"/>
              </a:rPr>
              <a:t>вариативной</a:t>
            </a:r>
            <a:endParaRPr lang="ru-RU" sz="3200" b="1" dirty="0">
              <a:solidFill>
                <a:srgbClr val="7030A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доступной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cs typeface="Times New Roman" pitchFamily="18" charset="0"/>
              </a:rPr>
              <a:t>безопасной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2357438"/>
            <a:ext cx="6192688" cy="841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4F271C">
                    <a:satMod val="13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Планирование и осуществление образовательной деятельности  в дошкольном учреждении в рамках ФГОС </a:t>
            </a:r>
            <a:endParaRPr lang="ru-RU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144045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Согласно ФГОС ДО  </a:t>
            </a:r>
            <a:r>
              <a:rPr lang="ru-RU" sz="2000" b="1" dirty="0" smtClean="0">
                <a:solidFill>
                  <a:srgbClr val="FF0000"/>
                </a:solidFill>
              </a:rPr>
              <a:t>планирование </a:t>
            </a:r>
            <a:r>
              <a:rPr lang="ru-RU" sz="2000" b="1" dirty="0">
                <a:solidFill>
                  <a:srgbClr val="FF0000"/>
                </a:solidFill>
              </a:rPr>
              <a:t>образовательного процесса в ДОО должно основываться на комплексно - тематическом принципе.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1340768"/>
            <a:ext cx="7632700" cy="532832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 комплексно-тематическим принципом построения образовательного процесса ФГОС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 предлагает для мотивации образовательной деятельности не набор отдельных игровых приемов, а усвоение образовательного материала в процессе подготовки и проведения каких-либо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значимых и интересных для дошкольников событий.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13182" indent="-28575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через систему занятий будет перестроено на работу с детьми по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«событийному»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принципу.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Такими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событиями станут Российские праздники (Новый год, День семьи и др.), международные праздники (День доброты, День Земли и др.). </a:t>
            </a:r>
          </a:p>
          <a:p>
            <a:pPr marL="313182" indent="-28575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Проектная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станет приоритетной.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Критерием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того, что данный принцип заработает, станет живое, активное, заинтересованное  участие ребенка в том или ином проекте, а не цепочка действий по указанию взрослого.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33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692696"/>
            <a:ext cx="7632700" cy="597639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Традиционно планы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по видам </a:t>
            </a:r>
            <a:r>
              <a:rPr lang="ru-RU" sz="2400" dirty="0" smtClean="0"/>
              <a:t>подразделяются на:</a:t>
            </a:r>
            <a:endParaRPr lang="ru-RU" sz="2400" dirty="0"/>
          </a:p>
          <a:p>
            <a:r>
              <a:rPr lang="ru-RU" sz="2400" b="1" dirty="0" smtClean="0"/>
              <a:t>перспективные </a:t>
            </a:r>
            <a:r>
              <a:rPr lang="ru-RU" sz="2400" b="1" dirty="0"/>
              <a:t>и календарные. 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Перспективный план работы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позволяет педагогу:</a:t>
            </a:r>
          </a:p>
          <a:p>
            <a:pPr marL="370332" lvl="0" indent="-342900"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2400" dirty="0"/>
              <a:t>удерживать целостность образовательного процесса, основные направления развития </a:t>
            </a:r>
            <a:r>
              <a:rPr lang="ru-RU" sz="2400" dirty="0" smtClean="0"/>
              <a:t>ребенка,</a:t>
            </a:r>
            <a:endParaRPr lang="ru-RU" sz="2400" i="1" dirty="0"/>
          </a:p>
          <a:p>
            <a:pPr lvl="0">
              <a:buClr>
                <a:srgbClr val="FF0000"/>
              </a:buClr>
            </a:pPr>
            <a:endParaRPr lang="ru-RU" sz="2400" i="1" dirty="0"/>
          </a:p>
          <a:p>
            <a:pPr lvl="0"/>
            <a:r>
              <a:rPr lang="ru-RU" sz="2400" b="1" dirty="0">
                <a:solidFill>
                  <a:srgbClr val="FF0000"/>
                </a:solidFill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</a:rPr>
              <a:t>оставляется </a:t>
            </a:r>
            <a:r>
              <a:rPr lang="ru-RU" sz="2400" b="1" dirty="0">
                <a:solidFill>
                  <a:srgbClr val="FF0000"/>
                </a:solidFill>
              </a:rPr>
              <a:t>воспитателем на один-три месяца. </a:t>
            </a:r>
            <a:endParaRPr lang="ru-RU" sz="2400" b="1" i="1" dirty="0">
              <a:solidFill>
                <a:srgbClr val="FF0000"/>
              </a:solidFill>
            </a:endParaRPr>
          </a:p>
          <a:p>
            <a:r>
              <a:rPr lang="ru-RU" sz="2400" b="1" i="1" dirty="0"/>
              <a:t>Точные сроки  определяются либо требованиями администрации ДОУ, либо самостоятельным выбором педагога.</a:t>
            </a:r>
            <a:r>
              <a:rPr lang="ru-RU" sz="2400" dirty="0"/>
              <a:t> </a:t>
            </a:r>
            <a:endParaRPr lang="ru-RU" sz="2400" i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01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692696"/>
            <a:ext cx="7632700" cy="5976392"/>
          </a:xfrm>
        </p:spPr>
        <p:txBody>
          <a:bodyPr>
            <a:noAutofit/>
          </a:bodyPr>
          <a:lstStyle/>
          <a:p>
            <a:pPr marL="277495">
              <a:lnSpc>
                <a:spcPct val="120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В перспективном плане целесообразно выделять и наполнять конкретным содержанием следующие разделы: 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«Образовательное сотрудничество с родителями»,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«Индивидуальная работа с детьми», 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«Содержательная интеграция деятельности воспитателя со специалистами ДОУ», 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«Профессиональное саморазвитие», 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/>
              <a:buChar char="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«Организация развивающей предметно-пространственной среды».</a:t>
            </a:r>
            <a:endParaRPr lang="ru-RU" sz="1400" i="1" dirty="0">
              <a:latin typeface="Calibri"/>
              <a:ea typeface="Calibri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074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Раздел  «Образовательное сотрудничество с родителями</a:t>
            </a: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»:</a:t>
            </a:r>
            <a:endParaRPr lang="ru-RU" sz="1800" b="1" i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Формы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работы с родителями, требующие от воспитателя специальной подготовки к их организации и проведению:</a:t>
            </a:r>
            <a:endParaRPr lang="ru-RU" sz="1600" b="1" i="1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dirty="0" smtClean="0">
                <a:ea typeface="Calibri"/>
                <a:cs typeface="Times New Roman"/>
              </a:rPr>
              <a:t>- </a:t>
            </a:r>
            <a:r>
              <a:rPr lang="ru-RU" sz="1600" b="1" i="1" dirty="0" smtClean="0">
                <a:ea typeface="Calibri"/>
                <a:cs typeface="Times New Roman"/>
              </a:rPr>
              <a:t>родительские </a:t>
            </a:r>
            <a:r>
              <a:rPr lang="ru-RU" sz="1600" b="1" i="1" dirty="0">
                <a:ea typeface="Calibri"/>
                <a:cs typeface="Times New Roman"/>
              </a:rPr>
              <a:t>собрания, 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 практикумы, 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 мастер-классы, 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 индивидуальные и групповые консультации, 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 конференции,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  разработка анкет, вопросников, обработка полученных результатов,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>
                <a:ea typeface="Calibri"/>
                <a:cs typeface="Times New Roman"/>
              </a:rPr>
              <a:t>-пополнение информационных центров новыми </a:t>
            </a:r>
            <a:r>
              <a:rPr lang="ru-RU" sz="1600" b="1" i="1" dirty="0" smtClean="0">
                <a:ea typeface="Calibri"/>
                <a:cs typeface="Times New Roman"/>
              </a:rPr>
              <a:t>рекомендациями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 smtClean="0">
                <a:ea typeface="Calibri"/>
                <a:cs typeface="Times New Roman"/>
              </a:rPr>
              <a:t>- проведение социологических срезов, опросов: «Почтовый ящик», «Индивидуальные блокноты»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 smtClean="0">
                <a:ea typeface="Calibri"/>
                <a:cs typeface="Times New Roman"/>
              </a:rPr>
              <a:t>- тренинги, семинары – практикумы, мини - собрания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 smtClean="0">
                <a:ea typeface="Calibri"/>
                <a:cs typeface="Times New Roman"/>
              </a:rPr>
              <a:t>- игры:  с педагогическим содержанием, исследовательско – проектные, ролевые, деловые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 smtClean="0">
                <a:ea typeface="Calibri"/>
                <a:cs typeface="Times New Roman"/>
              </a:rPr>
              <a:t>-педагогический брифинг, устный педагогический журнал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1600" b="1" i="1" dirty="0" smtClean="0">
                <a:ea typeface="Calibri"/>
                <a:cs typeface="Times New Roman"/>
              </a:rPr>
              <a:t>- педагогическая библиотека для родителей</a:t>
            </a:r>
          </a:p>
          <a:p>
            <a:pPr marL="742950" indent="-28575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endParaRPr lang="ru-RU" sz="1600" b="1" i="1" dirty="0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31439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Раздел  «Образовательное сотрудничество с родителями</a:t>
            </a: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»:</a:t>
            </a:r>
            <a:endParaRPr lang="ru-RU" sz="1800" b="1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Формы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работы с родителями, требующие от воспитателя специальной подготовки к их организации и проведению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выставки взросло – детских работ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кружки, секции, клубы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совместные праздники, досуги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информационные проспекты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альманахи, стенгазеты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журналы и газеты, издаваемые педагогами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информационно – методический журнал  </a:t>
            </a:r>
            <a:r>
              <a:rPr lang="en-US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on-line </a:t>
            </a: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по определенной тематике </a:t>
            </a:r>
            <a:r>
              <a:rPr lang="en-US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(</a:t>
            </a: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на сайте ДОУ)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открытые просмотры ОД с детьми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фотографии, выставки детских работ, стенды, ширмы, папки – передвижки</a:t>
            </a:r>
          </a:p>
          <a:p>
            <a:pPr>
              <a:spcAft>
                <a:spcPts val="1000"/>
              </a:spcAft>
            </a:pPr>
            <a:r>
              <a:rPr lang="ru-RU" sz="1600" b="1" i="1" dirty="0">
                <a:solidFill>
                  <a:srgbClr val="663300"/>
                </a:solidFill>
                <a:ea typeface="Calibri"/>
                <a:cs typeface="Times New Roman"/>
              </a:rPr>
              <a:t> </a:t>
            </a: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аудиозаписи бесед с детьми, видеофрагменты организации различных видов деятельности, режимных моментов и др.</a:t>
            </a:r>
          </a:p>
          <a:p>
            <a:pPr>
              <a:spcAft>
                <a:spcPts val="1000"/>
              </a:spcAft>
            </a:pPr>
            <a:r>
              <a:rPr lang="ru-RU" sz="1600" b="1" i="1" dirty="0" smtClean="0">
                <a:solidFill>
                  <a:srgbClr val="663300"/>
                </a:solidFill>
                <a:ea typeface="Calibri"/>
                <a:cs typeface="Times New Roman"/>
              </a:rPr>
              <a:t>- фестивали, акции, творческие гостиные, тематические встречи</a:t>
            </a:r>
          </a:p>
          <a:p>
            <a:pPr marL="742950" indent="-28575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endParaRPr lang="ru-RU" sz="1600" b="1" i="1" dirty="0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71086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1600" b="1" i="1" dirty="0" smtClean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Раздел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«Индивидуальная работа с детьми» </a:t>
            </a:r>
            <a:endParaRPr lang="ru-RU" sz="28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endParaRPr lang="ru-RU" sz="1800" b="1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П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ланируется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, исходя из реальных проблем, выявленных в результате наблюдений и констатации педагогом фактов конкретных затруднений детей на занятиях или других видах детской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деятельности.</a:t>
            </a:r>
            <a:endParaRPr lang="ru-RU" sz="2400" b="1" i="1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 Затруднения детей являются объективным основанием при проектировании программы индивидуального сопровождения ребенка, выборе форм индивидуальной работы. </a:t>
            </a:r>
            <a:endParaRPr lang="ru-RU" sz="2400" b="1" i="1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20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4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78041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8458200" cy="12223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деятельность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1125538"/>
            <a:ext cx="7632700" cy="55435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/>
              <a:t>Осуществляется на протяжении всего времени нахождения ребенка в дошкольной организации</a:t>
            </a:r>
            <a:r>
              <a:rPr lang="ru-RU" sz="2800" dirty="0" smtClean="0"/>
              <a:t>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В совместной деятельности с детьми:</a:t>
            </a:r>
          </a:p>
          <a:p>
            <a:pPr lvl="3" algn="l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600" dirty="0" smtClean="0"/>
              <a:t> Образовательная деятельность в режимных моментах;</a:t>
            </a:r>
          </a:p>
          <a:p>
            <a:pPr lvl="3" algn="l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600" dirty="0" smtClean="0"/>
              <a:t> Организованная  образовательная деятельность;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Самостоятельной деятельности с детьми.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pPr marL="457200">
              <a:lnSpc>
                <a:spcPct val="120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Раздел «Содержательная интеграция деятельности воспитателя со специалистами ДОУ» </a:t>
            </a:r>
            <a:endParaRPr lang="ru-RU" sz="2400" i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Выделяется при условии наличия в дошкольном учреждении специалистов: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музыкального руководителя,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воспитателя по физической культуре,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воспитателя по иностранному языку, изобразительной деятельности,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Font typeface="Symbol"/>
              <a:buChar char="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хореографа,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/>
              <a:buChar char="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логопеда, тифлопедагога. </a:t>
            </a:r>
            <a:endParaRPr lang="ru-RU" sz="2000" b="1" i="1" dirty="0" smtClean="0">
              <a:latin typeface="Calibri"/>
              <a:ea typeface="Calibri"/>
              <a:cs typeface="Times New Roman"/>
            </a:endParaRPr>
          </a:p>
          <a:p>
            <a:pPr marL="0" lvl="0">
              <a:lnSpc>
                <a:spcPct val="120000"/>
              </a:lnSpc>
              <a:spcAft>
                <a:spcPts val="1000"/>
              </a:spcAft>
            </a:pP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В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разделе планируются совместные мероприятия, определяется их цель, назначаются ответственные за подготовку и проведение.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r>
              <a:rPr lang="ru-RU" sz="2000" dirty="0">
                <a:latin typeface="Times New Roman"/>
              </a:rPr>
              <a:t> </a:t>
            </a:r>
            <a:endParaRPr lang="ru-RU" sz="2000" dirty="0"/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16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313772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pPr marL="457200">
              <a:lnSpc>
                <a:spcPct val="120000"/>
              </a:lnSpc>
              <a:spcAft>
                <a:spcPts val="1000"/>
              </a:spcAft>
            </a:pPr>
            <a:endParaRPr lang="ru-RU" sz="1800" b="1" dirty="0" smtClean="0">
              <a:solidFill>
                <a:srgbClr val="C00000"/>
              </a:solidFill>
              <a:latin typeface="Times New Roman"/>
            </a:endParaRPr>
          </a:p>
          <a:p>
            <a:pPr marL="457200">
              <a:lnSpc>
                <a:spcPct val="120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/>
              </a:rPr>
              <a:t>Раздел </a:t>
            </a:r>
            <a:r>
              <a:rPr lang="ru-RU" sz="3200" b="1" dirty="0">
                <a:solidFill>
                  <a:srgbClr val="C00000"/>
                </a:solidFill>
                <a:latin typeface="Times New Roman"/>
              </a:rPr>
              <a:t>«Профессиональное саморазвитие»</a:t>
            </a:r>
            <a:r>
              <a:rPr lang="ru-RU" sz="3200" b="1" dirty="0">
                <a:latin typeface="Times New Roman"/>
              </a:rPr>
              <a:t> </a:t>
            </a:r>
            <a:endParaRPr lang="ru-RU" sz="3200" b="1" dirty="0" smtClean="0">
              <a:latin typeface="Times New Roman"/>
            </a:endParaRPr>
          </a:p>
          <a:p>
            <a:r>
              <a:rPr lang="ru-RU" sz="2400" dirty="0" smtClean="0">
                <a:latin typeface="Times New Roman"/>
              </a:rPr>
              <a:t>(</a:t>
            </a:r>
            <a:r>
              <a:rPr lang="ru-RU" sz="2400" dirty="0">
                <a:latin typeface="Times New Roman"/>
              </a:rPr>
              <a:t>педагоги фиксируют мероприятия, направленные на повышение уровня собственной профессиональной компетентности.)</a:t>
            </a:r>
            <a:endParaRPr lang="ru-RU" sz="2400" dirty="0"/>
          </a:p>
          <a:p>
            <a:r>
              <a:rPr lang="ru-RU" sz="2400" dirty="0">
                <a:latin typeface="Times New Roman"/>
              </a:rPr>
              <a:t>Формы работы отражают усилия педагога, направленные на развитие конкретных профессиональных компетенций. </a:t>
            </a:r>
            <a:endParaRPr lang="ru-RU" sz="2400" dirty="0"/>
          </a:p>
          <a:p>
            <a:r>
              <a:rPr lang="ru-RU" sz="2400" dirty="0">
                <a:latin typeface="Times New Roman"/>
              </a:rPr>
              <a:t>Методические материалы, разработанные в процессе деятельности, пополняют профессиональный портфолио педагога, используются при проведении процедуры самоанализа.</a:t>
            </a:r>
            <a:endParaRPr lang="ru-RU" sz="2400" dirty="0"/>
          </a:p>
          <a:p>
            <a:r>
              <a:rPr lang="ru-RU" sz="1600" dirty="0">
                <a:latin typeface="Times New Roman"/>
              </a:rPr>
              <a:t> </a:t>
            </a:r>
            <a:endParaRPr lang="ru-RU" sz="1600" dirty="0"/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16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1142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60648"/>
            <a:ext cx="7632526" cy="640844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/>
              </a:rPr>
              <a:t> 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</a:rPr>
              <a:t>Содержание </a:t>
            </a:r>
            <a:r>
              <a:rPr lang="ru-RU" sz="2400" b="1" dirty="0">
                <a:solidFill>
                  <a:srgbClr val="C00000"/>
                </a:solidFill>
                <a:latin typeface="Times New Roman"/>
              </a:rPr>
              <a:t>раздела «Организация развивающей предметно-пространственной среды»</a:t>
            </a:r>
            <a:r>
              <a:rPr lang="ru-RU" sz="2000" dirty="0">
                <a:latin typeface="Times New Roman"/>
              </a:rPr>
              <a:t> </a:t>
            </a:r>
            <a:r>
              <a:rPr lang="ru-RU" sz="2000" b="1" dirty="0">
                <a:latin typeface="Times New Roman"/>
              </a:rPr>
              <a:t>п</a:t>
            </a:r>
            <a:r>
              <a:rPr lang="ru-RU" sz="2000" b="1" dirty="0" smtClean="0">
                <a:latin typeface="Times New Roman"/>
              </a:rPr>
              <a:t>ланируется </a:t>
            </a:r>
            <a:r>
              <a:rPr lang="ru-RU" sz="2000" b="1" dirty="0">
                <a:latin typeface="Times New Roman"/>
              </a:rPr>
              <a:t>с </a:t>
            </a:r>
            <a:r>
              <a:rPr lang="ru-RU" sz="2000" b="1" dirty="0" smtClean="0">
                <a:latin typeface="Times New Roman"/>
              </a:rPr>
              <a:t>учетом:</a:t>
            </a: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 </a:t>
            </a:r>
            <a:r>
              <a:rPr lang="ru-RU" sz="2000" b="1" dirty="0">
                <a:latin typeface="Times New Roman"/>
              </a:rPr>
              <a:t>тематической направленности </a:t>
            </a:r>
            <a:r>
              <a:rPr lang="ru-RU" sz="2000" b="1" dirty="0" smtClean="0">
                <a:latin typeface="Times New Roman"/>
              </a:rPr>
              <a:t>НОД,</a:t>
            </a: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 </a:t>
            </a:r>
            <a:r>
              <a:rPr lang="ru-RU" sz="2000" b="1" dirty="0">
                <a:latin typeface="Times New Roman"/>
              </a:rPr>
              <a:t>времени года, </a:t>
            </a:r>
            <a:endParaRPr lang="ru-RU" sz="2000" b="1" dirty="0" smtClean="0">
              <a:latin typeface="Times New Roman"/>
            </a:endParaRP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специфики </a:t>
            </a:r>
            <a:r>
              <a:rPr lang="ru-RU" sz="2000" b="1" dirty="0">
                <a:latin typeface="Times New Roman"/>
              </a:rPr>
              <a:t>группы, </a:t>
            </a:r>
            <a:endParaRPr lang="ru-RU" sz="2000" b="1" dirty="0" smtClean="0">
              <a:latin typeface="Times New Roman"/>
            </a:endParaRP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запросов </a:t>
            </a:r>
            <a:r>
              <a:rPr lang="ru-RU" sz="2000" b="1" dirty="0">
                <a:latin typeface="Times New Roman"/>
              </a:rPr>
              <a:t>детей, </a:t>
            </a:r>
            <a:endParaRPr lang="ru-RU" sz="2000" b="1" dirty="0" smtClean="0">
              <a:latin typeface="Times New Roman"/>
            </a:endParaRP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возрастных </a:t>
            </a:r>
            <a:r>
              <a:rPr lang="ru-RU" sz="2000" b="1" dirty="0">
                <a:latin typeface="Times New Roman"/>
              </a:rPr>
              <a:t>потребностей, </a:t>
            </a:r>
            <a:endParaRPr lang="ru-RU" sz="2000" b="1" dirty="0" smtClean="0">
              <a:latin typeface="Times New Roman"/>
            </a:endParaRP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индивидуальных </a:t>
            </a:r>
            <a:r>
              <a:rPr lang="ru-RU" sz="2000" b="1" dirty="0">
                <a:latin typeface="Times New Roman"/>
              </a:rPr>
              <a:t>интересов, </a:t>
            </a:r>
            <a:endParaRPr lang="ru-RU" sz="2000" b="1" dirty="0" smtClean="0">
              <a:latin typeface="Times New Roman"/>
            </a:endParaRPr>
          </a:p>
          <a:p>
            <a:pPr marL="313182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</a:rPr>
              <a:t>зоны </a:t>
            </a:r>
            <a:r>
              <a:rPr lang="ru-RU" sz="2000" b="1" dirty="0">
                <a:latin typeface="Times New Roman"/>
              </a:rPr>
              <a:t>их ближайшего развития. </a:t>
            </a:r>
            <a:endParaRPr lang="ru-RU" sz="2000" b="1" dirty="0" smtClean="0">
              <a:latin typeface="Times New Roman"/>
            </a:endParaRPr>
          </a:p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Количество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занятий, их продолжительность, формы организации регулируются расписанием (сеткой)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занятий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.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Если в дошкольном образовательном учреждении проводятся дополнительные занятия, то на них составляется отдельное расписание, утвержденное руководителем ДОУ. </a:t>
            </a:r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В некоторых случаях, перспективный план используется педагогами как основная форма планирования образовательного процесса с детьми.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18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4823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/>
              </a:rPr>
              <a:t> </a:t>
            </a:r>
            <a:endParaRPr lang="ru-RU" sz="1600" dirty="0"/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000" b="1" dirty="0">
                <a:latin typeface="Times New Roman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лабые 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стороны перспективного планирования:</a:t>
            </a:r>
            <a:endParaRPr lang="ru-RU" sz="2400" b="1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перспективное планирование, в отсутствии календарного (комплексно – тематического) плана, не раскрывает содержания деятельности, методические приемы, не конкретизирует дидактическое 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обеспечение;</a:t>
            </a:r>
            <a:endParaRPr lang="ru-RU" sz="2000" b="1" i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не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всегда позволяет равномерно распределить деятельность по ее видам в течение определенного отрезка времени; </a:t>
            </a:r>
            <a:endParaRPr lang="ru-RU" sz="2000" b="1" i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не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всегда</a:t>
            </a:r>
            <a:r>
              <a:rPr lang="ru-RU" sz="2000" b="1" i="1" dirty="0">
                <a:latin typeface="Calibri"/>
                <a:ea typeface="Calibri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позволяет избежать прецедента дополнительной нагрузки на детей или ее необоснованного отсутствия; </a:t>
            </a:r>
            <a:endParaRPr lang="ru-RU" sz="2000" b="1" i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затрудняет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осуществление методического контроля над выполнением планируемых мероприятий. </a:t>
            </a:r>
            <a:endParaRPr lang="ru-RU" sz="2000" b="1" i="1" dirty="0">
              <a:latin typeface="Calibri"/>
              <a:ea typeface="Calibri"/>
              <a:cs typeface="Times New Roman"/>
            </a:endParaRPr>
          </a:p>
          <a:p>
            <a:endParaRPr lang="ru-RU" sz="20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84436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/>
              </a:rPr>
              <a:t> </a:t>
            </a:r>
            <a:endParaRPr lang="ru-RU" sz="1600" dirty="0"/>
          </a:p>
          <a:p>
            <a:pPr marL="276225">
              <a:lnSpc>
                <a:spcPct val="120000"/>
              </a:lnSpc>
              <a:spcAft>
                <a:spcPts val="1000"/>
              </a:spcAft>
            </a:pPr>
            <a:r>
              <a:rPr lang="ru-RU" sz="2400" b="1" dirty="0">
                <a:latin typeface="Times New Roman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 федеральном государственном образовательном стандарте дошкольного образования нет жестко заданных требований к формам планирования образовательной деятельности.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400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276225">
              <a:lnSpc>
                <a:spcPct val="120000"/>
              </a:lnSpc>
              <a:spcAft>
                <a:spcPts val="100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Ожидается, что каждая примерная программа, внесенная в федеральный реестр, будет содержать конкретные рекомендации к планированию, но сегодня комплексно-тематическое планирование считается актуальным и эффективным при реализации программы. </a:t>
            </a:r>
            <a:endParaRPr lang="ru-RU" sz="2400" i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20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869923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28833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60648"/>
            <a:ext cx="7632700" cy="640844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При </a:t>
            </a:r>
            <a:r>
              <a:rPr lang="ru-RU" sz="20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составлении комплексно-тематического плана педагогу необходимо: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000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1800" b="1" dirty="0">
                <a:latin typeface="Times New Roman"/>
                <a:ea typeface="Calibri"/>
                <a:cs typeface="Times New Roman"/>
              </a:rPr>
              <a:t>провести проблемно-ориентированный анализ продвижений и затруднений детей, учесть результаты проведенного анализа при составлении плана; </a:t>
            </a:r>
            <a:endParaRPr lang="ru-RU" sz="1800" b="1" i="1" dirty="0" smtClean="0"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выбрать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оптимально эффективные методы и приемы, ориентированные на достижение результатов, решение проблем каждого ребенка; </a:t>
            </a:r>
            <a:endParaRPr lang="ru-RU" sz="1800" b="1" i="1" dirty="0" smtClean="0"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определить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формы учета и контроля качества при полном или частичном их достижении; </a:t>
            </a:r>
            <a:endParaRPr lang="ru-RU" sz="1800" b="1" i="1" dirty="0" smtClean="0"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использовать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разные формы образовательного сотрудничества с детьми и родителями, формируя при этом мотивацию к активному участию у всех субъектов образовательных отношений. </a:t>
            </a:r>
            <a:endParaRPr lang="ru-RU" sz="1800" b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Основным </a:t>
            </a:r>
            <a:r>
              <a:rPr lang="ru-RU" sz="16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образовательным содержанием комплексно-тематического плана являются события, позволяющие дошкольнику успешно «ориентироваться в четырех мирах действительности: мире живой и неживой природы, рукотворном мире, мире общественных (социальных отношений), мире собственной внутренней жизнедеятельности» </a:t>
            </a:r>
            <a:r>
              <a:rPr lang="ru-RU" sz="16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(Концепция дошкольного воспитания). </a:t>
            </a:r>
            <a:endParaRPr lang="ru-RU" sz="16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ru-RU" sz="20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80200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43234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1052736"/>
            <a:ext cx="7632700" cy="561635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Выбирается тема, рассчитанная на </a:t>
            </a:r>
            <a:r>
              <a:rPr lang="ru-RU" sz="2400" b="1" dirty="0" smtClean="0">
                <a:solidFill>
                  <a:srgbClr val="FF0000"/>
                </a:solidFill>
              </a:rPr>
              <a:t>2-6 недель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/>
              <a:t>Все формы образовательной работы продолжают выбранную </a:t>
            </a:r>
            <a:r>
              <a:rPr lang="ru-RU" sz="2400" dirty="0" smtClean="0"/>
              <a:t>тему.</a:t>
            </a:r>
            <a:endParaRPr lang="ru-RU" sz="2400" dirty="0"/>
          </a:p>
          <a:p>
            <a:r>
              <a:rPr lang="ru-RU" sz="2400" dirty="0"/>
              <a:t>Для родителей предлагаются краткие рекомендации по организации совместной детско-взрослой деятельности в домашних условиях;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Каждая тема заканчивается проведением итогового мероприятия (выставка, праздник, спортивное развлечение, сюжетно-ролевая игра, спектакль и т.д.).</a:t>
            </a:r>
            <a:endParaRPr lang="ru-RU" sz="24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16717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04459" cy="43234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1052736"/>
            <a:ext cx="7632700" cy="561635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/>
              </a:rPr>
              <a:t>Помимо основного образовательного содержания воспитателю целесообразно иметь дополнительный тематический материал:</a:t>
            </a:r>
            <a:r>
              <a:rPr lang="ru-RU" sz="2000" dirty="0">
                <a:solidFill>
                  <a:srgbClr val="C00000"/>
                </a:solidFill>
                <a:latin typeface="Times New Roman"/>
              </a:rPr>
              <a:t> </a:t>
            </a:r>
            <a:endParaRPr lang="ru-RU" sz="2000" dirty="0"/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/>
              </a:rPr>
              <a:t>- </a:t>
            </a:r>
            <a:r>
              <a:rPr lang="ru-RU" sz="2000" b="1" dirty="0" smtClean="0">
                <a:latin typeface="Times New Roman"/>
              </a:rPr>
              <a:t>тексты </a:t>
            </a:r>
            <a:r>
              <a:rPr lang="ru-RU" sz="2000" b="1" dirty="0">
                <a:latin typeface="Times New Roman"/>
              </a:rPr>
              <a:t>художественных произведений, </a:t>
            </a:r>
            <a:endParaRPr lang="ru-RU" sz="2000" b="1" dirty="0"/>
          </a:p>
          <a:p>
            <a:r>
              <a:rPr lang="ru-RU" sz="2000" b="1" dirty="0">
                <a:latin typeface="Times New Roman"/>
              </a:rPr>
              <a:t>- дидактические игры и игровые упражнения, </a:t>
            </a:r>
            <a:endParaRPr lang="ru-RU" sz="2000" b="1" dirty="0"/>
          </a:p>
          <a:p>
            <a:r>
              <a:rPr lang="ru-RU" sz="2000" b="1" dirty="0">
                <a:latin typeface="Times New Roman"/>
              </a:rPr>
              <a:t>- творческие задания для самостоятельной исследовательской деятельности, - иллюстрации, модели, схемы и др. </a:t>
            </a:r>
            <a:endParaRPr lang="ru-RU" sz="2000" b="1" dirty="0"/>
          </a:p>
          <a:p>
            <a:r>
              <a:rPr lang="ru-RU" sz="2000" b="1" dirty="0">
                <a:solidFill>
                  <a:srgbClr val="002060"/>
                </a:solidFill>
                <a:latin typeface="Times New Roman"/>
              </a:rPr>
              <a:t>Дополнительный материал обеспечивает педагогам свободу выбора содержания с учетом возможностей детей и реальной образовательной ситуации. 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latin typeface="Times New Roman"/>
              </a:rPr>
              <a:t>Комплексно – тематический план может составляться воспитателем при участии специалистов ДОУ, которые на своих занятиях творчески обогащают и развивают возможности детей, добиваясь при интеграции усилий высоких образовательных </a:t>
            </a:r>
            <a:r>
              <a:rPr lang="ru-RU" sz="2000" b="1" dirty="0" smtClean="0">
                <a:latin typeface="Times New Roman"/>
              </a:rPr>
              <a:t>эффектов.</a:t>
            </a:r>
            <a:endParaRPr lang="ru-RU" sz="2000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8435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8458200" cy="12223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дошкольного образования представлено следующими направлениями развития:</a:t>
            </a:r>
            <a:endParaRPr lang="ru-RU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2205038"/>
            <a:ext cx="6911975" cy="38877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Социально- коммуникативное развитие;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42C49"/>
                </a:solidFill>
              </a:rPr>
              <a:t>Познавательное развитие;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</a:rPr>
              <a:t>Речевое развитие;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Художественно-эстетическое развитие;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C000"/>
                </a:solidFill>
              </a:rPr>
              <a:t>Физическое развитие.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15363" name="Picture 1" descr="C:\Windows.old\Users\Public\натахин бук\Documents\для детсада\29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4149725"/>
            <a:ext cx="27368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работе с детьми используются   адекватные возрасту формы работы :</a:t>
            </a:r>
            <a:br>
              <a:rPr lang="ru-RU" sz="3200" b="1" dirty="0" smtClean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2">
                  <a:satMod val="13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2339975" y="1341438"/>
            <a:ext cx="6553200" cy="4800600"/>
          </a:xfrm>
        </p:spPr>
        <p:txBody>
          <a:bodyPr/>
          <a:lstStyle/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игра;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наблюдение;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беседа, разговор;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решение проблемных ситуаций;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экспериментирование;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чтение;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ru-RU" sz="2800" b="1" dirty="0" smtClean="0"/>
              <a:t>коллекционирование</a:t>
            </a:r>
          </a:p>
          <a:p>
            <a:pPr eaLnBrk="1" hangingPunct="1">
              <a:buClrTx/>
              <a:buFontTx/>
              <a:buNone/>
            </a:pPr>
            <a:r>
              <a:rPr lang="ru-RU" sz="2800" b="1" dirty="0" smtClean="0"/>
              <a:t>				и др.</a:t>
            </a:r>
            <a:endParaRPr lang="ru-RU" sz="2800" dirty="0" smtClean="0"/>
          </a:p>
        </p:txBody>
      </p:sp>
      <p:pic>
        <p:nvPicPr>
          <p:cNvPr id="16387" name="Picture 2" descr="C:\Windows.old\Users\Public\натахин бук\Documents\для детсада\28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4724400"/>
            <a:ext cx="17018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Ранний возраст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1258888" y="1341438"/>
            <a:ext cx="7885112" cy="513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(2 </a:t>
            </a:r>
            <a:r>
              <a:rPr lang="ru-RU" sz="3200" dirty="0">
                <a:latin typeface="Corbel" pitchFamily="34" charset="0"/>
              </a:rPr>
              <a:t>– 3 года) </a:t>
            </a:r>
          </a:p>
          <a:p>
            <a:pPr algn="ctr"/>
            <a:endParaRPr lang="ru-RU" sz="3200" dirty="0">
              <a:latin typeface="Corbel" pitchFamily="34" charset="0"/>
            </a:endParaRP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 предметная деятельность и игры с составными динамическими игрушками; 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экспериментирование с материалами и веществами (песок, вода, тесто и др.),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 общение со взрослым и совместные игры со сверстниками под руководством взрослого, 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самообслуживание и действия с бытовыми предметами-орудиями (ложка, совок, лопатка и пр.),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 восприятие смысла музыки, сказок, стихов.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 рассматривание картинок, </a:t>
            </a: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Corbel" pitchFamily="34" charset="0"/>
              </a:rPr>
              <a:t>двигательная активность;</a:t>
            </a:r>
          </a:p>
        </p:txBody>
      </p:sp>
      <p:pic>
        <p:nvPicPr>
          <p:cNvPr id="17411" name="Picture 1" descr="C:\Windows.old\Users\Public\натахин бук\Documents\для детсада\детсад\2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613569"/>
            <a:ext cx="1008062" cy="145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Дети дошкольного возраста 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258888" y="1196975"/>
            <a:ext cx="7634287" cy="544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2400" dirty="0">
                <a:cs typeface="Times New Roman" pitchFamily="18" charset="0"/>
              </a:rPr>
              <a:t>(3 года – </a:t>
            </a:r>
            <a:r>
              <a:rPr lang="en-US" sz="2400" dirty="0">
                <a:cs typeface="Times New Roman" pitchFamily="18" charset="0"/>
              </a:rPr>
              <a:t>7</a:t>
            </a:r>
            <a:r>
              <a:rPr lang="ru-RU" sz="2400" dirty="0" smtClean="0">
                <a:cs typeface="Times New Roman" pitchFamily="18" charset="0"/>
              </a:rPr>
              <a:t>лет</a:t>
            </a:r>
            <a:r>
              <a:rPr lang="ru-RU" sz="2400" dirty="0">
                <a:cs typeface="Times New Roman" pitchFamily="18" charset="0"/>
              </a:rPr>
              <a:t>)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 игровая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деятельность, </a:t>
            </a:r>
            <a:r>
              <a:rPr lang="ru-RU" dirty="0">
                <a:cs typeface="Times New Roman" pitchFamily="18" charset="0"/>
              </a:rPr>
              <a:t>включая сюжетно-ролевую игру, игру с правилами и другие виды игры, 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коммуникативная (общение и взаимодействие со взрослыми и сверстниками),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познавательно-исследовательская (исследования объектов окружающего мира и экспериментирования с ними), 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cs typeface="Times New Roman" pitchFamily="18" charset="0"/>
              </a:rPr>
              <a:t>восприятие </a:t>
            </a:r>
            <a:r>
              <a:rPr lang="ru-RU" dirty="0">
                <a:cs typeface="Times New Roman" pitchFamily="18" charset="0"/>
              </a:rPr>
              <a:t>художественной литературы и фольклора,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самообслуживание и элементарный бытовой труд (в помещении и на улице),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конструирование из разного материала, включая конструкторы, модули, бумагу, природный и иной материал, изобразительная (рисование, лепка, аппликация), 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музыкальная (восприятие и понимание смысла музыкальных произведений, пение,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 музыкально-ритмические движения, игры на детских музыкальных инструментах) </a:t>
            </a: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ru-RU" dirty="0">
                <a:cs typeface="Times New Roman" pitchFamily="18" charset="0"/>
              </a:rPr>
              <a:t>двигательная (овладение основными движениями) формы активности ребенка.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891462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Организованная образовательная деятельность 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1042988" y="1700213"/>
            <a:ext cx="7850187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Corbel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Corbel" pitchFamily="34" charset="0"/>
              </a:rPr>
              <a:t>ЭТО: </a:t>
            </a:r>
            <a:r>
              <a:rPr lang="ru-RU" sz="2400" b="1" dirty="0">
                <a:solidFill>
                  <a:srgbClr val="002060"/>
                </a:solidFill>
                <a:latin typeface="Corbel" pitchFamily="34" charset="0"/>
              </a:rPr>
              <a:t>организация совместной деятельности педагога с детьми!!!</a:t>
            </a:r>
          </a:p>
          <a:p>
            <a:pPr lvl="4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с одним ребенком;</a:t>
            </a:r>
          </a:p>
          <a:p>
            <a:pPr lvl="4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с  подгруппой детей;</a:t>
            </a:r>
          </a:p>
          <a:p>
            <a:pPr lvl="4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с целой группой детей.</a:t>
            </a:r>
          </a:p>
          <a:p>
            <a:r>
              <a:rPr lang="ru-RU" sz="2400" b="1" dirty="0">
                <a:solidFill>
                  <a:srgbClr val="0070C0"/>
                </a:solidFill>
                <a:latin typeface="Corbel" pitchFamily="34" charset="0"/>
              </a:rPr>
              <a:t>Выбор количества детей зависит от:</a:t>
            </a:r>
          </a:p>
          <a:p>
            <a:pPr lvl="1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возрастных и индивидуальных особенностей детей;</a:t>
            </a:r>
          </a:p>
          <a:p>
            <a:pPr lvl="1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вида деятельности (игровая,  познавательно - исследовательская, двигательная, продуктивная) </a:t>
            </a:r>
          </a:p>
          <a:p>
            <a:pPr lvl="1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их интереса к данному занятию;</a:t>
            </a:r>
          </a:p>
          <a:p>
            <a:pPr lvl="1">
              <a:buFont typeface="Arial" charset="0"/>
              <a:buChar char="•"/>
            </a:pPr>
            <a:r>
              <a:rPr lang="ru-RU" sz="2000" b="1" dirty="0">
                <a:latin typeface="Corbel" pitchFamily="34" charset="0"/>
              </a:rPr>
              <a:t>сложности материала</a:t>
            </a:r>
            <a:r>
              <a:rPr lang="ru-RU" sz="2000" b="1" dirty="0" smtClean="0">
                <a:latin typeface="Corbel" pitchFamily="34" charset="0"/>
              </a:rPr>
              <a:t>;</a:t>
            </a:r>
            <a:endParaRPr lang="ru-RU" sz="2000" b="1" dirty="0">
              <a:latin typeface="Corbel" pitchFamily="34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Corbel" pitchFamily="34" charset="0"/>
              </a:rPr>
              <a:t>Но необходимо помнить, что каждый ребенок должен получить одинаковые стартовые возможности для обучения в школе.</a:t>
            </a:r>
          </a:p>
          <a:p>
            <a:endParaRPr lang="ru-RU" sz="2800" b="1" dirty="0">
              <a:latin typeface="Corbel" pitchFamily="34" charset="0"/>
            </a:endParaRPr>
          </a:p>
        </p:txBody>
      </p:sp>
      <p:pic>
        <p:nvPicPr>
          <p:cNvPr id="19459" name="Picture 1" descr="C:\Windows.old\Users\Public\натахин бук\Documents\для детсада\детсад\16433380854aa6175d5143b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3F9"/>
              </a:clrFrom>
              <a:clrTo>
                <a:srgbClr val="FFF3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2268538"/>
            <a:ext cx="1448246" cy="144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1042988" y="1700213"/>
            <a:ext cx="7850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Corbel" pitchFamily="34" charset="0"/>
              </a:rPr>
              <a:t> </a:t>
            </a:r>
            <a:endParaRPr lang="ru-RU" sz="2800" b="1" dirty="0">
              <a:latin typeface="Corbe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548680"/>
            <a:ext cx="7344816" cy="5305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Главная особенность организации образовательной деятельности в дошкольной организации на современном этапе – это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уход от учебной деятельности (занятий), повышение статуса игры, как основного вида деятельности детей дошкольного возраста, включение в процесс эффективных форм работы с детьми: ИКТ, проектная деятельность, игровая деятельность, проблемно – обучающие ситуации в рамках интеграции образовательных областей.</a:t>
            </a:r>
            <a:endParaRPr lang="ru-RU" sz="1100" b="1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«Занятие», как специально организованная форма учебной деятельности в детском саду, отменяется. Занятием должна стать интересная специально организованная воспитателем специфическая деятельность. Но процесс обучения остается. Педагоги продолжают «заниматься» с детьми.</a:t>
            </a:r>
            <a:endParaRPr lang="ru-RU" sz="1100" b="1" i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Между тем необходимо понимать разницу между «старым» обучением и «новым».</a:t>
            </a:r>
            <a:endParaRPr lang="ru-RU" sz="11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781934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333375"/>
            <a:ext cx="7497763" cy="93503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</a:rPr>
              <a:t>Основные тезисы организации партнерской деятельности взрослого с детьми</a:t>
            </a:r>
            <a:endParaRPr lang="ru-RU" sz="28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1116013" y="1557338"/>
            <a:ext cx="76327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включенность воспитателя в деятельность наравне с детьми;</a:t>
            </a:r>
            <a:endParaRPr lang="ru-RU" sz="2400" dirty="0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добровольное присоединение дошкольников к деятельности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(без психического и дисциплинарного принуждения);</a:t>
            </a:r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свободное общение и перемещение детей во время деятельности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(при соответствии организации рабочего пространства);</a:t>
            </a:r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66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открытый временной конец деятельности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(каждый работает в своем темпе).</a:t>
            </a:r>
            <a:endParaRPr lang="ru-RU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4787900" y="5373688"/>
            <a:ext cx="17510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Н.А.Короткова</a:t>
            </a:r>
            <a:endParaRPr lang="ru-RU" dirty="0">
              <a:solidFill>
                <a:srgbClr val="C00000"/>
              </a:solidFill>
              <a:latin typeface="Corbel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3556" name="Picture 1" descr="C:\Windows.old\Users\Public\натахин бук\Documents\для детсада\детсад\29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797425"/>
            <a:ext cx="1714500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1358</TotalTime>
  <Words>1320</Words>
  <Application>Microsoft Office PowerPoint</Application>
  <PresentationFormat>Экран (4:3)</PresentationFormat>
  <Paragraphs>198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Calibri</vt:lpstr>
      <vt:lpstr>Corbel</vt:lpstr>
      <vt:lpstr>Gill Sans MT</vt:lpstr>
      <vt:lpstr>Symbol</vt:lpstr>
      <vt:lpstr>Times New Roman</vt:lpstr>
      <vt:lpstr>Verdana</vt:lpstr>
      <vt:lpstr>Wingdings</vt:lpstr>
      <vt:lpstr>Wingdings 2</vt:lpstr>
      <vt:lpstr>Солнцестояние</vt:lpstr>
      <vt:lpstr>                             «Организация образовательной деятельности в ДОУ в соответствии с ФГОС »  Новосельцева Ю. В  </vt:lpstr>
      <vt:lpstr>Образовательная деятельность </vt:lpstr>
      <vt:lpstr>Содержание дошкольного образования представлено следующими направлениями развития:</vt:lpstr>
      <vt:lpstr>В работе с детьми используются   адекватные возрасту формы работы : </vt:lpstr>
      <vt:lpstr>Ранний возраст</vt:lpstr>
      <vt:lpstr>Дети дошкольного возраста </vt:lpstr>
      <vt:lpstr>Организованная образовательная деятельность </vt:lpstr>
      <vt:lpstr>Презентация PowerPoint</vt:lpstr>
      <vt:lpstr>Основные тезисы организации партнерской деятельности взрослого с детьми</vt:lpstr>
      <vt:lpstr>  Формы проведения образовательной деятельности в режиме дня:</vt:lpstr>
      <vt:lpstr>Самостоятельная деятельность детей.</vt:lpstr>
      <vt:lpstr>Развивающая предметно-пространственная среда </vt:lpstr>
      <vt:lpstr>Планирование и осуществление образовательной деятельности  в дошкольном учреждении в рамках ФГОС </vt:lpstr>
      <vt:lpstr>Согласно ФГОС ДО  планирование образовательного процесса в ДОО должно основываться на комплексно - тематическом принципе.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деятельность в детском саду  в соответствии с федеральными государственными требованиями</dc:title>
  <dc:creator>Наташенька</dc:creator>
  <cp:lastModifiedBy>Uzer</cp:lastModifiedBy>
  <cp:revision>87</cp:revision>
  <dcterms:created xsi:type="dcterms:W3CDTF">2011-08-29T17:15:58Z</dcterms:created>
  <dcterms:modified xsi:type="dcterms:W3CDTF">2019-12-05T09:46:47Z</dcterms:modified>
</cp:coreProperties>
</file>