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29"/>
  </p:notesMasterIdLst>
  <p:sldIdLst>
    <p:sldId id="303" r:id="rId2"/>
    <p:sldId id="304" r:id="rId3"/>
    <p:sldId id="272" r:id="rId4"/>
    <p:sldId id="296" r:id="rId5"/>
    <p:sldId id="300" r:id="rId6"/>
    <p:sldId id="256" r:id="rId7"/>
    <p:sldId id="298" r:id="rId8"/>
    <p:sldId id="286" r:id="rId9"/>
    <p:sldId id="260" r:id="rId10"/>
    <p:sldId id="261" r:id="rId11"/>
    <p:sldId id="262" r:id="rId12"/>
    <p:sldId id="266" r:id="rId13"/>
    <p:sldId id="283" r:id="rId14"/>
    <p:sldId id="282" r:id="rId15"/>
    <p:sldId id="259" r:id="rId16"/>
    <p:sldId id="295" r:id="rId17"/>
    <p:sldId id="302" r:id="rId18"/>
    <p:sldId id="294" r:id="rId19"/>
    <p:sldId id="263" r:id="rId20"/>
    <p:sldId id="281" r:id="rId21"/>
    <p:sldId id="265" r:id="rId22"/>
    <p:sldId id="267" r:id="rId23"/>
    <p:sldId id="270" r:id="rId24"/>
    <p:sldId id="285" r:id="rId25"/>
    <p:sldId id="276" r:id="rId26"/>
    <p:sldId id="271" r:id="rId27"/>
    <p:sldId id="297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5878" autoAdjust="0"/>
  </p:normalViewPr>
  <p:slideViewPr>
    <p:cSldViewPr>
      <p:cViewPr varScale="1">
        <p:scale>
          <a:sx n="82" d="100"/>
          <a:sy n="82" d="100"/>
        </p:scale>
        <p:origin x="-7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53B44D-3AFE-4C5C-A532-36F39B401EB0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5BBA10C-8852-44C9-85B4-D5D33C2E6006}">
      <dgm:prSet phldrT="[Текст]" custT="1"/>
      <dgm:spPr/>
      <dgm:t>
        <a:bodyPr/>
        <a:lstStyle/>
        <a:p>
          <a:r>
            <a:rPr lang="ru-RU" sz="2000" b="1" dirty="0" smtClean="0"/>
            <a:t>Значение леса</a:t>
          </a:r>
          <a:endParaRPr lang="ru-RU" sz="2000" b="1" dirty="0"/>
        </a:p>
      </dgm:t>
    </dgm:pt>
    <dgm:pt modelId="{BBB91501-565A-4C16-86CC-9D18DE1C59FA}" type="parTrans" cxnId="{9F62AC7D-FC86-4CDB-835A-FA4C74794234}">
      <dgm:prSet/>
      <dgm:spPr/>
      <dgm:t>
        <a:bodyPr/>
        <a:lstStyle/>
        <a:p>
          <a:endParaRPr lang="ru-RU"/>
        </a:p>
      </dgm:t>
    </dgm:pt>
    <dgm:pt modelId="{3259B9A8-E432-4334-8E8F-C013414CB41B}" type="sibTrans" cxnId="{9F62AC7D-FC86-4CDB-835A-FA4C74794234}">
      <dgm:prSet/>
      <dgm:spPr/>
      <dgm:t>
        <a:bodyPr/>
        <a:lstStyle/>
        <a:p>
          <a:endParaRPr lang="ru-RU"/>
        </a:p>
      </dgm:t>
    </dgm:pt>
    <dgm:pt modelId="{033933AF-E686-4614-93EC-8539B79B1739}">
      <dgm:prSet phldrT="[Текст]" custT="1"/>
      <dgm:spPr/>
      <dgm:t>
        <a:bodyPr/>
        <a:lstStyle/>
        <a:p>
          <a:r>
            <a:rPr lang="ru-RU" sz="1800" b="1" dirty="0" smtClean="0"/>
            <a:t>Кладовая аптека</a:t>
          </a:r>
          <a:endParaRPr lang="ru-RU" sz="1800" b="1" dirty="0"/>
        </a:p>
      </dgm:t>
    </dgm:pt>
    <dgm:pt modelId="{3977244D-5FF7-461E-A404-DA37BD3A9CC7}" type="parTrans" cxnId="{EE54B79D-E6DB-48E9-B44B-10B1B6D90123}">
      <dgm:prSet custT="1"/>
      <dgm:spPr/>
      <dgm:t>
        <a:bodyPr/>
        <a:lstStyle/>
        <a:p>
          <a:endParaRPr lang="ru-RU" sz="1400"/>
        </a:p>
      </dgm:t>
    </dgm:pt>
    <dgm:pt modelId="{564FC9A6-A64B-4688-8495-5916CAB0F30F}" type="sibTrans" cxnId="{EE54B79D-E6DB-48E9-B44B-10B1B6D90123}">
      <dgm:prSet/>
      <dgm:spPr/>
      <dgm:t>
        <a:bodyPr/>
        <a:lstStyle/>
        <a:p>
          <a:endParaRPr lang="ru-RU"/>
        </a:p>
      </dgm:t>
    </dgm:pt>
    <dgm:pt modelId="{CE630A32-9047-418F-B35D-F835C0BA728B}">
      <dgm:prSet phldrT="[Текст]" custT="1"/>
      <dgm:spPr/>
      <dgm:t>
        <a:bodyPr/>
        <a:lstStyle/>
        <a:p>
          <a:r>
            <a:rPr lang="ru-RU" sz="1800" b="1" dirty="0" smtClean="0"/>
            <a:t>Источник древесины, источник топлива</a:t>
          </a:r>
          <a:endParaRPr lang="ru-RU" sz="1800" b="1" dirty="0"/>
        </a:p>
      </dgm:t>
    </dgm:pt>
    <dgm:pt modelId="{F512CA50-0ACB-4468-9DD9-FE85C4072493}" type="parTrans" cxnId="{F8E1252E-BF8E-4684-BA43-521CDC3A4FF3}">
      <dgm:prSet custT="1"/>
      <dgm:spPr/>
      <dgm:t>
        <a:bodyPr/>
        <a:lstStyle/>
        <a:p>
          <a:endParaRPr lang="ru-RU" sz="1400"/>
        </a:p>
      </dgm:t>
    </dgm:pt>
    <dgm:pt modelId="{E1C20ECE-D0B9-45B7-B769-25229D2D3CF1}" type="sibTrans" cxnId="{F8E1252E-BF8E-4684-BA43-521CDC3A4FF3}">
      <dgm:prSet/>
      <dgm:spPr/>
      <dgm:t>
        <a:bodyPr/>
        <a:lstStyle/>
        <a:p>
          <a:endParaRPr lang="ru-RU"/>
        </a:p>
      </dgm:t>
    </dgm:pt>
    <dgm:pt modelId="{2D8121BE-8721-4F55-B5F1-A6809885C5A2}">
      <dgm:prSet phldrT="[Текст]" custT="1"/>
      <dgm:spPr/>
      <dgm:t>
        <a:bodyPr/>
        <a:lstStyle/>
        <a:p>
          <a:r>
            <a:rPr lang="ru-RU" sz="1600" b="1" dirty="0" smtClean="0"/>
            <a:t>Источник физического и психического здоровья людей</a:t>
          </a:r>
          <a:endParaRPr lang="ru-RU" sz="1600" b="1" dirty="0"/>
        </a:p>
      </dgm:t>
    </dgm:pt>
    <dgm:pt modelId="{D7EAF162-D919-4B9E-BEA0-F83BCD7C50C9}" type="parTrans" cxnId="{98CC51ED-F5E7-4767-9171-C58C1A9EF8CB}">
      <dgm:prSet custT="1"/>
      <dgm:spPr/>
      <dgm:t>
        <a:bodyPr/>
        <a:lstStyle/>
        <a:p>
          <a:endParaRPr lang="ru-RU" sz="1400"/>
        </a:p>
      </dgm:t>
    </dgm:pt>
    <dgm:pt modelId="{07B9853D-9E54-40D4-B95E-F4D58AEA4A78}" type="sibTrans" cxnId="{98CC51ED-F5E7-4767-9171-C58C1A9EF8CB}">
      <dgm:prSet/>
      <dgm:spPr/>
      <dgm:t>
        <a:bodyPr/>
        <a:lstStyle/>
        <a:p>
          <a:endParaRPr lang="ru-RU"/>
        </a:p>
      </dgm:t>
    </dgm:pt>
    <dgm:pt modelId="{1ED5F7CB-2CA5-4697-B72A-C8B957566493}">
      <dgm:prSet phldrT="[Текст]" custT="1"/>
      <dgm:spPr/>
      <dgm:t>
        <a:bodyPr/>
        <a:lstStyle/>
        <a:p>
          <a:r>
            <a:rPr lang="ru-RU" sz="1800" b="1" dirty="0" smtClean="0">
              <a:latin typeface="+mn-lt"/>
              <a:cs typeface="Times New Roman" pitchFamily="18" charset="0"/>
            </a:rPr>
            <a:t>Источник кислорода на земле</a:t>
          </a:r>
          <a:endParaRPr lang="ru-RU" sz="1800" b="1" dirty="0">
            <a:latin typeface="+mn-lt"/>
            <a:cs typeface="Times New Roman" pitchFamily="18" charset="0"/>
          </a:endParaRPr>
        </a:p>
      </dgm:t>
    </dgm:pt>
    <dgm:pt modelId="{3B469C1A-F94C-465F-B977-51B7E03F4C4B}" type="parTrans" cxnId="{3CCAC321-6941-44B9-8509-0C9CF94DE3AF}">
      <dgm:prSet custT="1"/>
      <dgm:spPr/>
      <dgm:t>
        <a:bodyPr/>
        <a:lstStyle/>
        <a:p>
          <a:endParaRPr lang="ru-RU" sz="1400"/>
        </a:p>
      </dgm:t>
    </dgm:pt>
    <dgm:pt modelId="{8CB6D25C-0B36-4BBD-AEA2-21EB63D02A95}" type="sibTrans" cxnId="{3CCAC321-6941-44B9-8509-0C9CF94DE3AF}">
      <dgm:prSet/>
      <dgm:spPr/>
      <dgm:t>
        <a:bodyPr/>
        <a:lstStyle/>
        <a:p>
          <a:endParaRPr lang="ru-RU"/>
        </a:p>
      </dgm:t>
    </dgm:pt>
    <dgm:pt modelId="{A11CA42D-0349-43B4-97A8-9439E2262EDD}" type="pres">
      <dgm:prSet presAssocID="{3E53B44D-3AFE-4C5C-A532-36F39B401EB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956176-29D3-4DBD-9E20-9E8BBC82D79B}" type="pres">
      <dgm:prSet presAssocID="{45BBA10C-8852-44C9-85B4-D5D33C2E6006}" presName="centerShape" presStyleLbl="node0" presStyleIdx="0" presStyleCnt="1" custScaleX="112281" custScaleY="115389"/>
      <dgm:spPr/>
      <dgm:t>
        <a:bodyPr/>
        <a:lstStyle/>
        <a:p>
          <a:endParaRPr lang="ru-RU"/>
        </a:p>
      </dgm:t>
    </dgm:pt>
    <dgm:pt modelId="{D1609478-F704-43D0-8DBC-C174288DFC77}" type="pres">
      <dgm:prSet presAssocID="{3977244D-5FF7-461E-A404-DA37BD3A9CC7}" presName="parTrans" presStyleLbl="sibTrans2D1" presStyleIdx="0" presStyleCnt="4"/>
      <dgm:spPr/>
      <dgm:t>
        <a:bodyPr/>
        <a:lstStyle/>
        <a:p>
          <a:endParaRPr lang="ru-RU"/>
        </a:p>
      </dgm:t>
    </dgm:pt>
    <dgm:pt modelId="{C3BA6F8C-FBF3-469D-8F31-71FBA362E841}" type="pres">
      <dgm:prSet presAssocID="{3977244D-5FF7-461E-A404-DA37BD3A9CC7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729C5B00-9930-41D7-A075-F8DFA18D2211}" type="pres">
      <dgm:prSet presAssocID="{033933AF-E686-4614-93EC-8539B79B1739}" presName="node" presStyleLbl="node1" presStyleIdx="0" presStyleCnt="4" custScaleX="122332" custRadScaleRad="100188" custRadScaleInc="6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A87C7B-B77C-4CF4-A005-C08DBC3106C3}" type="pres">
      <dgm:prSet presAssocID="{F512CA50-0ACB-4468-9DD9-FE85C4072493}" presName="parTrans" presStyleLbl="sibTrans2D1" presStyleIdx="1" presStyleCnt="4"/>
      <dgm:spPr/>
      <dgm:t>
        <a:bodyPr/>
        <a:lstStyle/>
        <a:p>
          <a:endParaRPr lang="ru-RU"/>
        </a:p>
      </dgm:t>
    </dgm:pt>
    <dgm:pt modelId="{2BF9B8E7-0655-4F4A-889E-2983FD1F6524}" type="pres">
      <dgm:prSet presAssocID="{F512CA50-0ACB-4468-9DD9-FE85C4072493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4E109DA0-4D7D-41E4-ACBD-621EF3545922}" type="pres">
      <dgm:prSet presAssocID="{CE630A32-9047-418F-B35D-F835C0BA728B}" presName="node" presStyleLbl="node1" presStyleIdx="1" presStyleCnt="4" custScaleX="117940" custScaleY="1090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10FA21-A42C-4EBE-829B-E2FDBC9E6D89}" type="pres">
      <dgm:prSet presAssocID="{D7EAF162-D919-4B9E-BEA0-F83BCD7C50C9}" presName="parTrans" presStyleLbl="sibTrans2D1" presStyleIdx="2" presStyleCnt="4"/>
      <dgm:spPr/>
      <dgm:t>
        <a:bodyPr/>
        <a:lstStyle/>
        <a:p>
          <a:endParaRPr lang="ru-RU"/>
        </a:p>
      </dgm:t>
    </dgm:pt>
    <dgm:pt modelId="{D8628E4E-AE7B-4A36-8FDB-A7E4383E8B6E}" type="pres">
      <dgm:prSet presAssocID="{D7EAF162-D919-4B9E-BEA0-F83BCD7C50C9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DB369945-EDDD-4A0E-B78C-C0FAB031E247}" type="pres">
      <dgm:prSet presAssocID="{2D8121BE-8721-4F55-B5F1-A6809885C5A2}" presName="node" presStyleLbl="node1" presStyleIdx="2" presStyleCnt="4" custScaleX="123971" custScaleY="1120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3D5C29-2977-4D6B-B993-2EAC7887C6E4}" type="pres">
      <dgm:prSet presAssocID="{3B469C1A-F94C-465F-B977-51B7E03F4C4B}" presName="parTrans" presStyleLbl="sibTrans2D1" presStyleIdx="3" presStyleCnt="4"/>
      <dgm:spPr/>
      <dgm:t>
        <a:bodyPr/>
        <a:lstStyle/>
        <a:p>
          <a:endParaRPr lang="ru-RU"/>
        </a:p>
      </dgm:t>
    </dgm:pt>
    <dgm:pt modelId="{F1DA05B6-487E-4F9A-84B1-1F6CCB56742A}" type="pres">
      <dgm:prSet presAssocID="{3B469C1A-F94C-465F-B977-51B7E03F4C4B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A3BA49DE-3854-4B1F-97A1-64B873CB3723}" type="pres">
      <dgm:prSet presAssocID="{1ED5F7CB-2CA5-4697-B72A-C8B957566493}" presName="node" presStyleLbl="node1" presStyleIdx="3" presStyleCnt="4" custScaleX="118170" custScaleY="1090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A3AB44-1930-42DD-83D3-C0974FA23724}" type="presOf" srcId="{3E53B44D-3AFE-4C5C-A532-36F39B401EB0}" destId="{A11CA42D-0349-43B4-97A8-9439E2262EDD}" srcOrd="0" destOrd="0" presId="urn:microsoft.com/office/officeart/2005/8/layout/radial5"/>
    <dgm:cxn modelId="{8140A775-72FB-47D7-84C3-A72CCB51FE95}" type="presOf" srcId="{CE630A32-9047-418F-B35D-F835C0BA728B}" destId="{4E109DA0-4D7D-41E4-ACBD-621EF3545922}" srcOrd="0" destOrd="0" presId="urn:microsoft.com/office/officeart/2005/8/layout/radial5"/>
    <dgm:cxn modelId="{9F62AC7D-FC86-4CDB-835A-FA4C74794234}" srcId="{3E53B44D-3AFE-4C5C-A532-36F39B401EB0}" destId="{45BBA10C-8852-44C9-85B4-D5D33C2E6006}" srcOrd="0" destOrd="0" parTransId="{BBB91501-565A-4C16-86CC-9D18DE1C59FA}" sibTransId="{3259B9A8-E432-4334-8E8F-C013414CB41B}"/>
    <dgm:cxn modelId="{22E786EC-F9F1-41DD-A129-757AF5AAD85A}" type="presOf" srcId="{3B469C1A-F94C-465F-B977-51B7E03F4C4B}" destId="{F1DA05B6-487E-4F9A-84B1-1F6CCB56742A}" srcOrd="1" destOrd="0" presId="urn:microsoft.com/office/officeart/2005/8/layout/radial5"/>
    <dgm:cxn modelId="{1E343EB9-12F4-4EEC-AC8E-615B69DE8F69}" type="presOf" srcId="{2D8121BE-8721-4F55-B5F1-A6809885C5A2}" destId="{DB369945-EDDD-4A0E-B78C-C0FAB031E247}" srcOrd="0" destOrd="0" presId="urn:microsoft.com/office/officeart/2005/8/layout/radial5"/>
    <dgm:cxn modelId="{EE54B79D-E6DB-48E9-B44B-10B1B6D90123}" srcId="{45BBA10C-8852-44C9-85B4-D5D33C2E6006}" destId="{033933AF-E686-4614-93EC-8539B79B1739}" srcOrd="0" destOrd="0" parTransId="{3977244D-5FF7-461E-A404-DA37BD3A9CC7}" sibTransId="{564FC9A6-A64B-4688-8495-5916CAB0F30F}"/>
    <dgm:cxn modelId="{E0D4E763-79B9-4786-8860-FF30FED6A24A}" type="presOf" srcId="{3B469C1A-F94C-465F-B977-51B7E03F4C4B}" destId="{D43D5C29-2977-4D6B-B993-2EAC7887C6E4}" srcOrd="0" destOrd="0" presId="urn:microsoft.com/office/officeart/2005/8/layout/radial5"/>
    <dgm:cxn modelId="{FEDB772C-0A48-4711-9C12-0403D2B1C1F3}" type="presOf" srcId="{F512CA50-0ACB-4468-9DD9-FE85C4072493}" destId="{2BF9B8E7-0655-4F4A-889E-2983FD1F6524}" srcOrd="1" destOrd="0" presId="urn:microsoft.com/office/officeart/2005/8/layout/radial5"/>
    <dgm:cxn modelId="{98CC51ED-F5E7-4767-9171-C58C1A9EF8CB}" srcId="{45BBA10C-8852-44C9-85B4-D5D33C2E6006}" destId="{2D8121BE-8721-4F55-B5F1-A6809885C5A2}" srcOrd="2" destOrd="0" parTransId="{D7EAF162-D919-4B9E-BEA0-F83BCD7C50C9}" sibTransId="{07B9853D-9E54-40D4-B95E-F4D58AEA4A78}"/>
    <dgm:cxn modelId="{6A744893-1C74-496A-9BAA-B49F22B2BC09}" type="presOf" srcId="{1ED5F7CB-2CA5-4697-B72A-C8B957566493}" destId="{A3BA49DE-3854-4B1F-97A1-64B873CB3723}" srcOrd="0" destOrd="0" presId="urn:microsoft.com/office/officeart/2005/8/layout/radial5"/>
    <dgm:cxn modelId="{3CCAC321-6941-44B9-8509-0C9CF94DE3AF}" srcId="{45BBA10C-8852-44C9-85B4-D5D33C2E6006}" destId="{1ED5F7CB-2CA5-4697-B72A-C8B957566493}" srcOrd="3" destOrd="0" parTransId="{3B469C1A-F94C-465F-B977-51B7E03F4C4B}" sibTransId="{8CB6D25C-0B36-4BBD-AEA2-21EB63D02A95}"/>
    <dgm:cxn modelId="{F93853E1-E901-40D8-9DA7-F620684A35D4}" type="presOf" srcId="{3977244D-5FF7-461E-A404-DA37BD3A9CC7}" destId="{D1609478-F704-43D0-8DBC-C174288DFC77}" srcOrd="0" destOrd="0" presId="urn:microsoft.com/office/officeart/2005/8/layout/radial5"/>
    <dgm:cxn modelId="{3A5EE26B-8C0A-4072-99B1-D2959A4890CC}" type="presOf" srcId="{D7EAF162-D919-4B9E-BEA0-F83BCD7C50C9}" destId="{D8628E4E-AE7B-4A36-8FDB-A7E4383E8B6E}" srcOrd="1" destOrd="0" presId="urn:microsoft.com/office/officeart/2005/8/layout/radial5"/>
    <dgm:cxn modelId="{F8E1252E-BF8E-4684-BA43-521CDC3A4FF3}" srcId="{45BBA10C-8852-44C9-85B4-D5D33C2E6006}" destId="{CE630A32-9047-418F-B35D-F835C0BA728B}" srcOrd="1" destOrd="0" parTransId="{F512CA50-0ACB-4468-9DD9-FE85C4072493}" sibTransId="{E1C20ECE-D0B9-45B7-B769-25229D2D3CF1}"/>
    <dgm:cxn modelId="{25AAF9CB-F699-488F-81AF-98B2149FAF72}" type="presOf" srcId="{F512CA50-0ACB-4468-9DD9-FE85C4072493}" destId="{35A87C7B-B77C-4CF4-A005-C08DBC3106C3}" srcOrd="0" destOrd="0" presId="urn:microsoft.com/office/officeart/2005/8/layout/radial5"/>
    <dgm:cxn modelId="{17F8D45A-4E51-4490-98F0-17D756085105}" type="presOf" srcId="{3977244D-5FF7-461E-A404-DA37BD3A9CC7}" destId="{C3BA6F8C-FBF3-469D-8F31-71FBA362E841}" srcOrd="1" destOrd="0" presId="urn:microsoft.com/office/officeart/2005/8/layout/radial5"/>
    <dgm:cxn modelId="{D07265F5-72CD-4328-8F7C-94C07631B07A}" type="presOf" srcId="{D7EAF162-D919-4B9E-BEA0-F83BCD7C50C9}" destId="{3210FA21-A42C-4EBE-829B-E2FDBC9E6D89}" srcOrd="0" destOrd="0" presId="urn:microsoft.com/office/officeart/2005/8/layout/radial5"/>
    <dgm:cxn modelId="{156932DB-2A4D-4914-9E6D-FB20977D75A4}" type="presOf" srcId="{45BBA10C-8852-44C9-85B4-D5D33C2E6006}" destId="{F6956176-29D3-4DBD-9E20-9E8BBC82D79B}" srcOrd="0" destOrd="0" presId="urn:microsoft.com/office/officeart/2005/8/layout/radial5"/>
    <dgm:cxn modelId="{5224EA29-D92E-49D6-9A84-3718E28A7FEC}" type="presOf" srcId="{033933AF-E686-4614-93EC-8539B79B1739}" destId="{729C5B00-9930-41D7-A075-F8DFA18D2211}" srcOrd="0" destOrd="0" presId="urn:microsoft.com/office/officeart/2005/8/layout/radial5"/>
    <dgm:cxn modelId="{81D7BF12-1B3D-40DC-B295-8766F80C611E}" type="presParOf" srcId="{A11CA42D-0349-43B4-97A8-9439E2262EDD}" destId="{F6956176-29D3-4DBD-9E20-9E8BBC82D79B}" srcOrd="0" destOrd="0" presId="urn:microsoft.com/office/officeart/2005/8/layout/radial5"/>
    <dgm:cxn modelId="{8ACA0846-3A44-4E2E-954B-07E4EE6B9F42}" type="presParOf" srcId="{A11CA42D-0349-43B4-97A8-9439E2262EDD}" destId="{D1609478-F704-43D0-8DBC-C174288DFC77}" srcOrd="1" destOrd="0" presId="urn:microsoft.com/office/officeart/2005/8/layout/radial5"/>
    <dgm:cxn modelId="{DE2A281A-417E-4A29-B66F-5FB7CD2FA619}" type="presParOf" srcId="{D1609478-F704-43D0-8DBC-C174288DFC77}" destId="{C3BA6F8C-FBF3-469D-8F31-71FBA362E841}" srcOrd="0" destOrd="0" presId="urn:microsoft.com/office/officeart/2005/8/layout/radial5"/>
    <dgm:cxn modelId="{FB8D483D-978F-4C0E-9FBE-23267A8FD343}" type="presParOf" srcId="{A11CA42D-0349-43B4-97A8-9439E2262EDD}" destId="{729C5B00-9930-41D7-A075-F8DFA18D2211}" srcOrd="2" destOrd="0" presId="urn:microsoft.com/office/officeart/2005/8/layout/radial5"/>
    <dgm:cxn modelId="{1DF3EEB3-7F68-4863-AC61-54CDDCFA1698}" type="presParOf" srcId="{A11CA42D-0349-43B4-97A8-9439E2262EDD}" destId="{35A87C7B-B77C-4CF4-A005-C08DBC3106C3}" srcOrd="3" destOrd="0" presId="urn:microsoft.com/office/officeart/2005/8/layout/radial5"/>
    <dgm:cxn modelId="{C30BA12A-BBC9-4044-BDC9-6B5B085A3595}" type="presParOf" srcId="{35A87C7B-B77C-4CF4-A005-C08DBC3106C3}" destId="{2BF9B8E7-0655-4F4A-889E-2983FD1F6524}" srcOrd="0" destOrd="0" presId="urn:microsoft.com/office/officeart/2005/8/layout/radial5"/>
    <dgm:cxn modelId="{EB8F0859-8D31-4F07-B3FF-1DA5FC19C027}" type="presParOf" srcId="{A11CA42D-0349-43B4-97A8-9439E2262EDD}" destId="{4E109DA0-4D7D-41E4-ACBD-621EF3545922}" srcOrd="4" destOrd="0" presId="urn:microsoft.com/office/officeart/2005/8/layout/radial5"/>
    <dgm:cxn modelId="{D9F5472B-4EB8-44F0-9282-AC5C35E809A5}" type="presParOf" srcId="{A11CA42D-0349-43B4-97A8-9439E2262EDD}" destId="{3210FA21-A42C-4EBE-829B-E2FDBC9E6D89}" srcOrd="5" destOrd="0" presId="urn:microsoft.com/office/officeart/2005/8/layout/radial5"/>
    <dgm:cxn modelId="{64B2F172-E1D9-4F6A-8557-01140D352F0F}" type="presParOf" srcId="{3210FA21-A42C-4EBE-829B-E2FDBC9E6D89}" destId="{D8628E4E-AE7B-4A36-8FDB-A7E4383E8B6E}" srcOrd="0" destOrd="0" presId="urn:microsoft.com/office/officeart/2005/8/layout/radial5"/>
    <dgm:cxn modelId="{DA4142A7-B25C-488C-B78E-82C1B21C3160}" type="presParOf" srcId="{A11CA42D-0349-43B4-97A8-9439E2262EDD}" destId="{DB369945-EDDD-4A0E-B78C-C0FAB031E247}" srcOrd="6" destOrd="0" presId="urn:microsoft.com/office/officeart/2005/8/layout/radial5"/>
    <dgm:cxn modelId="{30ABF1C5-A984-4C97-908B-CCE3333BFB59}" type="presParOf" srcId="{A11CA42D-0349-43B4-97A8-9439E2262EDD}" destId="{D43D5C29-2977-4D6B-B993-2EAC7887C6E4}" srcOrd="7" destOrd="0" presId="urn:microsoft.com/office/officeart/2005/8/layout/radial5"/>
    <dgm:cxn modelId="{727E9E86-438F-46AF-A287-10DE2D5B4CC5}" type="presParOf" srcId="{D43D5C29-2977-4D6B-B993-2EAC7887C6E4}" destId="{F1DA05B6-487E-4F9A-84B1-1F6CCB56742A}" srcOrd="0" destOrd="0" presId="urn:microsoft.com/office/officeart/2005/8/layout/radial5"/>
    <dgm:cxn modelId="{5A702A9E-430B-4A5E-83E5-13134D9A5E48}" type="presParOf" srcId="{A11CA42D-0349-43B4-97A8-9439E2262EDD}" destId="{A3BA49DE-3854-4B1F-97A1-64B873CB3723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6956176-29D3-4DBD-9E20-9E8BBC82D79B}">
      <dsp:nvSpPr>
        <dsp:cNvPr id="0" name=""/>
        <dsp:cNvSpPr/>
      </dsp:nvSpPr>
      <dsp:spPr>
        <a:xfrm>
          <a:off x="3145126" y="2143141"/>
          <a:ext cx="1712659" cy="17600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Значение леса</a:t>
          </a:r>
          <a:endParaRPr lang="ru-RU" sz="2000" b="1" kern="1200" dirty="0"/>
        </a:p>
      </dsp:txBody>
      <dsp:txXfrm>
        <a:off x="3145126" y="2143141"/>
        <a:ext cx="1712659" cy="1760066"/>
      </dsp:txXfrm>
    </dsp:sp>
    <dsp:sp modelId="{D1609478-F704-43D0-8DBC-C174288DFC77}">
      <dsp:nvSpPr>
        <dsp:cNvPr id="0" name=""/>
        <dsp:cNvSpPr/>
      </dsp:nvSpPr>
      <dsp:spPr>
        <a:xfrm rot="16218692">
          <a:off x="3855480" y="1590172"/>
          <a:ext cx="304551" cy="5485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16218692">
        <a:off x="3855480" y="1590172"/>
        <a:ext cx="304551" cy="548588"/>
      </dsp:txXfrm>
    </dsp:sp>
    <dsp:sp modelId="{729C5B00-9930-41D7-A075-F8DFA18D2211}">
      <dsp:nvSpPr>
        <dsp:cNvPr id="0" name=""/>
        <dsp:cNvSpPr/>
      </dsp:nvSpPr>
      <dsp:spPr>
        <a:xfrm>
          <a:off x="3026841" y="-44947"/>
          <a:ext cx="1973819" cy="16134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Кладовая аптека</a:t>
          </a:r>
          <a:endParaRPr lang="ru-RU" sz="1800" b="1" kern="1200" dirty="0"/>
        </a:p>
      </dsp:txBody>
      <dsp:txXfrm>
        <a:off x="3026841" y="-44947"/>
        <a:ext cx="1973819" cy="1613494"/>
      </dsp:txXfrm>
    </dsp:sp>
    <dsp:sp modelId="{35A87C7B-B77C-4CF4-A005-C08DBC3106C3}">
      <dsp:nvSpPr>
        <dsp:cNvPr id="0" name=""/>
        <dsp:cNvSpPr/>
      </dsp:nvSpPr>
      <dsp:spPr>
        <a:xfrm>
          <a:off x="4957570" y="2748881"/>
          <a:ext cx="240391" cy="5485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4957570" y="2748881"/>
        <a:ext cx="240391" cy="548588"/>
      </dsp:txXfrm>
    </dsp:sp>
    <dsp:sp modelId="{4E109DA0-4D7D-41E4-ACBD-621EF3545922}">
      <dsp:nvSpPr>
        <dsp:cNvPr id="0" name=""/>
        <dsp:cNvSpPr/>
      </dsp:nvSpPr>
      <dsp:spPr>
        <a:xfrm>
          <a:off x="5311353" y="2143143"/>
          <a:ext cx="1902955" cy="17600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Источник древесины, источник топлива</a:t>
          </a:r>
          <a:endParaRPr lang="ru-RU" sz="1800" b="1" kern="1200" dirty="0"/>
        </a:p>
      </dsp:txBody>
      <dsp:txXfrm>
        <a:off x="5311353" y="2143143"/>
        <a:ext cx="1902955" cy="1760064"/>
      </dsp:txXfrm>
    </dsp:sp>
    <dsp:sp modelId="{3210FA21-A42C-4EBE-829B-E2FDBC9E6D89}">
      <dsp:nvSpPr>
        <dsp:cNvPr id="0" name=""/>
        <dsp:cNvSpPr/>
      </dsp:nvSpPr>
      <dsp:spPr>
        <a:xfrm rot="5400000">
          <a:off x="3874970" y="3860405"/>
          <a:ext cx="252969" cy="5485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5400000">
        <a:off x="3874970" y="3860405"/>
        <a:ext cx="252969" cy="548588"/>
      </dsp:txXfrm>
    </dsp:sp>
    <dsp:sp modelId="{DB369945-EDDD-4A0E-B78C-C0FAB031E247}">
      <dsp:nvSpPr>
        <dsp:cNvPr id="0" name=""/>
        <dsp:cNvSpPr/>
      </dsp:nvSpPr>
      <dsp:spPr>
        <a:xfrm>
          <a:off x="3001323" y="4380509"/>
          <a:ext cx="2000264" cy="18080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Источник физического и психического здоровья людей</a:t>
          </a:r>
          <a:endParaRPr lang="ru-RU" sz="1600" b="1" kern="1200" dirty="0"/>
        </a:p>
      </dsp:txBody>
      <dsp:txXfrm>
        <a:off x="3001323" y="4380509"/>
        <a:ext cx="2000264" cy="1808081"/>
      </dsp:txXfrm>
    </dsp:sp>
    <dsp:sp modelId="{D43D5C29-2977-4D6B-B993-2EAC7887C6E4}">
      <dsp:nvSpPr>
        <dsp:cNvPr id="0" name=""/>
        <dsp:cNvSpPr/>
      </dsp:nvSpPr>
      <dsp:spPr>
        <a:xfrm rot="10800000">
          <a:off x="2806341" y="2748881"/>
          <a:ext cx="239407" cy="5485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10800000">
        <a:off x="2806341" y="2748881"/>
        <a:ext cx="239407" cy="548588"/>
      </dsp:txXfrm>
    </dsp:sp>
    <dsp:sp modelId="{A3BA49DE-3854-4B1F-97A1-64B873CB3723}">
      <dsp:nvSpPr>
        <dsp:cNvPr id="0" name=""/>
        <dsp:cNvSpPr/>
      </dsp:nvSpPr>
      <dsp:spPr>
        <a:xfrm>
          <a:off x="786747" y="2143143"/>
          <a:ext cx="1906666" cy="17600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+mn-lt"/>
              <a:cs typeface="Times New Roman" pitchFamily="18" charset="0"/>
            </a:rPr>
            <a:t>Источник кислорода на земле</a:t>
          </a:r>
          <a:endParaRPr lang="ru-RU" sz="1800" b="1" kern="1200" dirty="0">
            <a:latin typeface="+mn-lt"/>
            <a:cs typeface="Times New Roman" pitchFamily="18" charset="0"/>
          </a:endParaRPr>
        </a:p>
      </dsp:txBody>
      <dsp:txXfrm>
        <a:off x="786747" y="2143143"/>
        <a:ext cx="1906666" cy="17600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0867A2-1D44-4D85-BF7C-8C7197552863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8022A8-4D43-4403-BE84-A709070AE7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022A8-4D43-4403-BE84-A709070AE7B3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C9BCAD-33C4-41FE-AB23-FE2D083406E8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7D976A-1D9E-4BF3-B07A-BF957D86E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C9BCAD-33C4-41FE-AB23-FE2D083406E8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7D976A-1D9E-4BF3-B07A-BF957D86E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C9BCAD-33C4-41FE-AB23-FE2D083406E8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7D976A-1D9E-4BF3-B07A-BF957D86E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C9BCAD-33C4-41FE-AB23-FE2D083406E8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7D976A-1D9E-4BF3-B07A-BF957D86E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C9BCAD-33C4-41FE-AB23-FE2D083406E8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7D976A-1D9E-4BF3-B07A-BF957D86E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C9BCAD-33C4-41FE-AB23-FE2D083406E8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7D976A-1D9E-4BF3-B07A-BF957D86E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C9BCAD-33C4-41FE-AB23-FE2D083406E8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7D976A-1D9E-4BF3-B07A-BF957D86E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C9BCAD-33C4-41FE-AB23-FE2D083406E8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7D976A-1D9E-4BF3-B07A-BF957D86E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C9BCAD-33C4-41FE-AB23-FE2D083406E8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7D976A-1D9E-4BF3-B07A-BF957D86E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C9BCAD-33C4-41FE-AB23-FE2D083406E8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7D976A-1D9E-4BF3-B07A-BF957D86E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C9BCAD-33C4-41FE-AB23-FE2D083406E8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7D976A-1D9E-4BF3-B07A-BF957D86EF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2C9BCAD-33C4-41FE-AB23-FE2D083406E8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B7D976A-1D9E-4BF3-B07A-BF957D86E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4.jpeg"/><Relationship Id="rId7" Type="http://schemas.openxmlformats.org/officeDocument/2006/relationships/image" Target="../media/image26.jpeg"/><Relationship Id="rId12" Type="http://schemas.openxmlformats.org/officeDocument/2006/relationships/image" Target="../media/image29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11" Type="http://schemas.openxmlformats.org/officeDocument/2006/relationships/image" Target="../media/image23.jpeg"/><Relationship Id="rId5" Type="http://schemas.openxmlformats.org/officeDocument/2006/relationships/image" Target="../media/image13.jpeg"/><Relationship Id="rId10" Type="http://schemas.openxmlformats.org/officeDocument/2006/relationships/image" Target="../media/image28.jpeg"/><Relationship Id="rId4" Type="http://schemas.openxmlformats.org/officeDocument/2006/relationships/image" Target="../media/image15.jpeg"/><Relationship Id="rId9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homepc\Downloads\&#1061;&#1074;&#1086;&#1081;&#1085;&#1099;&#1081;%20&#1051;&#1077;&#1089;!%20&#1051;&#1077;&#1089;&#1072;%20&#1056;&#1086;&#1089;&#1089;&#1080;&#1080;!%20&#1050;&#1088;&#1072;&#1089;&#1086;&#1090;&#1072;!(2).mp4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642918"/>
            <a:ext cx="7772400" cy="200026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Классный час «Берегите наш лес»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274436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Выполнила: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Шилинг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О.А.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учитель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технологии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школы-интерната №9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орода Челябинска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500090"/>
            <a:ext cx="8229600" cy="292895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Лось</a:t>
            </a:r>
            <a:r>
              <a:rPr lang="ru-RU" sz="2400" dirty="0" smtClean="0">
                <a:solidFill>
                  <a:srgbClr val="C00000"/>
                </a:solidFill>
              </a:rPr>
              <a:t> – лесной исполин. В различные сезоны года лоси потребляют разное количество пищи. В зимний период они объединяются в группы.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8434" name="Picture 2" descr="NewPix.ru - Лось - лесной исполин. Красивые фотографии лосе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785926"/>
            <a:ext cx="8215370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5736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Рысь</a:t>
            </a:r>
            <a:r>
              <a:rPr lang="ru-RU" sz="2400" dirty="0" smtClean="0">
                <a:solidFill>
                  <a:srgbClr val="C00000"/>
                </a:solidFill>
              </a:rPr>
              <a:t> – хищник, имеет пятнистый окрас. По бокам головы развиты баки, а на ушах – кисточки. Рысь, затаившись, поджидает жертву и тихо подкрадывается к ней.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17410" name="Picture 2" descr="Фото рыс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71612"/>
            <a:ext cx="8358246" cy="5286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1448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Заяц-беляк </a:t>
            </a:r>
            <a:r>
              <a:rPr lang="ru-RU" sz="2400" dirty="0" smtClean="0">
                <a:solidFill>
                  <a:srgbClr val="C00000"/>
                </a:solidFill>
              </a:rPr>
              <a:t>на зиму меняет окрас, становится белым, только кончики ушей – чёрные, шерсть становится густой. Это осторожные животные.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20482" name="Picture 2" descr="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000240"/>
            <a:ext cx="6929486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Лиса</a:t>
            </a:r>
            <a:endParaRPr lang="ru-RU" dirty="0"/>
          </a:p>
        </p:txBody>
      </p:sp>
      <p:pic>
        <p:nvPicPr>
          <p:cNvPr id="37890" name="Picture 2" descr="http://s00.yaplakal.com/pics/pics_preview/2/9/4/7254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643050"/>
            <a:ext cx="8143932" cy="485778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71538" y="785794"/>
            <a:ext cx="271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лиса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Волк</a:t>
            </a:r>
            <a:endParaRPr lang="ru-RU" dirty="0"/>
          </a:p>
        </p:txBody>
      </p:sp>
      <p:pic>
        <p:nvPicPr>
          <p:cNvPr id="38914" name="Picture 2" descr="http://www.bugaga.ru/uploads/posts/2008-04/1209010403_wol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285860"/>
            <a:ext cx="8358246" cy="557214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71538" y="571480"/>
            <a:ext cx="2357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волк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200024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C00000"/>
                </a:solidFill>
              </a:rPr>
              <a:t>Бурый медведь </a:t>
            </a:r>
            <a:r>
              <a:rPr lang="ru-RU" sz="2700" dirty="0" smtClean="0">
                <a:solidFill>
                  <a:srgbClr val="C00000"/>
                </a:solidFill>
              </a:rPr>
              <a:t>– всеядный зверь, очень подвижный, может быстро бегать, прыгать, взлезать на деревья, плавать.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http://classpic.ru/wp-content/uploads/Buryj-medv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928802"/>
            <a:ext cx="8358246" cy="4929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Загадки про животных:</a:t>
            </a:r>
            <a:endParaRPr lang="ru-RU" sz="3600" b="1" dirty="0">
              <a:solidFill>
                <a:srgbClr val="C0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85788" y="928669"/>
          <a:ext cx="7786740" cy="6399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3370"/>
                <a:gridCol w="3893370"/>
              </a:tblGrid>
              <a:tr h="1917090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Хозяин лесной </a:t>
                      </a:r>
                      <a:br>
                        <a:rPr lang="ru-RU" sz="2000" b="1" dirty="0" smtClean="0"/>
                      </a:br>
                      <a:r>
                        <a:rPr lang="ru-RU" sz="2000" b="1" dirty="0" smtClean="0"/>
                        <a:t>Просыпается весной, </a:t>
                      </a:r>
                      <a:br>
                        <a:rPr lang="ru-RU" sz="2000" b="1" dirty="0" smtClean="0"/>
                      </a:br>
                      <a:r>
                        <a:rPr lang="ru-RU" sz="2000" b="1" dirty="0" smtClean="0"/>
                        <a:t>А зимой, под вьюжный вой, </a:t>
                      </a:r>
                      <a:br>
                        <a:rPr lang="ru-RU" sz="2000" b="1" dirty="0" smtClean="0"/>
                      </a:br>
                      <a:r>
                        <a:rPr lang="ru-RU" sz="2000" b="1" dirty="0" smtClean="0"/>
                        <a:t>Спит в избушке снеговой</a:t>
                      </a:r>
                      <a:endParaRPr lang="ru-RU" sz="2000" b="1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Arial Black" pitchFamily="34" charset="0"/>
                        </a:rPr>
                        <a:t>На овчарку он похож, </a:t>
                      </a:r>
                      <a:br>
                        <a:rPr lang="ru-RU" dirty="0" smtClean="0">
                          <a:latin typeface="Arial Black" pitchFamily="34" charset="0"/>
                        </a:rPr>
                      </a:br>
                      <a:r>
                        <a:rPr lang="ru-RU" dirty="0" smtClean="0">
                          <a:latin typeface="Arial Black" pitchFamily="34" charset="0"/>
                        </a:rPr>
                        <a:t>Что ни зуб - то острый нож!</a:t>
                      </a:r>
                      <a:br>
                        <a:rPr lang="ru-RU" dirty="0" smtClean="0">
                          <a:latin typeface="Arial Black" pitchFamily="34" charset="0"/>
                        </a:rPr>
                      </a:br>
                      <a:r>
                        <a:rPr lang="ru-RU" dirty="0" smtClean="0">
                          <a:latin typeface="Arial Black" pitchFamily="34" charset="0"/>
                        </a:rPr>
                        <a:t>Он бежит, оскалив пасть,</a:t>
                      </a:r>
                      <a:br>
                        <a:rPr lang="ru-RU" dirty="0" smtClean="0">
                          <a:latin typeface="Arial Black" pitchFamily="34" charset="0"/>
                        </a:rPr>
                      </a:br>
                      <a:r>
                        <a:rPr lang="ru-RU" dirty="0" smtClean="0">
                          <a:latin typeface="Arial Black" pitchFamily="34" charset="0"/>
                        </a:rPr>
                        <a:t>На овцу готов напасть.</a:t>
                      </a:r>
                    </a:p>
                    <a:p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1827537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 Black" pitchFamily="34" charset="0"/>
                        </a:rPr>
                        <a:t>Меньше тигра, больше кошки,</a:t>
                      </a:r>
                      <a:br>
                        <a:rPr lang="ru-RU" dirty="0" smtClean="0">
                          <a:latin typeface="Arial Black" pitchFamily="34" charset="0"/>
                        </a:rPr>
                      </a:br>
                      <a:r>
                        <a:rPr lang="ru-RU" dirty="0" smtClean="0">
                          <a:latin typeface="Arial Black" pitchFamily="34" charset="0"/>
                        </a:rPr>
                        <a:t>Над ушами кисти-рожки..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 Black" pitchFamily="34" charset="0"/>
                        </a:rPr>
                        <a:t>В лесу обитает, </a:t>
                      </a:r>
                      <a:br>
                        <a:rPr lang="ru-RU" dirty="0" smtClean="0">
                          <a:latin typeface="Arial Black" pitchFamily="34" charset="0"/>
                        </a:rPr>
                      </a:br>
                      <a:r>
                        <a:rPr lang="ru-RU" dirty="0" smtClean="0">
                          <a:latin typeface="Arial Black" pitchFamily="34" charset="0"/>
                        </a:rPr>
                        <a:t>Дичью питается да в курятник забирается, </a:t>
                      </a:r>
                      <a:br>
                        <a:rPr lang="ru-RU" dirty="0" smtClean="0">
                          <a:latin typeface="Arial Black" pitchFamily="34" charset="0"/>
                        </a:rPr>
                      </a:br>
                      <a:r>
                        <a:rPr lang="ru-RU" dirty="0" smtClean="0">
                          <a:latin typeface="Arial Black" pitchFamily="34" charset="0"/>
                        </a:rPr>
                        <a:t>хитрым зверем называется.</a:t>
                      </a:r>
                      <a:br>
                        <a:rPr lang="ru-RU" dirty="0" smtClean="0">
                          <a:latin typeface="Arial Black" pitchFamily="34" charset="0"/>
                        </a:rPr>
                      </a:b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1827537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Тяжелы рога по весу, </a:t>
                      </a:r>
                      <a:br>
                        <a:rPr lang="ru-RU" sz="2400" b="1" dirty="0" smtClean="0"/>
                      </a:br>
                      <a:r>
                        <a:rPr lang="ru-RU" sz="2400" b="1" dirty="0" smtClean="0"/>
                        <a:t>Ходит важно он по лесу:</a:t>
                      </a:r>
                      <a:br>
                        <a:rPr lang="ru-RU" sz="2400" b="1" dirty="0" smtClean="0"/>
                      </a:br>
                      <a:r>
                        <a:rPr lang="ru-RU" sz="2400" b="1" dirty="0" smtClean="0"/>
                        <a:t>Он  хозяин, а не гость –</a:t>
                      </a:r>
                      <a:br>
                        <a:rPr lang="ru-RU" sz="2400" b="1" dirty="0" smtClean="0"/>
                      </a:br>
                      <a:r>
                        <a:rPr lang="ru-RU" sz="2400" b="1" dirty="0" smtClean="0"/>
                        <a:t>Хмурый и сердитый</a:t>
                      </a:r>
                      <a:endParaRPr lang="ru-RU" sz="2400" b="1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 Black" pitchFamily="34" charset="0"/>
                        </a:rPr>
                        <a:t>Ушаст, и глазаст, </a:t>
                      </a:r>
                      <a:br>
                        <a:rPr lang="ru-RU" dirty="0" smtClean="0">
                          <a:latin typeface="Arial Black" pitchFamily="34" charset="0"/>
                        </a:rPr>
                      </a:br>
                      <a:r>
                        <a:rPr lang="ru-RU" dirty="0" smtClean="0">
                          <a:latin typeface="Arial Black" pitchFamily="34" charset="0"/>
                        </a:rPr>
                        <a:t>И пугаться горазд. </a:t>
                      </a:r>
                      <a:br>
                        <a:rPr lang="ru-RU" dirty="0" smtClean="0">
                          <a:latin typeface="Arial Black" pitchFamily="34" charset="0"/>
                        </a:rPr>
                      </a:br>
                      <a:r>
                        <a:rPr lang="ru-RU" dirty="0" smtClean="0">
                          <a:latin typeface="Arial Black" pitchFamily="34" charset="0"/>
                        </a:rPr>
                        <a:t>Заберётся в куст </a:t>
                      </a:r>
                      <a:br>
                        <a:rPr lang="ru-RU" dirty="0" smtClean="0">
                          <a:latin typeface="Arial Black" pitchFamily="34" charset="0"/>
                        </a:rPr>
                      </a:br>
                      <a:r>
                        <a:rPr lang="ru-RU" dirty="0" smtClean="0">
                          <a:latin typeface="Arial Black" pitchFamily="34" charset="0"/>
                        </a:rPr>
                        <a:t>И спит, </a:t>
                      </a:r>
                      <a:br>
                        <a:rPr lang="ru-RU" dirty="0" smtClean="0">
                          <a:latin typeface="Arial Black" pitchFamily="34" charset="0"/>
                        </a:rPr>
                      </a:br>
                      <a:r>
                        <a:rPr lang="ru-RU" dirty="0" smtClean="0">
                          <a:latin typeface="Arial Black" pitchFamily="34" charset="0"/>
                        </a:rPr>
                        <a:t>Кочерыжку съест — и сыт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 descr="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4643446"/>
            <a:ext cx="3857652" cy="2214554"/>
          </a:xfrm>
          <a:prstGeom prst="rect">
            <a:avLst/>
          </a:prstGeom>
          <a:noFill/>
        </p:spPr>
      </p:pic>
      <p:pic>
        <p:nvPicPr>
          <p:cNvPr id="6" name="Picture 2" descr="Фото рыс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857496"/>
            <a:ext cx="3832691" cy="1785950"/>
          </a:xfrm>
          <a:prstGeom prst="rect">
            <a:avLst/>
          </a:prstGeom>
          <a:noFill/>
        </p:spPr>
      </p:pic>
      <p:pic>
        <p:nvPicPr>
          <p:cNvPr id="7" name="Picture 2" descr="http://s00.yaplakal.com/pics/pics_preview/2/9/4/7254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2786058"/>
            <a:ext cx="3786214" cy="1857388"/>
          </a:xfrm>
          <a:prstGeom prst="rect">
            <a:avLst/>
          </a:prstGeom>
          <a:noFill/>
        </p:spPr>
      </p:pic>
      <p:pic>
        <p:nvPicPr>
          <p:cNvPr id="8" name="Picture 2" descr="http://www.bugaga.ru/uploads/posts/2008-04/1209010403_wol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928670"/>
            <a:ext cx="3786214" cy="1857388"/>
          </a:xfrm>
          <a:prstGeom prst="rect">
            <a:avLst/>
          </a:prstGeom>
          <a:noFill/>
        </p:spPr>
      </p:pic>
      <p:pic>
        <p:nvPicPr>
          <p:cNvPr id="9" name="Picture 2" descr="http://classpic.ru/wp-content/uploads/Buryj-medve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786" y="1000108"/>
            <a:ext cx="3857652" cy="1857387"/>
          </a:xfrm>
          <a:prstGeom prst="rect">
            <a:avLst/>
          </a:prstGeom>
          <a:noFill/>
        </p:spPr>
      </p:pic>
      <p:pic>
        <p:nvPicPr>
          <p:cNvPr id="10" name="Picture 2" descr="NewPix.ru - Лось - лесной исполин. Красивые фотографии лосей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5786" y="4714884"/>
            <a:ext cx="3857652" cy="2143116"/>
          </a:xfrm>
          <a:prstGeom prst="rect">
            <a:avLst/>
          </a:prstGeom>
          <a:noFill/>
        </p:spPr>
      </p:pic>
      <p:pic>
        <p:nvPicPr>
          <p:cNvPr id="11" name="Picture 2" descr="http://www.bugaga.ru/uploads/posts/2008-04/1209010403_wol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928670"/>
            <a:ext cx="3786214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428604"/>
            <a:ext cx="7772400" cy="785817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Физминутка.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785926"/>
            <a:ext cx="8643998" cy="4857784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rgbClr val="002060"/>
                </a:solidFill>
              </a:rPr>
              <a:t>Руки подняли и покачали- </a:t>
            </a:r>
          </a:p>
          <a:p>
            <a:pPr algn="l"/>
            <a:r>
              <a:rPr lang="ru-RU" sz="3200" b="1" dirty="0" smtClean="0">
                <a:solidFill>
                  <a:srgbClr val="002060"/>
                </a:solidFill>
              </a:rPr>
              <a:t>Это деревья в лесу.</a:t>
            </a:r>
          </a:p>
          <a:p>
            <a:pPr algn="l"/>
            <a:r>
              <a:rPr lang="ru-RU" sz="3200" b="1" dirty="0" smtClean="0">
                <a:solidFill>
                  <a:srgbClr val="002060"/>
                </a:solidFill>
              </a:rPr>
              <a:t> Руки нагнули, кисти встряхнули </a:t>
            </a:r>
          </a:p>
          <a:p>
            <a:pPr algn="l"/>
            <a:r>
              <a:rPr lang="ru-RU" sz="3200" b="1" dirty="0" smtClean="0">
                <a:solidFill>
                  <a:srgbClr val="002060"/>
                </a:solidFill>
              </a:rPr>
              <a:t>Ветер сбивает росу. </a:t>
            </a:r>
          </a:p>
          <a:p>
            <a:pPr algn="l"/>
            <a:r>
              <a:rPr lang="ru-RU" sz="3200" b="1" dirty="0" smtClean="0">
                <a:solidFill>
                  <a:srgbClr val="002060"/>
                </a:solidFill>
              </a:rPr>
              <a:t>В стороны руки, плавно помашем – </a:t>
            </a:r>
          </a:p>
          <a:p>
            <a:pPr algn="l"/>
            <a:r>
              <a:rPr lang="ru-RU" sz="3200" b="1" dirty="0" smtClean="0">
                <a:solidFill>
                  <a:srgbClr val="002060"/>
                </a:solidFill>
              </a:rPr>
              <a:t>Это к нам птицы летят. </a:t>
            </a:r>
          </a:p>
          <a:p>
            <a:pPr algn="l"/>
            <a:r>
              <a:rPr lang="ru-RU" sz="3200" b="1" dirty="0" smtClean="0">
                <a:solidFill>
                  <a:srgbClr val="002060"/>
                </a:solidFill>
              </a:rPr>
              <a:t>Как они сядут, тоже покажем, </a:t>
            </a:r>
          </a:p>
          <a:p>
            <a:pPr algn="l"/>
            <a:r>
              <a:rPr lang="ru-RU" sz="3200" b="1" dirty="0" smtClean="0">
                <a:solidFill>
                  <a:srgbClr val="002060"/>
                </a:solidFill>
              </a:rPr>
              <a:t>Крылья сложили назад</a:t>
            </a:r>
            <a:r>
              <a:rPr lang="ru-RU" sz="3200" dirty="0" smtClean="0">
                <a:solidFill>
                  <a:srgbClr val="002060"/>
                </a:solidFill>
              </a:rPr>
              <a:t>.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57298"/>
            <a:ext cx="8229600" cy="242889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Рассмотрим некоторые породы деревьев</a:t>
            </a:r>
            <a:r>
              <a:rPr lang="ru-RU" dirty="0" smtClean="0">
                <a:solidFill>
                  <a:srgbClr val="002060"/>
                </a:solidFill>
              </a:rPr>
              <a:t>: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00042"/>
            <a:ext cx="8183880" cy="1285884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Ель обыкновенная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8434" name="Picture 2" descr="Балканская_ел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928802"/>
            <a:ext cx="4143404" cy="4929198"/>
          </a:xfrm>
          <a:prstGeom prst="rect">
            <a:avLst/>
          </a:prstGeom>
          <a:noFill/>
        </p:spPr>
      </p:pic>
      <p:pic>
        <p:nvPicPr>
          <p:cNvPr id="4" name="Picture 4" descr="http://archiland.biz/file/87ca33f3-ef91-4fc8-96e3-05a2e62295cd/fijnsp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000240"/>
            <a:ext cx="4286280" cy="4857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96982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https://w-dog.ru/wallpapers/10/7/505708510868064/les-derevya-trava-zelen-luchi-solnc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858280" cy="6572272"/>
          </a:xfrm>
          <a:prstGeom prst="rect">
            <a:avLst/>
          </a:prstGeom>
          <a:noFill/>
        </p:spPr>
      </p:pic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428596" y="607220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03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285728"/>
            <a:ext cx="8183880" cy="142876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Сосна обыкновенная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9938" name="Picture 2" descr="http://greencraft.ru/images/hvoinie/Pinus_sylvestris-%282%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714488"/>
            <a:ext cx="4500564" cy="4929222"/>
          </a:xfrm>
          <a:prstGeom prst="rect">
            <a:avLst/>
          </a:prstGeom>
          <a:noFill/>
        </p:spPr>
      </p:pic>
      <p:pic>
        <p:nvPicPr>
          <p:cNvPr id="5" name="Picture 2" descr="http://www.sad2.info/wp-content/uploads/2015/08/2408a-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785926"/>
            <a:ext cx="3571900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328614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Береза</a:t>
            </a:r>
            <a:r>
              <a:rPr lang="ru-RU" sz="2000" dirty="0" smtClean="0">
                <a:solidFill>
                  <a:srgbClr val="002060"/>
                </a:solidFill>
              </a:rPr>
              <a:t> . Из березы добывают деготь. Им смазывали колеса у телеги, чтобы они не скрипели. Настой из березовых почек используют для лечения долго незаживающих ран. Полезен и березовый сок. Он утоляет жажду, придает силу.. Из березы лучшие веники для русской баньки. И метлы лучшие.)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Березовые почки целебны от многих болезней, настои их применяют как желчегонное, а отварами лечат застаре­лые раны и экземы.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6386" name="Picture 2" descr="http://www.sad2.info/wp-content/uploads/2015/08/2408a-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214686"/>
            <a:ext cx="3890623" cy="3429024"/>
          </a:xfrm>
          <a:prstGeom prst="rect">
            <a:avLst/>
          </a:prstGeom>
          <a:noFill/>
        </p:spPr>
      </p:pic>
      <p:pic>
        <p:nvPicPr>
          <p:cNvPr id="16388" name="Picture 4" descr="http://www.sad2.info/wp-content/uploads/2015/08/2408a-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3357562"/>
            <a:ext cx="3714776" cy="33275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9144000" cy="2928958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Дуб </a:t>
            </a:r>
            <a:r>
              <a:rPr lang="ru-RU" sz="2400" dirty="0" smtClean="0">
                <a:solidFill>
                  <a:srgbClr val="002060"/>
                </a:solidFill>
              </a:rPr>
              <a:t>можно узнать по могучему стволу и резным листьям, плодами дуба являются жёлуди. Уже 5 тыс. лет назад люди выпекали хлеб из размолотых дубовых желудей.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Дуб - дерево долгожитель. Он может прожить и тысячу лет, и 2 тысячи.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5602" name="AutoShape 2" descr="http://images.spasibovsem.ru/catalog/original/dub-otzyvy-141226686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4" name="AutoShape 4" descr="http://images.spasibovsem.ru/catalog/original/dub-otzyvy-141226686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http://images.spasibovsem.ru/catalog/original/dub-otzyvy-141226686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8" name="AutoShape 8" descr="http://images.spasibovsem.ru/catalog/original/dub-otzyvy-141226686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0" name="AutoShape 10" descr="http://images.spasibovsem.ru/catalog/original/dub-otzyvy-141226686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12" name="Picture 12" descr="http://kvetok.ru/wp-content/uploads/2017/10/3010a-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714620"/>
            <a:ext cx="3500462" cy="3894888"/>
          </a:xfrm>
          <a:prstGeom prst="rect">
            <a:avLst/>
          </a:prstGeom>
          <a:noFill/>
        </p:spPr>
      </p:pic>
      <p:pic>
        <p:nvPicPr>
          <p:cNvPr id="14338" name="Picture 2" descr="http://intheforest.ru/wp-content/uploads/2013/03/DSC00011b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714620"/>
            <a:ext cx="3714776" cy="37019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25734"/>
          </a:xfrm>
        </p:spPr>
        <p:txBody>
          <a:bodyPr>
            <a:normAutofit/>
          </a:bodyPr>
          <a:lstStyle/>
          <a:p>
            <a:pPr lvl="0"/>
            <a:r>
              <a:rPr lang="ru-RU" sz="2400" b="1" dirty="0" smtClean="0">
                <a:solidFill>
                  <a:srgbClr val="002060"/>
                </a:solidFill>
              </a:rPr>
              <a:t>Липа</a:t>
            </a:r>
            <a:r>
              <a:rPr lang="ru-RU" sz="2400" dirty="0" smtClean="0">
                <a:solidFill>
                  <a:srgbClr val="002060"/>
                </a:solidFill>
              </a:rPr>
              <a:t> имеет листья в форме сердечка. Летом при цветении липа распространяет чудесный аромат. Плоды липы – тёмные одним крылышком. орешки, сидящие по нескольку штук.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7652" name="Picture 4" descr="http://diety-uprazhneniya.ru/wp-content/uploads/2017/02/%D1%86%D0%B2%D0%B5%D1%82%D1%8B-%D0%BB%D0%B8%D0%BF%D1%8B-3-1024x6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428868"/>
            <a:ext cx="6929486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0"/>
            <a:ext cx="8183880" cy="107154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Пословицы и поговорки о лесе: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3357562"/>
            <a:ext cx="65008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C00000"/>
                </a:solidFill>
              </a:rPr>
              <a:t>Сломить дерево — секунда, а вырастить — …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357158" y="4193731"/>
            <a:ext cx="44291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C00000"/>
                </a:solidFill>
              </a:rPr>
              <a:t>Лес и вода — брат и …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2357430"/>
            <a:ext cx="45720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C00000"/>
                </a:solidFill>
              </a:rPr>
              <a:t>Сажай лес в поле — будет хлеба…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1357298"/>
            <a:ext cx="72152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C00000"/>
                </a:solidFill>
              </a:rPr>
              <a:t>Больше леса — больше снега, больше снега — больше…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15206" y="1857364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хлеба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43768" y="2571744"/>
            <a:ext cx="128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боле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15206" y="3357562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года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72330" y="4214818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сестра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4786322"/>
            <a:ext cx="42148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C00000"/>
                </a:solidFill>
              </a:rPr>
              <a:t>На сосне яблоки не ..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10800000" flipV="1">
            <a:off x="285720" y="5502208"/>
            <a:ext cx="67151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C00000"/>
                </a:solidFill>
              </a:rPr>
              <a:t>Как наступит весна, так дерево начинает пускать …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0800000" flipV="1">
            <a:off x="7072330" y="5603395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почки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72330" y="4857760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растут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3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2867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Вспомните и назовите названия деревьев и животных</a:t>
            </a:r>
            <a:r>
              <a:rPr lang="ru-RU" sz="2400" dirty="0" smtClean="0">
                <a:solidFill>
                  <a:srgbClr val="002060"/>
                </a:solidFill>
              </a:rPr>
              <a:t>: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3" name="Picture 2" descr="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566441">
            <a:off x="500034" y="1071546"/>
            <a:ext cx="1071570" cy="946645"/>
          </a:xfrm>
          <a:prstGeom prst="rect">
            <a:avLst/>
          </a:prstGeom>
          <a:noFill/>
        </p:spPr>
      </p:pic>
      <p:pic>
        <p:nvPicPr>
          <p:cNvPr id="4" name="Picture 2" descr="http://classpic.ru/wp-content/uploads/Buryj-medv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34159">
            <a:off x="2462109" y="1221741"/>
            <a:ext cx="1214446" cy="926859"/>
          </a:xfrm>
          <a:prstGeom prst="rect">
            <a:avLst/>
          </a:prstGeom>
          <a:noFill/>
        </p:spPr>
      </p:pic>
      <p:pic>
        <p:nvPicPr>
          <p:cNvPr id="6" name="Picture 2" descr="NewPix.ru - Лось - лесной исполин. Красивые фотографии лосе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48259">
            <a:off x="1082442" y="2754840"/>
            <a:ext cx="1285883" cy="1000132"/>
          </a:xfrm>
          <a:prstGeom prst="rect">
            <a:avLst/>
          </a:prstGeom>
          <a:noFill/>
        </p:spPr>
      </p:pic>
      <p:pic>
        <p:nvPicPr>
          <p:cNvPr id="7" name="Picture 2" descr="Фото рыс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954223">
            <a:off x="4571756" y="1086517"/>
            <a:ext cx="1006172" cy="857256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 rot="10800000" flipV="1">
            <a:off x="214282" y="2176845"/>
            <a:ext cx="1428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Заяц-беляк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428861" y="2143116"/>
            <a:ext cx="19288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Бурый медведь </a:t>
            </a:r>
            <a:endParaRPr lang="ru-RU" b="1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2857488" y="3857628"/>
            <a:ext cx="1285884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857752" y="1857364"/>
            <a:ext cx="9286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Рысь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2" name="Picture 2" descr="http://www.bugaga.ru/uploads/posts/2008-04/1209010403_wolf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3306" y="2857496"/>
            <a:ext cx="1329622" cy="1071570"/>
          </a:xfrm>
          <a:prstGeom prst="rect">
            <a:avLst/>
          </a:prstGeom>
          <a:noFill/>
        </p:spPr>
      </p:pic>
      <p:pic>
        <p:nvPicPr>
          <p:cNvPr id="23" name="Picture 2" descr="http://s00.yaplakal.com/pics/pics_preview/2/9/4/72549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808132">
            <a:off x="7387630" y="4509841"/>
            <a:ext cx="1428760" cy="1035851"/>
          </a:xfrm>
          <a:prstGeom prst="rect">
            <a:avLst/>
          </a:prstGeom>
          <a:noFill/>
        </p:spPr>
      </p:pic>
      <p:pic>
        <p:nvPicPr>
          <p:cNvPr id="24" name="Picture 2" descr="http://hunterrussia.ru/images/stories/letyaga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571472" y="4643446"/>
            <a:ext cx="1302584" cy="1000132"/>
          </a:xfrm>
          <a:prstGeom prst="rect">
            <a:avLst/>
          </a:prstGeom>
          <a:noFill/>
        </p:spPr>
      </p:pic>
      <p:pic>
        <p:nvPicPr>
          <p:cNvPr id="25" name="Picture 4" descr="http://www.sad2.info/wp-content/uploads/2015/08/2408a-8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133309">
            <a:off x="6610828" y="902929"/>
            <a:ext cx="1146946" cy="1052067"/>
          </a:xfrm>
          <a:prstGeom prst="rect">
            <a:avLst/>
          </a:prstGeom>
          <a:noFill/>
        </p:spPr>
      </p:pic>
      <p:pic>
        <p:nvPicPr>
          <p:cNvPr id="26" name="Picture 2" descr="http://www.sad2.info/wp-content/uploads/2015/08/2408a-5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178268">
            <a:off x="6101764" y="2740764"/>
            <a:ext cx="1219994" cy="1237361"/>
          </a:xfrm>
          <a:prstGeom prst="rect">
            <a:avLst/>
          </a:prstGeom>
          <a:noFill/>
        </p:spPr>
      </p:pic>
      <p:pic>
        <p:nvPicPr>
          <p:cNvPr id="27" name="Picture 2" descr="http://intheforest.ru/wp-content/uploads/2013/03/DSC00011b1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901458">
            <a:off x="3159208" y="4562859"/>
            <a:ext cx="1214446" cy="1385656"/>
          </a:xfrm>
          <a:prstGeom prst="rect">
            <a:avLst/>
          </a:prstGeom>
          <a:noFill/>
        </p:spPr>
      </p:pic>
      <p:pic>
        <p:nvPicPr>
          <p:cNvPr id="28" name="Picture 4" descr="http://diety-uprazhneniya.ru/wp-content/uploads/2017/02/%D1%86%D0%B2%D0%B5%D1%82%D1%8B-%D0%BB%D0%B8%D0%BF%D1%8B-3-1024x683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997407">
            <a:off x="5248791" y="4769248"/>
            <a:ext cx="1428760" cy="1112027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6715140" y="2143116"/>
            <a:ext cx="114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Клен</a:t>
            </a:r>
            <a:endParaRPr lang="ru-RU" sz="20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785786" y="3929066"/>
            <a:ext cx="928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Лось</a:t>
            </a:r>
            <a:endParaRPr lang="ru-RU" sz="20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3857620" y="4000504"/>
            <a:ext cx="928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Волк</a:t>
            </a:r>
            <a:endParaRPr lang="ru-RU" sz="20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6000760" y="4214818"/>
            <a:ext cx="114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Сосна</a:t>
            </a:r>
            <a:endParaRPr lang="ru-RU" sz="20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571472" y="5929330"/>
            <a:ext cx="1583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Белка - летяга</a:t>
            </a:r>
            <a:endParaRPr lang="ru-RU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3143240" y="6286520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Дуб</a:t>
            </a:r>
            <a:endParaRPr lang="ru-RU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5143504" y="6286520"/>
            <a:ext cx="7521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Липа</a:t>
            </a:r>
            <a:endParaRPr lang="ru-RU" sz="20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7500958" y="5929330"/>
            <a:ext cx="7232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Лиса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" grpId="0"/>
      <p:bldP spid="29" grpId="0"/>
      <p:bldP spid="30" grpId="0"/>
      <p:bldP spid="31" grpId="0"/>
      <p:bldP spid="33" grpId="0"/>
      <p:bldP spid="34" grpId="0"/>
      <p:bldP spid="35" grpId="0"/>
      <p:bldP spid="36" grpId="0"/>
      <p:bldP spid="3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6894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А сейчас вспомним цель нашего </a:t>
            </a:r>
            <a:r>
              <a:rPr lang="ru-RU" dirty="0">
                <a:solidFill>
                  <a:srgbClr val="C00000"/>
                </a:solidFill>
              </a:rPr>
              <a:t>к</a:t>
            </a:r>
            <a:r>
              <a:rPr lang="ru-RU" dirty="0" smtClean="0">
                <a:solidFill>
                  <a:srgbClr val="C00000"/>
                </a:solidFill>
              </a:rPr>
              <a:t>лассного часа, ее озвучим. </a:t>
            </a:r>
            <a:r>
              <a:rPr lang="ru-RU" dirty="0" smtClean="0">
                <a:solidFill>
                  <a:srgbClr val="002060"/>
                </a:solidFill>
              </a:rPr>
              <a:t>«Прививать любовь и бережное отношение к природе,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дать первоначальное представление о лесе».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dirty="0" smtClean="0">
                <a:solidFill>
                  <a:srgbClr val="C00000"/>
                </a:solidFill>
              </a:rPr>
              <a:t> Прошу вас ответить, как вы считаете,  мы достигли  цели классного часа? 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72586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Мы заканчиваем  классный час «Берегите наш лес!».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 Спасибо за сотрудничество и внимание.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Хвойный Лес! Леса России! Красота!(2)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404664"/>
            <a:ext cx="9215901" cy="61676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2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9737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Поставьте слоги в правильном порядке и прочтите тему классного часа: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«</a:t>
            </a:r>
            <a:r>
              <a:rPr lang="ru-RU" sz="3600" b="1" dirty="0" err="1" smtClean="0">
                <a:solidFill>
                  <a:srgbClr val="C00000"/>
                </a:solidFill>
              </a:rPr>
              <a:t>Бегирете</a:t>
            </a:r>
            <a:r>
              <a:rPr lang="ru-RU" sz="3600" b="1" dirty="0" smtClean="0">
                <a:solidFill>
                  <a:srgbClr val="C00000"/>
                </a:solidFill>
              </a:rPr>
              <a:t> наш </a:t>
            </a:r>
            <a:r>
              <a:rPr lang="ru-RU" sz="3600" b="1" dirty="0" err="1" smtClean="0">
                <a:solidFill>
                  <a:srgbClr val="C00000"/>
                </a:solidFill>
              </a:rPr>
              <a:t>сле</a:t>
            </a:r>
            <a:r>
              <a:rPr lang="ru-RU" sz="3600" b="1" dirty="0">
                <a:solidFill>
                  <a:srgbClr val="C00000"/>
                </a:solidFill>
              </a:rPr>
              <a:t>!</a:t>
            </a:r>
            <a:r>
              <a:rPr lang="ru-RU" sz="3600" b="1" dirty="0" smtClean="0">
                <a:solidFill>
                  <a:srgbClr val="C00000"/>
                </a:solidFill>
              </a:rPr>
              <a:t>»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4357718"/>
          </a:xfrm>
        </p:spPr>
        <p:txBody>
          <a:bodyPr>
            <a:noAutofit/>
          </a:bodyPr>
          <a:lstStyle/>
          <a:p>
            <a:pPr lvl="0"/>
            <a:r>
              <a:rPr lang="ru-RU" sz="2800" b="1" dirty="0" smtClean="0">
                <a:solidFill>
                  <a:srgbClr val="C00000"/>
                </a:solidFill>
              </a:rPr>
              <a:t>Цель: 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/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«Прививать любовь и бережное отношение к природе, 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дать первоначальное представление о лесе».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71435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Значение леса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хема 3"/>
          <p:cNvGraphicFramePr/>
          <p:nvPr/>
        </p:nvGraphicFramePr>
        <p:xfrm>
          <a:off x="571472" y="714356"/>
          <a:ext cx="8001056" cy="6143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трелка вправо 4"/>
          <p:cNvSpPr/>
          <p:nvPr/>
        </p:nvSpPr>
        <p:spPr>
          <a:xfrm rot="8620165" flipH="1">
            <a:off x="5229724" y="2218590"/>
            <a:ext cx="727570" cy="599247"/>
          </a:xfrm>
          <a:prstGeom prst="rightArrow">
            <a:avLst>
              <a:gd name="adj1" fmla="val 50000"/>
              <a:gd name="adj2" fmla="val 414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5929322" y="785794"/>
            <a:ext cx="1643074" cy="150019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cs typeface="Times New Roman" pitchFamily="18" charset="0"/>
              </a:rPr>
              <a:t>защита почвы от эрозии </a:t>
            </a:r>
            <a:endParaRPr lang="ru-RU" b="1" dirty="0">
              <a:cs typeface="Times New Roman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 rot="18259576">
            <a:off x="5462533" y="4334087"/>
            <a:ext cx="537665" cy="7136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6143636" y="4857760"/>
            <a:ext cx="1785950" cy="157163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/>
              <a:t>водоохранная</a:t>
            </a:r>
            <a:r>
              <a:rPr lang="ru-RU" b="1" dirty="0" smtClean="0"/>
              <a:t> роль</a:t>
            </a:r>
            <a:endParaRPr lang="ru-RU" b="1" dirty="0"/>
          </a:p>
        </p:txBody>
      </p:sp>
      <p:sp>
        <p:nvSpPr>
          <p:cNvPr id="9" name="Стрелка вправо 8"/>
          <p:cNvSpPr/>
          <p:nvPr/>
        </p:nvSpPr>
        <p:spPr>
          <a:xfrm rot="8500842">
            <a:off x="3026617" y="4278552"/>
            <a:ext cx="770198" cy="5577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1428728" y="4786322"/>
            <a:ext cx="1857388" cy="157163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Место обитание животных, растений, </a:t>
            </a:r>
            <a:endParaRPr lang="ru-RU" sz="1600" b="1" dirty="0"/>
          </a:p>
        </p:txBody>
      </p:sp>
      <p:sp>
        <p:nvSpPr>
          <p:cNvPr id="11" name="Стрелка вниз 10"/>
          <p:cNvSpPr/>
          <p:nvPr/>
        </p:nvSpPr>
        <p:spPr>
          <a:xfrm rot="7987320">
            <a:off x="3059395" y="2022255"/>
            <a:ext cx="602516" cy="814470"/>
          </a:xfrm>
          <a:prstGeom prst="downArrow">
            <a:avLst>
              <a:gd name="adj1" fmla="val 50000"/>
              <a:gd name="adj2" fmla="val 585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1500166" y="714356"/>
            <a:ext cx="1714512" cy="157163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Место отдыха людей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Как нужно себя вести в лесу: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1071544"/>
            <a:ext cx="8001056" cy="5357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b="1" dirty="0" smtClean="0"/>
              <a:t>Не рви цветы.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b="1" dirty="0" smtClean="0"/>
              <a:t>Нельзя разорять муравейники.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b="1" dirty="0" smtClean="0"/>
              <a:t>Не ломайте ветви деревьев и кустарников.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b="1" dirty="0" smtClean="0"/>
              <a:t>Не повреждай кору деревьев.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b="1" dirty="0" smtClean="0"/>
              <a:t>Нельзя брать яйца из гнезд.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b="1" dirty="0" smtClean="0"/>
              <a:t>Не разводите костер в лесу.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b="1" dirty="0" smtClean="0"/>
              <a:t>Не сбивайте грибы, даже не съедобные.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b="1" dirty="0" smtClean="0"/>
              <a:t>Нельзя раскапывать норы и тревожить зверей.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b="1" dirty="0" smtClean="0"/>
              <a:t>В лесу, на природе запрещается поднимать крик и шум.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b="1" dirty="0" smtClean="0"/>
              <a:t>Отдыхая в лесу, не оставляй после себя мусор!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285860"/>
            <a:ext cx="8229600" cy="2786082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Животный мир леса: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-285776"/>
            <a:ext cx="8401080" cy="242889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Белка-летяга</a:t>
            </a:r>
            <a:r>
              <a:rPr lang="ru-RU" sz="2000" dirty="0" smtClean="0">
                <a:solidFill>
                  <a:srgbClr val="C00000"/>
                </a:solidFill>
              </a:rPr>
              <a:t> – родственница белки, но меньше её. Она умеет не только прыгать, но и летать: у неё есть перепонки между передними и задними лапками.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9458" name="Picture 2" descr="http://hunterrussia.ru/images/stories/letyag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928802"/>
            <a:ext cx="8358246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1342</TotalTime>
  <Words>611</Words>
  <Application>Microsoft Office PowerPoint</Application>
  <PresentationFormat>Экран (4:3)</PresentationFormat>
  <Paragraphs>89</Paragraphs>
  <Slides>27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Аспект</vt:lpstr>
      <vt:lpstr>Классный час «Берегите наш лес» </vt:lpstr>
      <vt:lpstr>Слайд 2</vt:lpstr>
      <vt:lpstr>Слайд 3</vt:lpstr>
      <vt:lpstr>Поставьте слоги в правильном порядке и прочтите тему классного часа:   «Бегирете наш сле!»</vt:lpstr>
      <vt:lpstr>Цель:   «Прививать любовь и бережное отношение к природе,  дать первоначальное представление о лесе».  </vt:lpstr>
      <vt:lpstr>Значение леса</vt:lpstr>
      <vt:lpstr>Как нужно себя вести в лесу:</vt:lpstr>
      <vt:lpstr>Животный мир леса:</vt:lpstr>
      <vt:lpstr>Белка-летяга – родственница белки, но меньше её. Она умеет не только прыгать, но и летать: у неё есть перепонки между передними и задними лапками.  </vt:lpstr>
      <vt:lpstr>Лось – лесной исполин. В различные сезоны года лоси потребляют разное количество пищи. В зимний период они объединяются в группы. </vt:lpstr>
      <vt:lpstr>Рысь – хищник, имеет пятнистый окрас. По бокам головы развиты баки, а на ушах – кисточки. Рысь, затаившись, поджидает жертву и тихо подкрадывается к ней.</vt:lpstr>
      <vt:lpstr>Заяц-беляк на зиму меняет окрас, становится белым, только кончики ушей – чёрные, шерсть становится густой. Это осторожные животные.</vt:lpstr>
      <vt:lpstr>Лиса</vt:lpstr>
      <vt:lpstr>Волк</vt:lpstr>
      <vt:lpstr>Бурый медведь – всеядный зверь, очень подвижный, может быстро бегать, прыгать, взлезать на деревья, плавать. </vt:lpstr>
      <vt:lpstr>Загадки про животных:</vt:lpstr>
      <vt:lpstr>Физминутка.</vt:lpstr>
      <vt:lpstr>Рассмотрим некоторые породы деревьев:</vt:lpstr>
      <vt:lpstr>Ель обыкновенная</vt:lpstr>
      <vt:lpstr>Сосна обыкновенная</vt:lpstr>
      <vt:lpstr>Береза . Из березы добывают деготь. Им смазывали колеса у телеги, чтобы они не скрипели. Настой из березовых почек используют для лечения долго незаживающих ран. Полезен и березовый сок. Он утоляет жажду, придает силу.. Из березы лучшие веники для русской баньки. И метлы лучшие.) Березовые почки целебны от многих болезней, настои их применяют как желчегонное, а отварами лечат застаре­лые раны и экземы.  </vt:lpstr>
      <vt:lpstr>Дуб можно узнать по могучему стволу и резным листьям, плодами дуба являются жёлуди. Уже 5 тыс. лет назад люди выпекали хлеб из размолотых дубовых желудей. Дуб - дерево долгожитель. Он может прожить и тысячу лет, и 2 тысячи.   </vt:lpstr>
      <vt:lpstr>Липа имеет листья в форме сердечка. Летом при цветении липа распространяет чудесный аромат. Плоды липы – тёмные одним крылышком. орешки, сидящие по нескольку штук. </vt:lpstr>
      <vt:lpstr>Пословицы и поговорки о лесе:</vt:lpstr>
      <vt:lpstr>Вспомните и назовите названия деревьев и животных:</vt:lpstr>
      <vt:lpstr>А сейчас вспомним цель нашего классного часа, ее озвучим. «Прививать любовь и бережное отношение к природе,  дать первоначальное представление о лесе».  Прошу вас ответить, как вы считаете,  мы достигли  цели классного часа? </vt:lpstr>
      <vt:lpstr>Мы заканчиваем  классный час «Берегите наш лес!».  Спасибо за сотрудничество и внимание.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homepc</dc:creator>
  <cp:lastModifiedBy>User</cp:lastModifiedBy>
  <cp:revision>149</cp:revision>
  <dcterms:created xsi:type="dcterms:W3CDTF">2018-04-01T12:10:51Z</dcterms:created>
  <dcterms:modified xsi:type="dcterms:W3CDTF">2019-12-20T09:06:57Z</dcterms:modified>
</cp:coreProperties>
</file>