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6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7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8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9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0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1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2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13.xml" ContentType="application/vnd.openxmlformats-officedocument.theme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4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theme/theme15.xml" ContentType="application/vnd.openxmlformats-officedocument.theme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16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17.xml" ContentType="application/vnd.openxmlformats-officedocument.theme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theme/theme18.xml" ContentType="application/vnd.openxmlformats-officedocument.theme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theme/theme19.xml" ContentType="application/vnd.openxmlformats-officedocument.theme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theme/theme20.xml" ContentType="application/vnd.openxmlformats-officedocument.theme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theme/theme21.xml" ContentType="application/vnd.openxmlformats-officedocument.theme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22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theme/theme23.xml" ContentType="application/vnd.openxmlformats-officedocument.theme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theme/theme24.xml" ContentType="application/vnd.openxmlformats-officedocument.theme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92" r:id="rId3"/>
    <p:sldMasterId id="2147483708" r:id="rId4"/>
    <p:sldMasterId id="2147483724" r:id="rId5"/>
    <p:sldMasterId id="2147483740" r:id="rId6"/>
    <p:sldMasterId id="2147483756" r:id="rId7"/>
    <p:sldMasterId id="2147483772" r:id="rId8"/>
    <p:sldMasterId id="2147483788" r:id="rId9"/>
    <p:sldMasterId id="2147483820" r:id="rId10"/>
    <p:sldMasterId id="2147483836" r:id="rId11"/>
    <p:sldMasterId id="2147483852" r:id="rId12"/>
    <p:sldMasterId id="2147483868" r:id="rId13"/>
    <p:sldMasterId id="2147483884" r:id="rId14"/>
    <p:sldMasterId id="2147483900" r:id="rId15"/>
    <p:sldMasterId id="2147483916" r:id="rId16"/>
    <p:sldMasterId id="2147483932" r:id="rId17"/>
    <p:sldMasterId id="2147483948" r:id="rId18"/>
    <p:sldMasterId id="2147483964" r:id="rId19"/>
    <p:sldMasterId id="2147483980" r:id="rId20"/>
    <p:sldMasterId id="2147483996" r:id="rId21"/>
    <p:sldMasterId id="2147484012" r:id="rId22"/>
    <p:sldMasterId id="2147484028" r:id="rId23"/>
    <p:sldMasterId id="2147484044" r:id="rId24"/>
    <p:sldMasterId id="2147484060" r:id="rId25"/>
  </p:sldMasterIdLst>
  <p:notesMasterIdLst>
    <p:notesMasterId r:id="rId69"/>
  </p:notesMasterIdLst>
  <p:handoutMasterIdLst>
    <p:handoutMasterId r:id="rId70"/>
  </p:handoutMasterIdLst>
  <p:sldIdLst>
    <p:sldId id="256" r:id="rId26"/>
    <p:sldId id="258" r:id="rId27"/>
    <p:sldId id="278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79" r:id="rId36"/>
    <p:sldId id="298" r:id="rId37"/>
    <p:sldId id="300" r:id="rId38"/>
    <p:sldId id="351" r:id="rId39"/>
    <p:sldId id="302" r:id="rId40"/>
    <p:sldId id="304" r:id="rId41"/>
    <p:sldId id="306" r:id="rId42"/>
    <p:sldId id="308" r:id="rId43"/>
    <p:sldId id="310" r:id="rId44"/>
    <p:sldId id="312" r:id="rId45"/>
    <p:sldId id="316" r:id="rId46"/>
    <p:sldId id="318" r:id="rId47"/>
    <p:sldId id="320" r:id="rId48"/>
    <p:sldId id="322" r:id="rId49"/>
    <p:sldId id="324" r:id="rId50"/>
    <p:sldId id="326" r:id="rId51"/>
    <p:sldId id="328" r:id="rId52"/>
    <p:sldId id="330" r:id="rId53"/>
    <p:sldId id="332" r:id="rId54"/>
    <p:sldId id="334" r:id="rId55"/>
    <p:sldId id="336" r:id="rId56"/>
    <p:sldId id="338" r:id="rId57"/>
    <p:sldId id="340" r:id="rId58"/>
    <p:sldId id="342" r:id="rId59"/>
    <p:sldId id="344" r:id="rId60"/>
    <p:sldId id="293" r:id="rId61"/>
    <p:sldId id="272" r:id="rId62"/>
    <p:sldId id="275" r:id="rId63"/>
    <p:sldId id="349" r:id="rId64"/>
    <p:sldId id="352" r:id="rId65"/>
    <p:sldId id="277" r:id="rId66"/>
    <p:sldId id="348" r:id="rId67"/>
    <p:sldId id="292" r:id="rId68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1.xml"/><Relationship Id="rId39" Type="http://schemas.openxmlformats.org/officeDocument/2006/relationships/slide" Target="slides/slide14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9.xml"/><Relationship Id="rId42" Type="http://schemas.openxmlformats.org/officeDocument/2006/relationships/slide" Target="slides/slide17.xml"/><Relationship Id="rId47" Type="http://schemas.openxmlformats.org/officeDocument/2006/relationships/slide" Target="slides/slide22.xml"/><Relationship Id="rId50" Type="http://schemas.openxmlformats.org/officeDocument/2006/relationships/slide" Target="slides/slide25.xml"/><Relationship Id="rId55" Type="http://schemas.openxmlformats.org/officeDocument/2006/relationships/slide" Target="slides/slide30.xml"/><Relationship Id="rId63" Type="http://schemas.openxmlformats.org/officeDocument/2006/relationships/slide" Target="slides/slide38.xml"/><Relationship Id="rId68" Type="http://schemas.openxmlformats.org/officeDocument/2006/relationships/slide" Target="slides/slide43.xml"/><Relationship Id="rId7" Type="http://schemas.openxmlformats.org/officeDocument/2006/relationships/slideMaster" Target="slideMasters/slideMaster7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4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7.xml"/><Relationship Id="rId37" Type="http://schemas.openxmlformats.org/officeDocument/2006/relationships/slide" Target="slides/slide12.xml"/><Relationship Id="rId40" Type="http://schemas.openxmlformats.org/officeDocument/2006/relationships/slide" Target="slides/slide15.xml"/><Relationship Id="rId45" Type="http://schemas.openxmlformats.org/officeDocument/2006/relationships/slide" Target="slides/slide20.xml"/><Relationship Id="rId53" Type="http://schemas.openxmlformats.org/officeDocument/2006/relationships/slide" Target="slides/slide28.xml"/><Relationship Id="rId58" Type="http://schemas.openxmlformats.org/officeDocument/2006/relationships/slide" Target="slides/slide33.xml"/><Relationship Id="rId66" Type="http://schemas.openxmlformats.org/officeDocument/2006/relationships/slide" Target="slides/slide41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3.xml"/><Relationship Id="rId36" Type="http://schemas.openxmlformats.org/officeDocument/2006/relationships/slide" Target="slides/slide11.xml"/><Relationship Id="rId49" Type="http://schemas.openxmlformats.org/officeDocument/2006/relationships/slide" Target="slides/slide24.xml"/><Relationship Id="rId57" Type="http://schemas.openxmlformats.org/officeDocument/2006/relationships/slide" Target="slides/slide32.xml"/><Relationship Id="rId61" Type="http://schemas.openxmlformats.org/officeDocument/2006/relationships/slide" Target="slides/slide36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6.xml"/><Relationship Id="rId44" Type="http://schemas.openxmlformats.org/officeDocument/2006/relationships/slide" Target="slides/slide19.xml"/><Relationship Id="rId52" Type="http://schemas.openxmlformats.org/officeDocument/2006/relationships/slide" Target="slides/slide27.xml"/><Relationship Id="rId60" Type="http://schemas.openxmlformats.org/officeDocument/2006/relationships/slide" Target="slides/slide35.xml"/><Relationship Id="rId65" Type="http://schemas.openxmlformats.org/officeDocument/2006/relationships/slide" Target="slides/slide40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2.xml"/><Relationship Id="rId30" Type="http://schemas.openxmlformats.org/officeDocument/2006/relationships/slide" Target="slides/slide5.xml"/><Relationship Id="rId35" Type="http://schemas.openxmlformats.org/officeDocument/2006/relationships/slide" Target="slides/slide10.xml"/><Relationship Id="rId43" Type="http://schemas.openxmlformats.org/officeDocument/2006/relationships/slide" Target="slides/slide18.xml"/><Relationship Id="rId48" Type="http://schemas.openxmlformats.org/officeDocument/2006/relationships/slide" Target="slides/slide23.xml"/><Relationship Id="rId56" Type="http://schemas.openxmlformats.org/officeDocument/2006/relationships/slide" Target="slides/slide31.xml"/><Relationship Id="rId64" Type="http://schemas.openxmlformats.org/officeDocument/2006/relationships/slide" Target="slides/slide39.xml"/><Relationship Id="rId69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6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8.xml"/><Relationship Id="rId38" Type="http://schemas.openxmlformats.org/officeDocument/2006/relationships/slide" Target="slides/slide13.xml"/><Relationship Id="rId46" Type="http://schemas.openxmlformats.org/officeDocument/2006/relationships/slide" Target="slides/slide21.xml"/><Relationship Id="rId59" Type="http://schemas.openxmlformats.org/officeDocument/2006/relationships/slide" Target="slides/slide34.xml"/><Relationship Id="rId67" Type="http://schemas.openxmlformats.org/officeDocument/2006/relationships/slide" Target="slides/slide42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6.xml"/><Relationship Id="rId54" Type="http://schemas.openxmlformats.org/officeDocument/2006/relationships/slide" Target="slides/slide29.xml"/><Relationship Id="rId62" Type="http://schemas.openxmlformats.org/officeDocument/2006/relationships/slide" Target="slides/slide37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4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EB1CB-2BA2-4546-802A-56435E61FEB3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D9CB5-15AC-4ACC-99C3-BC581AFA6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59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78417-7F57-47CD-8D49-37AFC3361863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F34F8-4903-4834-A46D-A29A5AD8E5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197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F34F8-4903-4834-A46D-A29A5AD8E5A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95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9F98EB6-E8D8-4F89-8888-8B9C0670AE68}" type="slidenum">
              <a:rPr lang="ru-RU" smtClean="0">
                <a:solidFill>
                  <a:prstClr val="black"/>
                </a:solidFill>
              </a:rPr>
              <a:pPr eaLnBrk="1" hangingPunct="1"/>
              <a:t>28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Вышивка крестом</a:t>
            </a:r>
          </a:p>
        </p:txBody>
      </p:sp>
    </p:spTree>
    <p:extLst>
      <p:ext uri="{BB962C8B-B14F-4D97-AF65-F5344CB8AC3E}">
        <p14:creationId xmlns:p14="http://schemas.microsoft.com/office/powerpoint/2010/main" val="2200736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31E9ACF-2A92-4C89-9C31-115D53BD3D68}" type="slidenum">
              <a:rPr lang="ru-RU" smtClean="0">
                <a:solidFill>
                  <a:prstClr val="black"/>
                </a:solidFill>
              </a:rPr>
              <a:pPr eaLnBrk="1" hangingPunct="1"/>
              <a:t>29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Лучи света, проходящие через линзу</a:t>
            </a:r>
          </a:p>
        </p:txBody>
      </p:sp>
    </p:spTree>
    <p:extLst>
      <p:ext uri="{BB962C8B-B14F-4D97-AF65-F5344CB8AC3E}">
        <p14:creationId xmlns:p14="http://schemas.microsoft.com/office/powerpoint/2010/main" val="1987200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2559934-C86F-4EBB-8808-DB745402E2F1}" type="slidenum">
              <a:rPr lang="ru-RU" smtClean="0">
                <a:solidFill>
                  <a:prstClr val="black"/>
                </a:solidFill>
              </a:rPr>
              <a:pPr eaLnBrk="1" hangingPunct="1"/>
              <a:t>30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Подъёмные краны</a:t>
            </a:r>
          </a:p>
        </p:txBody>
      </p:sp>
    </p:spTree>
    <p:extLst>
      <p:ext uri="{BB962C8B-B14F-4D97-AF65-F5344CB8AC3E}">
        <p14:creationId xmlns:p14="http://schemas.microsoft.com/office/powerpoint/2010/main" val="4071811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843EDFC-6F55-44F6-8730-9ABD4AA32B52}" type="slidenum">
              <a:rPr lang="ru-RU" smtClean="0">
                <a:solidFill>
                  <a:prstClr val="black"/>
                </a:solidFill>
              </a:rPr>
              <a:pPr eaLnBrk="1" hangingPunct="1"/>
              <a:t>31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Запуск космического корабля</a:t>
            </a:r>
          </a:p>
        </p:txBody>
      </p:sp>
    </p:spTree>
    <p:extLst>
      <p:ext uri="{BB962C8B-B14F-4D97-AF65-F5344CB8AC3E}">
        <p14:creationId xmlns:p14="http://schemas.microsoft.com/office/powerpoint/2010/main" val="2315263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DFE0BB2-03EA-454B-90EA-0E7E671C75C7}" type="slidenum">
              <a:rPr lang="ru-RU" smtClean="0">
                <a:solidFill>
                  <a:prstClr val="black"/>
                </a:solidFill>
              </a:rPr>
              <a:pPr eaLnBrk="1" hangingPunct="1"/>
              <a:t>32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Тауэрский мост в Лондоне</a:t>
            </a:r>
          </a:p>
        </p:txBody>
      </p:sp>
    </p:spTree>
    <p:extLst>
      <p:ext uri="{BB962C8B-B14F-4D97-AF65-F5344CB8AC3E}">
        <p14:creationId xmlns:p14="http://schemas.microsoft.com/office/powerpoint/2010/main" val="4047230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AA920B6-5C02-4E8E-ADDE-3ADE65C41806}" type="slidenum">
              <a:rPr lang="ru-RU" smtClean="0">
                <a:solidFill>
                  <a:prstClr val="black"/>
                </a:solidFill>
              </a:rPr>
              <a:pPr eaLnBrk="1" hangingPunct="1"/>
              <a:t>33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Египетская пирамида</a:t>
            </a:r>
          </a:p>
        </p:txBody>
      </p:sp>
    </p:spTree>
    <p:extLst>
      <p:ext uri="{BB962C8B-B14F-4D97-AF65-F5344CB8AC3E}">
        <p14:creationId xmlns:p14="http://schemas.microsoft.com/office/powerpoint/2010/main" val="3034890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20EB569-1239-429B-9378-D212FE06EB01}" type="slidenum">
              <a:rPr lang="ru-RU" smtClean="0">
                <a:solidFill>
                  <a:prstClr val="black"/>
                </a:solidFill>
              </a:rPr>
              <a:pPr eaLnBrk="1" hangingPunct="1"/>
              <a:t>34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Музей – Лувр, Франция</a:t>
            </a:r>
          </a:p>
        </p:txBody>
      </p:sp>
    </p:spTree>
    <p:extLst>
      <p:ext uri="{BB962C8B-B14F-4D97-AF65-F5344CB8AC3E}">
        <p14:creationId xmlns:p14="http://schemas.microsoft.com/office/powerpoint/2010/main" val="2183380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4567B1F-5B0F-4CCF-A921-5E8C9EDB7A53}" type="slidenum">
              <a:rPr lang="ru-RU" smtClean="0">
                <a:solidFill>
                  <a:prstClr val="black"/>
                </a:solidFill>
              </a:rPr>
              <a:pPr eaLnBrk="1" hangingPunct="1"/>
              <a:t>35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Оперный театр, Австралия</a:t>
            </a:r>
          </a:p>
        </p:txBody>
      </p:sp>
    </p:spTree>
    <p:extLst>
      <p:ext uri="{BB962C8B-B14F-4D97-AF65-F5344CB8AC3E}">
        <p14:creationId xmlns:p14="http://schemas.microsoft.com/office/powerpoint/2010/main" val="3272759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CCD1B9"/>
                </a:solidFill>
              </a:rPr>
              <a:pPr/>
              <a:t>08.01.2020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CCD1B9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407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8308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03373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CCD1B9"/>
                </a:solidFill>
              </a:rPr>
              <a:pPr/>
              <a:t>‹#›</a:t>
            </a:fld>
            <a:endParaRPr lang="ru-RU">
              <a:solidFill>
                <a:srgbClr val="CCD1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89834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4FD67FE-11EF-43BE-89DE-646F5DC0BCA5}" type="slidenum">
              <a:rPr lang="ru-RU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07247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E3B8822-6007-4676-9BEA-99F20837A30A}" type="slidenum">
              <a:rPr lang="ru-RU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1647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E07DEA5-ADB2-4750-B14F-0F715946E9B5}" type="slidenum">
              <a:rPr lang="ru-RU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47117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544FF-EF35-4E20-AFEE-AF0CCA3C3913}" type="datetime1">
              <a:rPr lang="ru-RU">
                <a:solidFill>
                  <a:srgbClr val="534949"/>
                </a:solidFill>
              </a:rPr>
              <a:pPr>
                <a:defRPr/>
              </a:pPr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34949"/>
                </a:solidFill>
              </a:rPr>
              <a:t>http://aida.ucoz.ru</a:t>
            </a:r>
            <a:endParaRPr lang="ru-RU">
              <a:solidFill>
                <a:srgbClr val="534949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49750-A667-4939-A315-5F6FE3F051A2}" type="slidenum">
              <a:rPr lang="ru-RU">
                <a:solidFill>
                  <a:srgbClr val="53494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86231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CCD1B9"/>
                </a:solidFill>
              </a:rPr>
              <a:pPr/>
              <a:t>08.01.2020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CCD1B9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34526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9645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CCD1B9"/>
                </a:solidFill>
              </a:rPr>
              <a:pPr/>
              <a:t>‹#›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52533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67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CCD1B9"/>
                </a:solidFill>
              </a:rPr>
              <a:pPr/>
              <a:t>‹#›</a:t>
            </a:fld>
            <a:endParaRPr lang="ru-RU">
              <a:solidFill>
                <a:srgbClr val="CCD1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9434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8881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74955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40046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1355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CCD1B9"/>
                </a:solidFill>
              </a:rPr>
              <a:pPr/>
              <a:t>08.01.2020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CD1B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CCD1B9"/>
                </a:solidFill>
              </a:rPr>
              <a:pPr/>
              <a:t>‹#›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701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14989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CCD1B9"/>
                </a:solidFill>
              </a:rPr>
              <a:pPr/>
              <a:t>‹#›</a:t>
            </a:fld>
            <a:endParaRPr lang="ru-RU">
              <a:solidFill>
                <a:srgbClr val="CCD1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25964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4FD67FE-11EF-43BE-89DE-646F5DC0BCA5}" type="slidenum">
              <a:rPr lang="ru-RU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22917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E3B8822-6007-4676-9BEA-99F20837A30A}" type="slidenum">
              <a:rPr lang="ru-RU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69344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E07DEA5-ADB2-4750-B14F-0F715946E9B5}" type="slidenum">
              <a:rPr lang="ru-RU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9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4FD67FE-11EF-43BE-89DE-646F5DC0BCA5}" type="slidenum">
              <a:rPr lang="ru-RU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53047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544FF-EF35-4E20-AFEE-AF0CCA3C3913}" type="datetime1">
              <a:rPr lang="ru-RU">
                <a:solidFill>
                  <a:srgbClr val="534949"/>
                </a:solidFill>
              </a:rPr>
              <a:pPr>
                <a:defRPr/>
              </a:pPr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34949"/>
                </a:solidFill>
              </a:rPr>
              <a:t>http://aida.ucoz.ru</a:t>
            </a:r>
            <a:endParaRPr lang="ru-RU">
              <a:solidFill>
                <a:srgbClr val="534949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49750-A667-4939-A315-5F6FE3F051A2}" type="slidenum">
              <a:rPr lang="ru-RU">
                <a:solidFill>
                  <a:srgbClr val="53494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06121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CCD1B9"/>
                </a:solidFill>
              </a:rPr>
              <a:pPr/>
              <a:t>08.01.2020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CCD1B9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48552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924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CCD1B9"/>
                </a:solidFill>
              </a:rPr>
              <a:pPr/>
              <a:t>‹#›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91048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7358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24674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6514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9540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375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CCD1B9"/>
                </a:solidFill>
              </a:rPr>
              <a:pPr/>
              <a:t>08.01.2020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CD1B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CCD1B9"/>
                </a:solidFill>
              </a:rPr>
              <a:pPr/>
              <a:t>‹#›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196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E3B8822-6007-4676-9BEA-99F20837A30A}" type="slidenum">
              <a:rPr lang="ru-RU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2747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20081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CCD1B9"/>
                </a:solidFill>
              </a:rPr>
              <a:pPr/>
              <a:t>‹#›</a:t>
            </a:fld>
            <a:endParaRPr lang="ru-RU">
              <a:solidFill>
                <a:srgbClr val="CCD1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23152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4FD67FE-11EF-43BE-89DE-646F5DC0BCA5}" type="slidenum">
              <a:rPr lang="ru-RU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2948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E3B8822-6007-4676-9BEA-99F20837A30A}" type="slidenum">
              <a:rPr lang="ru-RU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24091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E07DEA5-ADB2-4750-B14F-0F715946E9B5}" type="slidenum">
              <a:rPr lang="ru-RU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40551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544FF-EF35-4E20-AFEE-AF0CCA3C3913}" type="datetime1">
              <a:rPr lang="ru-RU">
                <a:solidFill>
                  <a:srgbClr val="534949"/>
                </a:solidFill>
              </a:rPr>
              <a:pPr>
                <a:defRPr/>
              </a:pPr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34949"/>
                </a:solidFill>
              </a:rPr>
              <a:t>http://aida.ucoz.ru</a:t>
            </a:r>
            <a:endParaRPr lang="ru-RU">
              <a:solidFill>
                <a:srgbClr val="534949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49750-A667-4939-A315-5F6FE3F051A2}" type="slidenum">
              <a:rPr lang="ru-RU">
                <a:solidFill>
                  <a:srgbClr val="53494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81509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CCD1B9"/>
                </a:solidFill>
              </a:rPr>
              <a:pPr/>
              <a:t>08.01.2020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CCD1B9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02651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5324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CCD1B9"/>
                </a:solidFill>
              </a:rPr>
              <a:pPr/>
              <a:t>‹#›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37402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14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E07DEA5-ADB2-4750-B14F-0F715946E9B5}" type="slidenum">
              <a:rPr lang="ru-RU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43116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3440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209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5520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2514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CCD1B9"/>
                </a:solidFill>
              </a:rPr>
              <a:pPr/>
              <a:t>08.01.2020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CD1B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CCD1B9"/>
                </a:solidFill>
              </a:rPr>
              <a:pPr/>
              <a:t>‹#›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426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83151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CCD1B9"/>
                </a:solidFill>
              </a:rPr>
              <a:pPr/>
              <a:t>‹#›</a:t>
            </a:fld>
            <a:endParaRPr lang="ru-RU">
              <a:solidFill>
                <a:srgbClr val="CCD1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13534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4FD67FE-11EF-43BE-89DE-646F5DC0BCA5}" type="slidenum">
              <a:rPr lang="ru-RU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28700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E3B8822-6007-4676-9BEA-99F20837A30A}" type="slidenum">
              <a:rPr lang="ru-RU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54578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E07DEA5-ADB2-4750-B14F-0F715946E9B5}" type="slidenum">
              <a:rPr lang="ru-RU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86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544FF-EF35-4E20-AFEE-AF0CCA3C3913}" type="datetime1">
              <a:rPr lang="ru-RU">
                <a:solidFill>
                  <a:srgbClr val="534949"/>
                </a:solidFill>
              </a:rPr>
              <a:pPr>
                <a:defRPr/>
              </a:pPr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34949"/>
                </a:solidFill>
              </a:rPr>
              <a:t>http://aida.ucoz.ru</a:t>
            </a:r>
            <a:endParaRPr lang="ru-RU">
              <a:solidFill>
                <a:srgbClr val="534949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49750-A667-4939-A315-5F6FE3F051A2}" type="slidenum">
              <a:rPr lang="ru-RU">
                <a:solidFill>
                  <a:srgbClr val="53494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85091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544FF-EF35-4E20-AFEE-AF0CCA3C3913}" type="datetime1">
              <a:rPr lang="ru-RU">
                <a:solidFill>
                  <a:srgbClr val="534949"/>
                </a:solidFill>
              </a:rPr>
              <a:pPr>
                <a:defRPr/>
              </a:pPr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34949"/>
                </a:solidFill>
              </a:rPr>
              <a:t>http://aida.ucoz.ru</a:t>
            </a:r>
            <a:endParaRPr lang="ru-RU">
              <a:solidFill>
                <a:srgbClr val="534949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49750-A667-4939-A315-5F6FE3F051A2}" type="slidenum">
              <a:rPr lang="ru-RU">
                <a:solidFill>
                  <a:srgbClr val="53494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22615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CCD1B9"/>
                </a:solidFill>
              </a:rPr>
              <a:pPr/>
              <a:t>08.01.2020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CCD1B9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68503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3496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CCD1B9"/>
                </a:solidFill>
              </a:rPr>
              <a:pPr/>
              <a:t>‹#›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34705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0009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0418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02404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16409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928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CCD1B9"/>
                </a:solidFill>
              </a:rPr>
              <a:pPr/>
              <a:t>08.01.2020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CD1B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CCD1B9"/>
                </a:solidFill>
              </a:rPr>
              <a:pPr/>
              <a:t>‹#›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202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CCD1B9"/>
                </a:solidFill>
              </a:rPr>
              <a:pPr/>
              <a:t>08.01.2020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CCD1B9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22575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47006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CCD1B9"/>
                </a:solidFill>
              </a:rPr>
              <a:pPr/>
              <a:t>‹#›</a:t>
            </a:fld>
            <a:endParaRPr lang="ru-RU">
              <a:solidFill>
                <a:srgbClr val="CCD1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57817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4FD67FE-11EF-43BE-89DE-646F5DC0BCA5}" type="slidenum">
              <a:rPr lang="ru-RU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39049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E3B8822-6007-4676-9BEA-99F20837A30A}" type="slidenum">
              <a:rPr lang="ru-RU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26132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E07DEA5-ADB2-4750-B14F-0F715946E9B5}" type="slidenum">
              <a:rPr lang="ru-RU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60743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544FF-EF35-4E20-AFEE-AF0CCA3C3913}" type="datetime1">
              <a:rPr lang="ru-RU">
                <a:solidFill>
                  <a:srgbClr val="534949"/>
                </a:solidFill>
              </a:rPr>
              <a:pPr>
                <a:defRPr/>
              </a:pPr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34949"/>
                </a:solidFill>
              </a:rPr>
              <a:t>http://aida.ucoz.ru</a:t>
            </a:r>
            <a:endParaRPr lang="ru-RU">
              <a:solidFill>
                <a:srgbClr val="534949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49750-A667-4939-A315-5F6FE3F051A2}" type="slidenum">
              <a:rPr lang="ru-RU">
                <a:solidFill>
                  <a:srgbClr val="53494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38589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CCD1B9"/>
                </a:solidFill>
              </a:rPr>
              <a:pPr/>
              <a:t>08.01.2020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CCD1B9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75701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0899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CCD1B9"/>
                </a:solidFill>
              </a:rPr>
              <a:pPr/>
              <a:t>‹#›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07347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97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6963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2021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7416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43968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294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CCD1B9"/>
                </a:solidFill>
              </a:rPr>
              <a:pPr/>
              <a:t>08.01.2020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CD1B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CCD1B9"/>
                </a:solidFill>
              </a:rPr>
              <a:pPr/>
              <a:t>‹#›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222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59857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CCD1B9"/>
                </a:solidFill>
              </a:rPr>
              <a:pPr/>
              <a:t>‹#›</a:t>
            </a:fld>
            <a:endParaRPr lang="ru-RU">
              <a:solidFill>
                <a:srgbClr val="CCD1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48911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4FD67FE-11EF-43BE-89DE-646F5DC0BCA5}" type="slidenum">
              <a:rPr lang="ru-RU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74055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E3B8822-6007-4676-9BEA-99F20837A30A}" type="slidenum">
              <a:rPr lang="ru-RU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25024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E07DEA5-ADB2-4750-B14F-0F715946E9B5}" type="slidenum">
              <a:rPr lang="ru-RU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0952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CCD1B9"/>
                </a:solidFill>
              </a:rPr>
              <a:pPr/>
              <a:t>‹#›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34113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544FF-EF35-4E20-AFEE-AF0CCA3C3913}" type="datetime1">
              <a:rPr lang="ru-RU">
                <a:solidFill>
                  <a:srgbClr val="534949"/>
                </a:solidFill>
              </a:rPr>
              <a:pPr>
                <a:defRPr/>
              </a:pPr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34949"/>
                </a:solidFill>
              </a:rPr>
              <a:t>http://aida.ucoz.ru</a:t>
            </a:r>
            <a:endParaRPr lang="ru-RU">
              <a:solidFill>
                <a:srgbClr val="534949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49750-A667-4939-A315-5F6FE3F051A2}" type="slidenum">
              <a:rPr lang="ru-RU">
                <a:solidFill>
                  <a:srgbClr val="53494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22969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CCD1B9"/>
                </a:solidFill>
              </a:rPr>
              <a:pPr/>
              <a:t>08.01.2020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CCD1B9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68535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0234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CCD1B9"/>
                </a:solidFill>
              </a:rPr>
              <a:pPr/>
              <a:t>‹#›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30666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70144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3369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0614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74135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721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CCD1B9"/>
                </a:solidFill>
              </a:rPr>
              <a:pPr/>
              <a:t>08.01.2020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CD1B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CCD1B9"/>
                </a:solidFill>
              </a:rPr>
              <a:pPr/>
              <a:t>‹#›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251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7462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664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CCD1B9"/>
                </a:solidFill>
              </a:rPr>
              <a:pPr/>
              <a:t>‹#›</a:t>
            </a:fld>
            <a:endParaRPr lang="ru-RU">
              <a:solidFill>
                <a:srgbClr val="CCD1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32709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4FD67FE-11EF-43BE-89DE-646F5DC0BCA5}" type="slidenum">
              <a:rPr lang="ru-RU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56840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E3B8822-6007-4676-9BEA-99F20837A30A}" type="slidenum">
              <a:rPr lang="ru-RU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1034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E07DEA5-ADB2-4750-B14F-0F715946E9B5}" type="slidenum">
              <a:rPr lang="ru-RU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99911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544FF-EF35-4E20-AFEE-AF0CCA3C3913}" type="datetime1">
              <a:rPr lang="ru-RU">
                <a:solidFill>
                  <a:srgbClr val="534949"/>
                </a:solidFill>
              </a:rPr>
              <a:pPr>
                <a:defRPr/>
              </a:pPr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34949"/>
                </a:solidFill>
              </a:rPr>
              <a:t>http://aida.ucoz.ru</a:t>
            </a:r>
            <a:endParaRPr lang="ru-RU">
              <a:solidFill>
                <a:srgbClr val="534949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49750-A667-4939-A315-5F6FE3F051A2}" type="slidenum">
              <a:rPr lang="ru-RU">
                <a:solidFill>
                  <a:srgbClr val="53494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90858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CCD1B9"/>
                </a:solidFill>
              </a:rPr>
              <a:pPr/>
              <a:t>08.01.2020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CCD1B9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44317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7776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CCD1B9"/>
                </a:solidFill>
              </a:rPr>
              <a:pPr/>
              <a:t>‹#›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28264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21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191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51937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13557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9724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24208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768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CCD1B9"/>
                </a:solidFill>
              </a:rPr>
              <a:pPr/>
              <a:t>08.01.2020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CD1B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CCD1B9"/>
                </a:solidFill>
              </a:rPr>
              <a:pPr/>
              <a:t>‹#›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473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76915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CCD1B9"/>
                </a:solidFill>
              </a:rPr>
              <a:pPr/>
              <a:t>‹#›</a:t>
            </a:fld>
            <a:endParaRPr lang="ru-RU">
              <a:solidFill>
                <a:srgbClr val="CCD1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58765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4FD67FE-11EF-43BE-89DE-646F5DC0BCA5}" type="slidenum">
              <a:rPr lang="ru-RU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76498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E3B8822-6007-4676-9BEA-99F20837A30A}" type="slidenum">
              <a:rPr lang="ru-RU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26725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E07DEA5-ADB2-4750-B14F-0F715946E9B5}" type="slidenum">
              <a:rPr lang="ru-RU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439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3769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544FF-EF35-4E20-AFEE-AF0CCA3C3913}" type="datetime1">
              <a:rPr lang="ru-RU">
                <a:solidFill>
                  <a:srgbClr val="534949"/>
                </a:solidFill>
              </a:rPr>
              <a:pPr>
                <a:defRPr/>
              </a:pPr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34949"/>
                </a:solidFill>
              </a:rPr>
              <a:t>http://aida.ucoz.ru</a:t>
            </a:r>
            <a:endParaRPr lang="ru-RU">
              <a:solidFill>
                <a:srgbClr val="534949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49750-A667-4939-A315-5F6FE3F051A2}" type="slidenum">
              <a:rPr lang="ru-RU">
                <a:solidFill>
                  <a:srgbClr val="53494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20318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CCD1B9"/>
                </a:solidFill>
              </a:rPr>
              <a:pPr/>
              <a:t>08.01.2020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CCD1B9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71357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85870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CCD1B9"/>
                </a:solidFill>
              </a:rPr>
              <a:pPr/>
              <a:t>‹#›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48509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7931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7059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79179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03108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881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CCD1B9"/>
                </a:solidFill>
              </a:rPr>
              <a:pPr/>
              <a:t>08.01.2020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CD1B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CCD1B9"/>
                </a:solidFill>
              </a:rPr>
              <a:pPr/>
              <a:t>‹#›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212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82710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52260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CCD1B9"/>
                </a:solidFill>
              </a:rPr>
              <a:pPr/>
              <a:t>‹#›</a:t>
            </a:fld>
            <a:endParaRPr lang="ru-RU">
              <a:solidFill>
                <a:srgbClr val="CCD1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635768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4FD67FE-11EF-43BE-89DE-646F5DC0BCA5}" type="slidenum">
              <a:rPr lang="ru-RU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21780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E3B8822-6007-4676-9BEA-99F20837A30A}" type="slidenum">
              <a:rPr lang="ru-RU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399830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E07DEA5-ADB2-4750-B14F-0F715946E9B5}" type="slidenum">
              <a:rPr lang="ru-RU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65449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544FF-EF35-4E20-AFEE-AF0CCA3C3913}" type="datetime1">
              <a:rPr lang="ru-RU">
                <a:solidFill>
                  <a:srgbClr val="534949"/>
                </a:solidFill>
              </a:rPr>
              <a:pPr>
                <a:defRPr/>
              </a:pPr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34949"/>
                </a:solidFill>
              </a:rPr>
              <a:t>http://aida.ucoz.ru</a:t>
            </a:r>
            <a:endParaRPr lang="ru-RU">
              <a:solidFill>
                <a:srgbClr val="534949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49750-A667-4939-A315-5F6FE3F051A2}" type="slidenum">
              <a:rPr lang="ru-RU">
                <a:solidFill>
                  <a:srgbClr val="53494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973084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CCD1B9"/>
                </a:solidFill>
              </a:rPr>
              <a:pPr/>
              <a:t>08.01.2020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CCD1B9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56898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81852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CCD1B9"/>
                </a:solidFill>
              </a:rPr>
              <a:pPr/>
              <a:t>‹#›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868967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578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650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67717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78380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166581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6707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CCD1B9"/>
                </a:solidFill>
              </a:rPr>
              <a:pPr/>
              <a:t>08.01.2020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CD1B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CCD1B9"/>
                </a:solidFill>
              </a:rPr>
              <a:pPr/>
              <a:t>‹#›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697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49191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CCD1B9"/>
                </a:solidFill>
              </a:rPr>
              <a:pPr/>
              <a:t>‹#›</a:t>
            </a:fld>
            <a:endParaRPr lang="ru-RU">
              <a:solidFill>
                <a:srgbClr val="CCD1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362673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4FD67FE-11EF-43BE-89DE-646F5DC0BCA5}" type="slidenum">
              <a:rPr lang="ru-RU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641349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E3B8822-6007-4676-9BEA-99F20837A30A}" type="slidenum">
              <a:rPr lang="ru-RU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642651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E07DEA5-ADB2-4750-B14F-0F715946E9B5}" type="slidenum">
              <a:rPr lang="ru-RU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536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CCD1B9"/>
                </a:solidFill>
              </a:rPr>
              <a:pPr/>
              <a:t>08.01.2020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CD1B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CCD1B9"/>
                </a:solidFill>
              </a:rPr>
              <a:pPr/>
              <a:t>‹#›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3755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544FF-EF35-4E20-AFEE-AF0CCA3C3913}" type="datetime1">
              <a:rPr lang="ru-RU">
                <a:solidFill>
                  <a:srgbClr val="534949"/>
                </a:solidFill>
              </a:rPr>
              <a:pPr>
                <a:defRPr/>
              </a:pPr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34949"/>
                </a:solidFill>
              </a:rPr>
              <a:t>http://aida.ucoz.ru</a:t>
            </a:r>
            <a:endParaRPr lang="ru-RU">
              <a:solidFill>
                <a:srgbClr val="534949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49750-A667-4939-A315-5F6FE3F051A2}" type="slidenum">
              <a:rPr lang="ru-RU">
                <a:solidFill>
                  <a:srgbClr val="53494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49099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CCD1B9"/>
                </a:solidFill>
              </a:rPr>
              <a:pPr/>
              <a:t>08.01.2020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CCD1B9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111963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2601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CCD1B9"/>
                </a:solidFill>
              </a:rPr>
              <a:pPr/>
              <a:t>‹#›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537505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66063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82902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19624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733312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153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CCD1B9"/>
                </a:solidFill>
              </a:rPr>
              <a:pPr/>
              <a:t>08.01.2020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CD1B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CCD1B9"/>
                </a:solidFill>
              </a:rPr>
              <a:pPr/>
              <a:t>‹#›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243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204314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308035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CCD1B9"/>
                </a:solidFill>
              </a:rPr>
              <a:pPr/>
              <a:t>‹#›</a:t>
            </a:fld>
            <a:endParaRPr lang="ru-RU">
              <a:solidFill>
                <a:srgbClr val="CCD1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712805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4FD67FE-11EF-43BE-89DE-646F5DC0BCA5}" type="slidenum">
              <a:rPr lang="ru-RU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90451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E3B8822-6007-4676-9BEA-99F20837A30A}" type="slidenum">
              <a:rPr lang="ru-RU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441373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E07DEA5-ADB2-4750-B14F-0F715946E9B5}" type="slidenum">
              <a:rPr lang="ru-RU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784070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544FF-EF35-4E20-AFEE-AF0CCA3C3913}" type="datetime1">
              <a:rPr lang="ru-RU">
                <a:solidFill>
                  <a:srgbClr val="534949"/>
                </a:solidFill>
              </a:rPr>
              <a:pPr>
                <a:defRPr/>
              </a:pPr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34949"/>
                </a:solidFill>
              </a:rPr>
              <a:t>http://aida.ucoz.ru</a:t>
            </a:r>
            <a:endParaRPr lang="ru-RU">
              <a:solidFill>
                <a:srgbClr val="534949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49750-A667-4939-A315-5F6FE3F051A2}" type="slidenum">
              <a:rPr lang="ru-RU">
                <a:solidFill>
                  <a:srgbClr val="53494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420482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CCD1B9"/>
                </a:solidFill>
              </a:rPr>
              <a:pPr/>
              <a:t>08.01.2020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CCD1B9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365307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25988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CCD1B9"/>
                </a:solidFill>
              </a:rPr>
              <a:pPr/>
              <a:t>‹#›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71915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580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CCD1B9"/>
                </a:solidFill>
              </a:rPr>
              <a:pPr/>
              <a:t>‹#›</a:t>
            </a:fld>
            <a:endParaRPr lang="ru-RU">
              <a:solidFill>
                <a:srgbClr val="CCD1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731317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1347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93062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8826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0113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CCD1B9"/>
                </a:solidFill>
              </a:rPr>
              <a:pPr/>
              <a:t>08.01.2020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CD1B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CCD1B9"/>
                </a:solidFill>
              </a:rPr>
              <a:pPr/>
              <a:t>‹#›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0679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598779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CCD1B9"/>
                </a:solidFill>
              </a:rPr>
              <a:pPr/>
              <a:t>‹#›</a:t>
            </a:fld>
            <a:endParaRPr lang="ru-RU">
              <a:solidFill>
                <a:srgbClr val="CCD1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268441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4FD67FE-11EF-43BE-89DE-646F5DC0BCA5}" type="slidenum">
              <a:rPr lang="ru-RU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407736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E3B8822-6007-4676-9BEA-99F20837A30A}" type="slidenum">
              <a:rPr lang="ru-RU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213229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E07DEA5-ADB2-4750-B14F-0F715946E9B5}" type="slidenum">
              <a:rPr lang="ru-RU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192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4FD67FE-11EF-43BE-89DE-646F5DC0BCA5}" type="slidenum">
              <a:rPr lang="ru-RU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90821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544FF-EF35-4E20-AFEE-AF0CCA3C3913}" type="datetime1">
              <a:rPr lang="ru-RU">
                <a:solidFill>
                  <a:srgbClr val="534949"/>
                </a:solidFill>
              </a:rPr>
              <a:pPr>
                <a:defRPr/>
              </a:pPr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34949"/>
                </a:solidFill>
              </a:rPr>
              <a:t>http://aida.ucoz.ru</a:t>
            </a:r>
            <a:endParaRPr lang="ru-RU">
              <a:solidFill>
                <a:srgbClr val="534949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49750-A667-4939-A315-5F6FE3F051A2}" type="slidenum">
              <a:rPr lang="ru-RU">
                <a:solidFill>
                  <a:srgbClr val="53494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261169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CCD1B9"/>
                </a:solidFill>
              </a:rPr>
              <a:pPr/>
              <a:t>08.01.2020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CCD1B9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355167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2830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CCD1B9"/>
                </a:solidFill>
              </a:rPr>
              <a:pPr/>
              <a:t>‹#›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536310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899675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03414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345968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845788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117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CCD1B9"/>
                </a:solidFill>
              </a:rPr>
              <a:pPr/>
              <a:t>08.01.2020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CD1B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CCD1B9"/>
                </a:solidFill>
              </a:rPr>
              <a:pPr/>
              <a:t>‹#›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631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E3B8822-6007-4676-9BEA-99F20837A30A}" type="slidenum">
              <a:rPr lang="ru-RU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558909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266751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CCD1B9"/>
                </a:solidFill>
              </a:rPr>
              <a:pPr/>
              <a:t>‹#›</a:t>
            </a:fld>
            <a:endParaRPr lang="ru-RU">
              <a:solidFill>
                <a:srgbClr val="CCD1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432949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4FD67FE-11EF-43BE-89DE-646F5DC0BCA5}" type="slidenum">
              <a:rPr lang="ru-RU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346089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E3B8822-6007-4676-9BEA-99F20837A30A}" type="slidenum">
              <a:rPr lang="ru-RU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017299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E07DEA5-ADB2-4750-B14F-0F715946E9B5}" type="slidenum">
              <a:rPr lang="ru-RU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572485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544FF-EF35-4E20-AFEE-AF0CCA3C3913}" type="datetime1">
              <a:rPr lang="ru-RU">
                <a:solidFill>
                  <a:srgbClr val="534949"/>
                </a:solidFill>
              </a:rPr>
              <a:pPr>
                <a:defRPr/>
              </a:pPr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34949"/>
                </a:solidFill>
              </a:rPr>
              <a:t>http://aida.ucoz.ru</a:t>
            </a:r>
            <a:endParaRPr lang="ru-RU">
              <a:solidFill>
                <a:srgbClr val="534949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49750-A667-4939-A315-5F6FE3F051A2}" type="slidenum">
              <a:rPr lang="ru-RU">
                <a:solidFill>
                  <a:srgbClr val="53494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289607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CCD1B9"/>
                </a:solidFill>
              </a:rPr>
              <a:pPr/>
              <a:t>08.01.2020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CCD1B9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154787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42511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CCD1B9"/>
                </a:solidFill>
              </a:rPr>
              <a:pPr/>
              <a:t>‹#›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080868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984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E07DEA5-ADB2-4750-B14F-0F715946E9B5}" type="slidenum">
              <a:rPr lang="ru-RU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285718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30069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771626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502719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2677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CCD1B9"/>
                </a:solidFill>
              </a:rPr>
              <a:pPr/>
              <a:t>08.01.2020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CD1B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CCD1B9"/>
                </a:solidFill>
              </a:rPr>
              <a:pPr/>
              <a:t>‹#›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6115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054944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CCD1B9"/>
                </a:solidFill>
              </a:rPr>
              <a:pPr/>
              <a:t>‹#›</a:t>
            </a:fld>
            <a:endParaRPr lang="ru-RU">
              <a:solidFill>
                <a:srgbClr val="CCD1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51378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4FD67FE-11EF-43BE-89DE-646F5DC0BCA5}" type="slidenum">
              <a:rPr lang="ru-RU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609160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E3B8822-6007-4676-9BEA-99F20837A30A}" type="slidenum">
              <a:rPr lang="ru-RU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35974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E07DEA5-ADB2-4750-B14F-0F715946E9B5}" type="slidenum">
              <a:rPr lang="ru-RU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98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CCD1B9"/>
                </a:solidFill>
              </a:rPr>
              <a:pPr/>
              <a:t>‹#›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2893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544FF-EF35-4E20-AFEE-AF0CCA3C3913}" type="datetime1">
              <a:rPr lang="ru-RU">
                <a:solidFill>
                  <a:srgbClr val="534949"/>
                </a:solidFill>
              </a:rPr>
              <a:pPr>
                <a:defRPr/>
              </a:pPr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34949"/>
                </a:solidFill>
              </a:rPr>
              <a:t>http://aida.ucoz.ru</a:t>
            </a:r>
            <a:endParaRPr lang="ru-RU">
              <a:solidFill>
                <a:srgbClr val="534949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49750-A667-4939-A315-5F6FE3F051A2}" type="slidenum">
              <a:rPr lang="ru-RU">
                <a:solidFill>
                  <a:srgbClr val="53494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9086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544FF-EF35-4E20-AFEE-AF0CCA3C3913}" type="datetime1">
              <a:rPr lang="ru-RU">
                <a:solidFill>
                  <a:srgbClr val="534949"/>
                </a:solidFill>
              </a:rPr>
              <a:pPr>
                <a:defRPr/>
              </a:pPr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34949"/>
                </a:solidFill>
              </a:rPr>
              <a:t>http://aida.ucoz.ru</a:t>
            </a:r>
            <a:endParaRPr lang="ru-RU">
              <a:solidFill>
                <a:srgbClr val="534949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49750-A667-4939-A315-5F6FE3F051A2}" type="slidenum">
              <a:rPr lang="ru-RU">
                <a:solidFill>
                  <a:srgbClr val="53494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295924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CCD1B9"/>
                </a:solidFill>
              </a:rPr>
              <a:pPr/>
              <a:t>08.01.2020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CCD1B9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368225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20920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CCD1B9"/>
                </a:solidFill>
              </a:rPr>
              <a:pPr/>
              <a:t>‹#›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942095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43086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66083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02145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005640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183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CCD1B9"/>
                </a:solidFill>
              </a:rPr>
              <a:pPr/>
              <a:t>08.01.2020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CD1B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CCD1B9"/>
                </a:solidFill>
              </a:rPr>
              <a:pPr/>
              <a:t>‹#›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244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CCD1B9"/>
                </a:solidFill>
              </a:rPr>
              <a:pPr/>
              <a:t>08.01.2020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CCD1B9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243335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858714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CCD1B9"/>
                </a:solidFill>
              </a:rPr>
              <a:pPr/>
              <a:t>‹#›</a:t>
            </a:fld>
            <a:endParaRPr lang="ru-RU">
              <a:solidFill>
                <a:srgbClr val="CCD1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493385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4FD67FE-11EF-43BE-89DE-646F5DC0BCA5}" type="slidenum">
              <a:rPr lang="ru-RU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368393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E3B8822-6007-4676-9BEA-99F20837A30A}" type="slidenum">
              <a:rPr lang="ru-RU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35466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E07DEA5-ADB2-4750-B14F-0F715946E9B5}" type="slidenum">
              <a:rPr lang="ru-RU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050475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544FF-EF35-4E20-AFEE-AF0CCA3C3913}" type="datetime1">
              <a:rPr lang="ru-RU">
                <a:solidFill>
                  <a:srgbClr val="534949"/>
                </a:solidFill>
              </a:rPr>
              <a:pPr>
                <a:defRPr/>
              </a:pPr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34949"/>
                </a:solidFill>
              </a:rPr>
              <a:t>http://aida.ucoz.ru</a:t>
            </a:r>
            <a:endParaRPr lang="ru-RU">
              <a:solidFill>
                <a:srgbClr val="534949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49750-A667-4939-A315-5F6FE3F051A2}" type="slidenum">
              <a:rPr lang="ru-RU">
                <a:solidFill>
                  <a:srgbClr val="53494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528152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CCD1B9"/>
                </a:solidFill>
              </a:rPr>
              <a:pPr/>
              <a:t>08.01.2020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CCD1B9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497144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77356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CCD1B9"/>
                </a:solidFill>
              </a:rPr>
              <a:pPr/>
              <a:t>‹#›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934868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313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03497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95230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52086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525053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093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CCD1B9"/>
                </a:solidFill>
              </a:rPr>
              <a:pPr/>
              <a:t>08.01.2020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CD1B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CCD1B9"/>
                </a:solidFill>
              </a:rPr>
              <a:pPr/>
              <a:t>‹#›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016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060064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CCD1B9"/>
                </a:solidFill>
              </a:rPr>
              <a:pPr/>
              <a:t>‹#›</a:t>
            </a:fld>
            <a:endParaRPr lang="ru-RU">
              <a:solidFill>
                <a:srgbClr val="CCD1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012436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4FD67FE-11EF-43BE-89DE-646F5DC0BCA5}" type="slidenum">
              <a:rPr lang="ru-RU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923815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E3B8822-6007-4676-9BEA-99F20837A30A}" type="slidenum">
              <a:rPr lang="ru-RU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128651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E07DEA5-ADB2-4750-B14F-0F715946E9B5}" type="slidenum">
              <a:rPr lang="ru-RU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3074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CCD1B9"/>
                </a:solidFill>
              </a:rPr>
              <a:pPr/>
              <a:t>‹#›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476647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544FF-EF35-4E20-AFEE-AF0CCA3C3913}" type="datetime1">
              <a:rPr lang="ru-RU">
                <a:solidFill>
                  <a:srgbClr val="534949"/>
                </a:solidFill>
              </a:rPr>
              <a:pPr>
                <a:defRPr/>
              </a:pPr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34949"/>
                </a:solidFill>
              </a:rPr>
              <a:t>http://aida.ucoz.ru</a:t>
            </a:r>
            <a:endParaRPr lang="ru-RU">
              <a:solidFill>
                <a:srgbClr val="534949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49750-A667-4939-A315-5F6FE3F051A2}" type="slidenum">
              <a:rPr lang="ru-RU">
                <a:solidFill>
                  <a:srgbClr val="53494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830248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CCD1B9"/>
                </a:solidFill>
              </a:rPr>
              <a:pPr/>
              <a:t>08.01.2020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CCD1B9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136193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24501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CCD1B9"/>
                </a:solidFill>
              </a:rPr>
              <a:pPr/>
              <a:t>‹#›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911881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063386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58474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07694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84107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679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CCD1B9"/>
                </a:solidFill>
              </a:rPr>
              <a:pPr/>
              <a:t>08.01.2020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CD1B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CCD1B9"/>
                </a:solidFill>
              </a:rPr>
              <a:pPr/>
              <a:t>‹#›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33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017179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030589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CCD1B9"/>
                </a:solidFill>
              </a:rPr>
              <a:pPr/>
              <a:t>‹#›</a:t>
            </a:fld>
            <a:endParaRPr lang="ru-RU">
              <a:solidFill>
                <a:srgbClr val="CCD1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544418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4FD67FE-11EF-43BE-89DE-646F5DC0BCA5}" type="slidenum">
              <a:rPr lang="ru-RU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205793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E3B8822-6007-4676-9BEA-99F20837A30A}" type="slidenum">
              <a:rPr lang="ru-RU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102328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E07DEA5-ADB2-4750-B14F-0F715946E9B5}" type="slidenum">
              <a:rPr lang="ru-RU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929490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544FF-EF35-4E20-AFEE-AF0CCA3C3913}" type="datetime1">
              <a:rPr lang="ru-RU">
                <a:solidFill>
                  <a:srgbClr val="534949"/>
                </a:solidFill>
              </a:rPr>
              <a:pPr>
                <a:defRPr/>
              </a:pPr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34949"/>
                </a:solidFill>
              </a:rPr>
              <a:t>http://aida.ucoz.ru</a:t>
            </a:r>
            <a:endParaRPr lang="ru-RU">
              <a:solidFill>
                <a:srgbClr val="534949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49750-A667-4939-A315-5F6FE3F051A2}" type="slidenum">
              <a:rPr lang="ru-RU">
                <a:solidFill>
                  <a:srgbClr val="53494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584498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CCD1B9"/>
                </a:solidFill>
              </a:rPr>
              <a:pPr/>
              <a:t>08.01.2020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CCD1B9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627738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73340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CCD1B9"/>
                </a:solidFill>
              </a:rPr>
              <a:pPr/>
              <a:t>‹#›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232424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75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92044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33820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911162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842162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380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CCD1B9"/>
                </a:solidFill>
              </a:rPr>
              <a:pPr/>
              <a:t>08.01.2020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CD1B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CCD1B9"/>
                </a:solidFill>
              </a:rPr>
              <a:pPr/>
              <a:t>‹#›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1063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885357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CCD1B9"/>
                </a:solidFill>
              </a:rPr>
              <a:pPr/>
              <a:t>‹#›</a:t>
            </a:fld>
            <a:endParaRPr lang="ru-RU">
              <a:solidFill>
                <a:srgbClr val="CCD1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92541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4FD67FE-11EF-43BE-89DE-646F5DC0BCA5}" type="slidenum">
              <a:rPr lang="ru-RU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868627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E3B8822-6007-4676-9BEA-99F20837A30A}" type="slidenum">
              <a:rPr lang="ru-RU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001104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E07DEA5-ADB2-4750-B14F-0F715946E9B5}" type="slidenum">
              <a:rPr lang="ru-RU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9543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58295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544FF-EF35-4E20-AFEE-AF0CCA3C3913}" type="datetime1">
              <a:rPr lang="ru-RU">
                <a:solidFill>
                  <a:srgbClr val="534949"/>
                </a:solidFill>
              </a:rPr>
              <a:pPr>
                <a:defRPr/>
              </a:pPr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34949"/>
                </a:solidFill>
              </a:rPr>
              <a:t>http://aida.ucoz.ru</a:t>
            </a:r>
            <a:endParaRPr lang="ru-RU">
              <a:solidFill>
                <a:srgbClr val="534949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49750-A667-4939-A315-5F6FE3F051A2}" type="slidenum">
              <a:rPr lang="ru-RU">
                <a:solidFill>
                  <a:srgbClr val="53494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44777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689584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034114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65031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311634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667084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43318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426608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762304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9529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034209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176752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4012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195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CCD1B9"/>
                </a:solidFill>
              </a:rPr>
              <a:pPr/>
              <a:t>08.01.2020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CD1B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CCD1B9"/>
                </a:solidFill>
              </a:rPr>
              <a:pPr/>
              <a:t>‹#›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2903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7631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8875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CCD1B9"/>
                </a:solidFill>
              </a:rPr>
              <a:pPr/>
              <a:t>‹#›</a:t>
            </a:fld>
            <a:endParaRPr lang="ru-RU">
              <a:solidFill>
                <a:srgbClr val="CCD1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6884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4FD67FE-11EF-43BE-89DE-646F5DC0BCA5}" type="slidenum">
              <a:rPr lang="ru-RU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4948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E3B8822-6007-4676-9BEA-99F20837A30A}" type="slidenum">
              <a:rPr lang="ru-RU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2807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E07DEA5-ADB2-4750-B14F-0F715946E9B5}" type="slidenum">
              <a:rPr lang="ru-RU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9298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544FF-EF35-4E20-AFEE-AF0CCA3C3913}" type="datetime1">
              <a:rPr lang="ru-RU">
                <a:solidFill>
                  <a:srgbClr val="534949"/>
                </a:solidFill>
              </a:rPr>
              <a:pPr>
                <a:defRPr/>
              </a:pPr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34949"/>
                </a:solidFill>
              </a:rPr>
              <a:t>http://aida.ucoz.ru</a:t>
            </a:r>
            <a:endParaRPr lang="ru-RU">
              <a:solidFill>
                <a:srgbClr val="534949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49750-A667-4939-A315-5F6FE3F051A2}" type="slidenum">
              <a:rPr lang="ru-RU">
                <a:solidFill>
                  <a:srgbClr val="53494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0226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CCD1B9"/>
                </a:solidFill>
              </a:rPr>
              <a:pPr/>
              <a:t>08.01.2020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CCD1B9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84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2641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CCD1B9"/>
                </a:solidFill>
              </a:rPr>
              <a:pPr/>
              <a:t>‹#›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2213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11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256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834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542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7118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703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CCD1B9"/>
                </a:solidFill>
              </a:rPr>
              <a:pPr/>
              <a:t>08.01.2020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CD1B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CCD1B9"/>
                </a:solidFill>
              </a:rPr>
              <a:pPr/>
              <a:t>‹#›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1574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6684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CCD1B9"/>
                </a:solidFill>
              </a:rPr>
              <a:pPr/>
              <a:t>‹#›</a:t>
            </a:fld>
            <a:endParaRPr lang="ru-RU">
              <a:solidFill>
                <a:srgbClr val="CCD1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8725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4FD67FE-11EF-43BE-89DE-646F5DC0BCA5}" type="slidenum">
              <a:rPr lang="ru-RU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2935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E3B8822-6007-4676-9BEA-99F20837A30A}" type="slidenum">
              <a:rPr lang="ru-RU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538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E07DEA5-ADB2-4750-B14F-0F715946E9B5}" type="slidenum">
              <a:rPr lang="ru-RU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821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059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544FF-EF35-4E20-AFEE-AF0CCA3C3913}" type="datetime1">
              <a:rPr lang="ru-RU">
                <a:solidFill>
                  <a:srgbClr val="534949"/>
                </a:solidFill>
              </a:rPr>
              <a:pPr>
                <a:defRPr/>
              </a:pPr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34949"/>
                </a:solidFill>
              </a:rPr>
              <a:t>http://aida.ucoz.ru</a:t>
            </a:r>
            <a:endParaRPr lang="ru-RU">
              <a:solidFill>
                <a:srgbClr val="534949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49750-A667-4939-A315-5F6FE3F051A2}" type="slidenum">
              <a:rPr lang="ru-RU">
                <a:solidFill>
                  <a:srgbClr val="53494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0056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CCD1B9"/>
                </a:solidFill>
              </a:rPr>
              <a:pPr/>
              <a:t>08.01.2020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CCD1B9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063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724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CCD1B9"/>
                </a:solidFill>
              </a:rPr>
              <a:pPr/>
              <a:t>‹#›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6518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570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243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811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3415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826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CCD1B9"/>
                </a:solidFill>
              </a:rPr>
              <a:pPr/>
              <a:t>08.01.2020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CD1B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CCD1B9"/>
                </a:solidFill>
              </a:rPr>
              <a:pPr/>
              <a:t>‹#›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8848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5370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3174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CCD1B9"/>
                </a:solidFill>
              </a:rPr>
              <a:pPr/>
              <a:t>‹#›</a:t>
            </a:fld>
            <a:endParaRPr lang="ru-RU">
              <a:solidFill>
                <a:srgbClr val="CCD1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6207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4FD67FE-11EF-43BE-89DE-646F5DC0BCA5}" type="slidenum">
              <a:rPr lang="ru-RU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9240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E3B8822-6007-4676-9BEA-99F20837A30A}" type="slidenum">
              <a:rPr lang="ru-RU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5884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E07DEA5-ADB2-4750-B14F-0F715946E9B5}" type="slidenum">
              <a:rPr lang="ru-RU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7488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544FF-EF35-4E20-AFEE-AF0CCA3C3913}" type="datetime1">
              <a:rPr lang="ru-RU">
                <a:solidFill>
                  <a:srgbClr val="534949"/>
                </a:solidFill>
              </a:rPr>
              <a:pPr>
                <a:defRPr/>
              </a:pPr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34949"/>
                </a:solidFill>
              </a:rPr>
              <a:t>http://aida.ucoz.ru</a:t>
            </a:r>
            <a:endParaRPr lang="ru-RU">
              <a:solidFill>
                <a:srgbClr val="534949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49750-A667-4939-A315-5F6FE3F051A2}" type="slidenum">
              <a:rPr lang="ru-RU">
                <a:solidFill>
                  <a:srgbClr val="53494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2321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CCD1B9"/>
                </a:solidFill>
              </a:rPr>
              <a:pPr/>
              <a:t>08.01.2020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CCD1B9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9202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919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CCD1B9"/>
                </a:solidFill>
              </a:rPr>
              <a:pPr/>
              <a:t>‹#›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72726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20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381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68733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487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5059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4537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CCD1B9"/>
                </a:solidFill>
              </a:rPr>
              <a:pPr/>
              <a:t>08.01.2020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CD1B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CCD1B9"/>
                </a:solidFill>
              </a:rPr>
              <a:pPr/>
              <a:t>‹#›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475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66985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CCD1B9"/>
                </a:solidFill>
              </a:rPr>
              <a:pPr/>
              <a:t>‹#›</a:t>
            </a:fld>
            <a:endParaRPr lang="ru-RU">
              <a:solidFill>
                <a:srgbClr val="CCD1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74606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4FD67FE-11EF-43BE-89DE-646F5DC0BCA5}" type="slidenum">
              <a:rPr lang="ru-RU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76954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E3B8822-6007-4676-9BEA-99F20837A30A}" type="slidenum">
              <a:rPr lang="ru-RU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5860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E07DEA5-ADB2-4750-B14F-0F715946E9B5}" type="slidenum">
              <a:rPr lang="ru-RU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269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CCD1B9"/>
                </a:solidFill>
              </a:rPr>
              <a:pPr/>
              <a:t>08.01.2020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CD1B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CCD1B9"/>
                </a:solidFill>
              </a:rPr>
              <a:pPr/>
              <a:t>‹#›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048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544FF-EF35-4E20-AFEE-AF0CCA3C3913}" type="datetime1">
              <a:rPr lang="ru-RU">
                <a:solidFill>
                  <a:srgbClr val="534949"/>
                </a:solidFill>
              </a:rPr>
              <a:pPr>
                <a:defRPr/>
              </a:pPr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534949"/>
                </a:solidFill>
              </a:rPr>
              <a:t>http://aida.ucoz.ru</a:t>
            </a:r>
            <a:endParaRPr lang="ru-RU">
              <a:solidFill>
                <a:srgbClr val="534949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49750-A667-4939-A315-5F6FE3F051A2}" type="slidenum">
              <a:rPr lang="ru-RU">
                <a:solidFill>
                  <a:srgbClr val="53494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5657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CCD1B9"/>
                </a:solidFill>
              </a:rPr>
              <a:pPr/>
              <a:t>08.01.2020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CCD1B9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46644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4103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CCD1B9"/>
                </a:solidFill>
              </a:rPr>
              <a:pPr/>
              <a:t>‹#›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81041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6045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41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8353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63220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722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CCD1B9"/>
                </a:solidFill>
              </a:rPr>
              <a:pPr/>
              <a:t>08.01.2020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CCD1B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CCD1B9"/>
                </a:solidFill>
              </a:rPr>
              <a:pPr/>
              <a:t>‹#›</a:t>
            </a:fld>
            <a:endParaRPr lang="ru-RU">
              <a:solidFill>
                <a:srgbClr val="CCD1B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6489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37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slideLayout" Target="../slideLayouts/slideLayout14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152.xml"/><Relationship Id="rId16" Type="http://schemas.openxmlformats.org/officeDocument/2006/relationships/theme" Target="../theme/theme11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Relationship Id="rId14" Type="http://schemas.openxmlformats.org/officeDocument/2006/relationships/slideLayout" Target="../slideLayouts/slideLayout16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67.xml"/><Relationship Id="rId16" Type="http://schemas.openxmlformats.org/officeDocument/2006/relationships/theme" Target="../theme/theme12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5" Type="http://schemas.openxmlformats.org/officeDocument/2006/relationships/slideLayout" Target="../slideLayouts/slideLayout18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slideLayout" Target="../slideLayouts/slideLayout17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slideLayout" Target="../slideLayouts/slideLayout193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82.xml"/><Relationship Id="rId16" Type="http://schemas.openxmlformats.org/officeDocument/2006/relationships/theme" Target="../theme/theme13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5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Relationship Id="rId14" Type="http://schemas.openxmlformats.org/officeDocument/2006/relationships/slideLayout" Target="../slideLayouts/slideLayout19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3.xml"/><Relationship Id="rId13" Type="http://schemas.openxmlformats.org/officeDocument/2006/relationships/slideLayout" Target="../slideLayouts/slideLayout208.xml"/><Relationship Id="rId3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202.xml"/><Relationship Id="rId12" Type="http://schemas.openxmlformats.org/officeDocument/2006/relationships/slideLayout" Target="../slideLayouts/slideLayout207.xml"/><Relationship Id="rId2" Type="http://schemas.openxmlformats.org/officeDocument/2006/relationships/slideLayout" Target="../slideLayouts/slideLayout197.xml"/><Relationship Id="rId16" Type="http://schemas.openxmlformats.org/officeDocument/2006/relationships/theme" Target="../theme/theme14.xml"/><Relationship Id="rId1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200.xml"/><Relationship Id="rId15" Type="http://schemas.openxmlformats.org/officeDocument/2006/relationships/slideLayout" Target="../slideLayouts/slideLayout210.xml"/><Relationship Id="rId10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4.xml"/><Relationship Id="rId14" Type="http://schemas.openxmlformats.org/officeDocument/2006/relationships/slideLayout" Target="../slideLayouts/slideLayout20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slideLayout" Target="../slideLayouts/slideLayout223.xml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slideLayout" Target="../slideLayouts/slideLayout222.xml"/><Relationship Id="rId2" Type="http://schemas.openxmlformats.org/officeDocument/2006/relationships/slideLayout" Target="../slideLayouts/slideLayout212.xml"/><Relationship Id="rId16" Type="http://schemas.openxmlformats.org/officeDocument/2006/relationships/theme" Target="../theme/theme15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Relationship Id="rId14" Type="http://schemas.openxmlformats.org/officeDocument/2006/relationships/slideLayout" Target="../slideLayouts/slideLayout22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3.xml"/><Relationship Id="rId13" Type="http://schemas.openxmlformats.org/officeDocument/2006/relationships/slideLayout" Target="../slideLayouts/slideLayout238.xml"/><Relationship Id="rId3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232.xml"/><Relationship Id="rId12" Type="http://schemas.openxmlformats.org/officeDocument/2006/relationships/slideLayout" Target="../slideLayouts/slideLayout237.xml"/><Relationship Id="rId2" Type="http://schemas.openxmlformats.org/officeDocument/2006/relationships/slideLayout" Target="../slideLayouts/slideLayout227.xml"/><Relationship Id="rId16" Type="http://schemas.openxmlformats.org/officeDocument/2006/relationships/theme" Target="../theme/theme16.xml"/><Relationship Id="rId1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31.xml"/><Relationship Id="rId11" Type="http://schemas.openxmlformats.org/officeDocument/2006/relationships/slideLayout" Target="../slideLayouts/slideLayout236.xml"/><Relationship Id="rId5" Type="http://schemas.openxmlformats.org/officeDocument/2006/relationships/slideLayout" Target="../slideLayouts/slideLayout230.xml"/><Relationship Id="rId15" Type="http://schemas.openxmlformats.org/officeDocument/2006/relationships/slideLayout" Target="../slideLayouts/slideLayout240.xml"/><Relationship Id="rId10" Type="http://schemas.openxmlformats.org/officeDocument/2006/relationships/slideLayout" Target="../slideLayouts/slideLayout235.xml"/><Relationship Id="rId4" Type="http://schemas.openxmlformats.org/officeDocument/2006/relationships/slideLayout" Target="../slideLayouts/slideLayout229.xml"/><Relationship Id="rId9" Type="http://schemas.openxmlformats.org/officeDocument/2006/relationships/slideLayout" Target="../slideLayouts/slideLayout234.xml"/><Relationship Id="rId14" Type="http://schemas.openxmlformats.org/officeDocument/2006/relationships/slideLayout" Target="../slideLayouts/slideLayout23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8.xml"/><Relationship Id="rId13" Type="http://schemas.openxmlformats.org/officeDocument/2006/relationships/slideLayout" Target="../slideLayouts/slideLayout253.xml"/><Relationship Id="rId3" Type="http://schemas.openxmlformats.org/officeDocument/2006/relationships/slideLayout" Target="../slideLayouts/slideLayout243.xml"/><Relationship Id="rId7" Type="http://schemas.openxmlformats.org/officeDocument/2006/relationships/slideLayout" Target="../slideLayouts/slideLayout247.xml"/><Relationship Id="rId12" Type="http://schemas.openxmlformats.org/officeDocument/2006/relationships/slideLayout" Target="../slideLayouts/slideLayout252.xml"/><Relationship Id="rId2" Type="http://schemas.openxmlformats.org/officeDocument/2006/relationships/slideLayout" Target="../slideLayouts/slideLayout242.xml"/><Relationship Id="rId16" Type="http://schemas.openxmlformats.org/officeDocument/2006/relationships/theme" Target="../theme/theme17.xm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10" Type="http://schemas.openxmlformats.org/officeDocument/2006/relationships/slideLayout" Target="../slideLayouts/slideLayout250.xm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3.xml"/><Relationship Id="rId13" Type="http://schemas.openxmlformats.org/officeDocument/2006/relationships/slideLayout" Target="../slideLayouts/slideLayout268.xml"/><Relationship Id="rId3" Type="http://schemas.openxmlformats.org/officeDocument/2006/relationships/slideLayout" Target="../slideLayouts/slideLayout258.xml"/><Relationship Id="rId7" Type="http://schemas.openxmlformats.org/officeDocument/2006/relationships/slideLayout" Target="../slideLayouts/slideLayout262.xml"/><Relationship Id="rId12" Type="http://schemas.openxmlformats.org/officeDocument/2006/relationships/slideLayout" Target="../slideLayouts/slideLayout267.xml"/><Relationship Id="rId2" Type="http://schemas.openxmlformats.org/officeDocument/2006/relationships/slideLayout" Target="../slideLayouts/slideLayout257.xml"/><Relationship Id="rId16" Type="http://schemas.openxmlformats.org/officeDocument/2006/relationships/theme" Target="../theme/theme18.xml"/><Relationship Id="rId1" Type="http://schemas.openxmlformats.org/officeDocument/2006/relationships/slideLayout" Target="../slideLayouts/slideLayout256.xml"/><Relationship Id="rId6" Type="http://schemas.openxmlformats.org/officeDocument/2006/relationships/slideLayout" Target="../slideLayouts/slideLayout261.xml"/><Relationship Id="rId11" Type="http://schemas.openxmlformats.org/officeDocument/2006/relationships/slideLayout" Target="../slideLayouts/slideLayout266.xml"/><Relationship Id="rId5" Type="http://schemas.openxmlformats.org/officeDocument/2006/relationships/slideLayout" Target="../slideLayouts/slideLayout260.xml"/><Relationship Id="rId15" Type="http://schemas.openxmlformats.org/officeDocument/2006/relationships/slideLayout" Target="../slideLayouts/slideLayout270.xml"/><Relationship Id="rId10" Type="http://schemas.openxmlformats.org/officeDocument/2006/relationships/slideLayout" Target="../slideLayouts/slideLayout265.xml"/><Relationship Id="rId4" Type="http://schemas.openxmlformats.org/officeDocument/2006/relationships/slideLayout" Target="../slideLayouts/slideLayout259.xml"/><Relationship Id="rId9" Type="http://schemas.openxmlformats.org/officeDocument/2006/relationships/slideLayout" Target="../slideLayouts/slideLayout264.xml"/><Relationship Id="rId14" Type="http://schemas.openxmlformats.org/officeDocument/2006/relationships/slideLayout" Target="../slideLayouts/slideLayout269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8.xml"/><Relationship Id="rId13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3.xml"/><Relationship Id="rId7" Type="http://schemas.openxmlformats.org/officeDocument/2006/relationships/slideLayout" Target="../slideLayouts/slideLayout277.xml"/><Relationship Id="rId12" Type="http://schemas.openxmlformats.org/officeDocument/2006/relationships/slideLayout" Target="../slideLayouts/slideLayout282.xml"/><Relationship Id="rId2" Type="http://schemas.openxmlformats.org/officeDocument/2006/relationships/slideLayout" Target="../slideLayouts/slideLayout272.xml"/><Relationship Id="rId16" Type="http://schemas.openxmlformats.org/officeDocument/2006/relationships/theme" Target="../theme/theme19.xml"/><Relationship Id="rId1" Type="http://schemas.openxmlformats.org/officeDocument/2006/relationships/slideLayout" Target="../slideLayouts/slideLayout271.xml"/><Relationship Id="rId6" Type="http://schemas.openxmlformats.org/officeDocument/2006/relationships/slideLayout" Target="../slideLayouts/slideLayout276.xml"/><Relationship Id="rId11" Type="http://schemas.openxmlformats.org/officeDocument/2006/relationships/slideLayout" Target="../slideLayouts/slideLayout281.xml"/><Relationship Id="rId5" Type="http://schemas.openxmlformats.org/officeDocument/2006/relationships/slideLayout" Target="../slideLayouts/slideLayout275.xml"/><Relationship Id="rId15" Type="http://schemas.openxmlformats.org/officeDocument/2006/relationships/slideLayout" Target="../slideLayouts/slideLayout285.xml"/><Relationship Id="rId10" Type="http://schemas.openxmlformats.org/officeDocument/2006/relationships/slideLayout" Target="../slideLayouts/slideLayout280.xml"/><Relationship Id="rId4" Type="http://schemas.openxmlformats.org/officeDocument/2006/relationships/slideLayout" Target="../slideLayouts/slideLayout274.xml"/><Relationship Id="rId9" Type="http://schemas.openxmlformats.org/officeDocument/2006/relationships/slideLayout" Target="../slideLayouts/slideLayout279.xml"/><Relationship Id="rId14" Type="http://schemas.openxmlformats.org/officeDocument/2006/relationships/slideLayout" Target="../slideLayouts/slideLayout28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3.xml"/><Relationship Id="rId13" Type="http://schemas.openxmlformats.org/officeDocument/2006/relationships/slideLayout" Target="../slideLayouts/slideLayout298.xml"/><Relationship Id="rId3" Type="http://schemas.openxmlformats.org/officeDocument/2006/relationships/slideLayout" Target="../slideLayouts/slideLayout288.xml"/><Relationship Id="rId7" Type="http://schemas.openxmlformats.org/officeDocument/2006/relationships/slideLayout" Target="../slideLayouts/slideLayout292.xml"/><Relationship Id="rId12" Type="http://schemas.openxmlformats.org/officeDocument/2006/relationships/slideLayout" Target="../slideLayouts/slideLayout297.xml"/><Relationship Id="rId2" Type="http://schemas.openxmlformats.org/officeDocument/2006/relationships/slideLayout" Target="../slideLayouts/slideLayout287.xml"/><Relationship Id="rId16" Type="http://schemas.openxmlformats.org/officeDocument/2006/relationships/theme" Target="../theme/theme20.xml"/><Relationship Id="rId1" Type="http://schemas.openxmlformats.org/officeDocument/2006/relationships/slideLayout" Target="../slideLayouts/slideLayout286.xml"/><Relationship Id="rId6" Type="http://schemas.openxmlformats.org/officeDocument/2006/relationships/slideLayout" Target="../slideLayouts/slideLayout291.xml"/><Relationship Id="rId11" Type="http://schemas.openxmlformats.org/officeDocument/2006/relationships/slideLayout" Target="../slideLayouts/slideLayout296.xml"/><Relationship Id="rId5" Type="http://schemas.openxmlformats.org/officeDocument/2006/relationships/slideLayout" Target="../slideLayouts/slideLayout290.xml"/><Relationship Id="rId15" Type="http://schemas.openxmlformats.org/officeDocument/2006/relationships/slideLayout" Target="../slideLayouts/slideLayout300.xml"/><Relationship Id="rId10" Type="http://schemas.openxmlformats.org/officeDocument/2006/relationships/slideLayout" Target="../slideLayouts/slideLayout295.xml"/><Relationship Id="rId4" Type="http://schemas.openxmlformats.org/officeDocument/2006/relationships/slideLayout" Target="../slideLayouts/slideLayout289.xml"/><Relationship Id="rId9" Type="http://schemas.openxmlformats.org/officeDocument/2006/relationships/slideLayout" Target="../slideLayouts/slideLayout294.xml"/><Relationship Id="rId14" Type="http://schemas.openxmlformats.org/officeDocument/2006/relationships/slideLayout" Target="../slideLayouts/slideLayout299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8.xml"/><Relationship Id="rId13" Type="http://schemas.openxmlformats.org/officeDocument/2006/relationships/slideLayout" Target="../slideLayouts/slideLayout313.xml"/><Relationship Id="rId3" Type="http://schemas.openxmlformats.org/officeDocument/2006/relationships/slideLayout" Target="../slideLayouts/slideLayout303.xml"/><Relationship Id="rId7" Type="http://schemas.openxmlformats.org/officeDocument/2006/relationships/slideLayout" Target="../slideLayouts/slideLayout307.xml"/><Relationship Id="rId12" Type="http://schemas.openxmlformats.org/officeDocument/2006/relationships/slideLayout" Target="../slideLayouts/slideLayout312.xml"/><Relationship Id="rId2" Type="http://schemas.openxmlformats.org/officeDocument/2006/relationships/slideLayout" Target="../slideLayouts/slideLayout302.xml"/><Relationship Id="rId16" Type="http://schemas.openxmlformats.org/officeDocument/2006/relationships/theme" Target="../theme/theme21.xml"/><Relationship Id="rId1" Type="http://schemas.openxmlformats.org/officeDocument/2006/relationships/slideLayout" Target="../slideLayouts/slideLayout301.xml"/><Relationship Id="rId6" Type="http://schemas.openxmlformats.org/officeDocument/2006/relationships/slideLayout" Target="../slideLayouts/slideLayout306.xml"/><Relationship Id="rId11" Type="http://schemas.openxmlformats.org/officeDocument/2006/relationships/slideLayout" Target="../slideLayouts/slideLayout311.xml"/><Relationship Id="rId5" Type="http://schemas.openxmlformats.org/officeDocument/2006/relationships/slideLayout" Target="../slideLayouts/slideLayout305.xml"/><Relationship Id="rId15" Type="http://schemas.openxmlformats.org/officeDocument/2006/relationships/slideLayout" Target="../slideLayouts/slideLayout315.xml"/><Relationship Id="rId10" Type="http://schemas.openxmlformats.org/officeDocument/2006/relationships/slideLayout" Target="../slideLayouts/slideLayout310.xml"/><Relationship Id="rId4" Type="http://schemas.openxmlformats.org/officeDocument/2006/relationships/slideLayout" Target="../slideLayouts/slideLayout304.xml"/><Relationship Id="rId9" Type="http://schemas.openxmlformats.org/officeDocument/2006/relationships/slideLayout" Target="../slideLayouts/slideLayout309.xml"/><Relationship Id="rId14" Type="http://schemas.openxmlformats.org/officeDocument/2006/relationships/slideLayout" Target="../slideLayouts/slideLayout314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3.xml"/><Relationship Id="rId13" Type="http://schemas.openxmlformats.org/officeDocument/2006/relationships/slideLayout" Target="../slideLayouts/slideLayout328.xml"/><Relationship Id="rId3" Type="http://schemas.openxmlformats.org/officeDocument/2006/relationships/slideLayout" Target="../slideLayouts/slideLayout318.xml"/><Relationship Id="rId7" Type="http://schemas.openxmlformats.org/officeDocument/2006/relationships/slideLayout" Target="../slideLayouts/slideLayout322.xml"/><Relationship Id="rId12" Type="http://schemas.openxmlformats.org/officeDocument/2006/relationships/slideLayout" Target="../slideLayouts/slideLayout327.xml"/><Relationship Id="rId2" Type="http://schemas.openxmlformats.org/officeDocument/2006/relationships/slideLayout" Target="../slideLayouts/slideLayout317.xml"/><Relationship Id="rId16" Type="http://schemas.openxmlformats.org/officeDocument/2006/relationships/theme" Target="../theme/theme22.xml"/><Relationship Id="rId1" Type="http://schemas.openxmlformats.org/officeDocument/2006/relationships/slideLayout" Target="../slideLayouts/slideLayout316.xml"/><Relationship Id="rId6" Type="http://schemas.openxmlformats.org/officeDocument/2006/relationships/slideLayout" Target="../slideLayouts/slideLayout321.xml"/><Relationship Id="rId11" Type="http://schemas.openxmlformats.org/officeDocument/2006/relationships/slideLayout" Target="../slideLayouts/slideLayout326.xml"/><Relationship Id="rId5" Type="http://schemas.openxmlformats.org/officeDocument/2006/relationships/slideLayout" Target="../slideLayouts/slideLayout320.xml"/><Relationship Id="rId15" Type="http://schemas.openxmlformats.org/officeDocument/2006/relationships/slideLayout" Target="../slideLayouts/slideLayout330.xml"/><Relationship Id="rId10" Type="http://schemas.openxmlformats.org/officeDocument/2006/relationships/slideLayout" Target="../slideLayouts/slideLayout325.xml"/><Relationship Id="rId4" Type="http://schemas.openxmlformats.org/officeDocument/2006/relationships/slideLayout" Target="../slideLayouts/slideLayout319.xml"/><Relationship Id="rId9" Type="http://schemas.openxmlformats.org/officeDocument/2006/relationships/slideLayout" Target="../slideLayouts/slideLayout324.xml"/><Relationship Id="rId14" Type="http://schemas.openxmlformats.org/officeDocument/2006/relationships/slideLayout" Target="../slideLayouts/slideLayout329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13" Type="http://schemas.openxmlformats.org/officeDocument/2006/relationships/slideLayout" Target="../slideLayouts/slideLayout343.xml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slideLayout" Target="../slideLayouts/slideLayout342.xml"/><Relationship Id="rId2" Type="http://schemas.openxmlformats.org/officeDocument/2006/relationships/slideLayout" Target="../slideLayouts/slideLayout332.xml"/><Relationship Id="rId16" Type="http://schemas.openxmlformats.org/officeDocument/2006/relationships/theme" Target="../theme/theme23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5" Type="http://schemas.openxmlformats.org/officeDocument/2006/relationships/slideLayout" Target="../slideLayouts/slideLayout34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Relationship Id="rId14" Type="http://schemas.openxmlformats.org/officeDocument/2006/relationships/slideLayout" Target="../slideLayouts/slideLayout344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3.xml"/><Relationship Id="rId13" Type="http://schemas.openxmlformats.org/officeDocument/2006/relationships/slideLayout" Target="../slideLayouts/slideLayout358.xml"/><Relationship Id="rId3" Type="http://schemas.openxmlformats.org/officeDocument/2006/relationships/slideLayout" Target="../slideLayouts/slideLayout348.xml"/><Relationship Id="rId7" Type="http://schemas.openxmlformats.org/officeDocument/2006/relationships/slideLayout" Target="../slideLayouts/slideLayout352.xml"/><Relationship Id="rId12" Type="http://schemas.openxmlformats.org/officeDocument/2006/relationships/slideLayout" Target="../slideLayouts/slideLayout357.xml"/><Relationship Id="rId2" Type="http://schemas.openxmlformats.org/officeDocument/2006/relationships/slideLayout" Target="../slideLayouts/slideLayout347.xml"/><Relationship Id="rId16" Type="http://schemas.openxmlformats.org/officeDocument/2006/relationships/theme" Target="../theme/theme24.xml"/><Relationship Id="rId1" Type="http://schemas.openxmlformats.org/officeDocument/2006/relationships/slideLayout" Target="../slideLayouts/slideLayout346.xml"/><Relationship Id="rId6" Type="http://schemas.openxmlformats.org/officeDocument/2006/relationships/slideLayout" Target="../slideLayouts/slideLayout351.xml"/><Relationship Id="rId11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50.xml"/><Relationship Id="rId15" Type="http://schemas.openxmlformats.org/officeDocument/2006/relationships/slideLayout" Target="../slideLayouts/slideLayout360.xml"/><Relationship Id="rId10" Type="http://schemas.openxmlformats.org/officeDocument/2006/relationships/slideLayout" Target="../slideLayouts/slideLayout355.xml"/><Relationship Id="rId4" Type="http://schemas.openxmlformats.org/officeDocument/2006/relationships/slideLayout" Target="../slideLayouts/slideLayout349.xml"/><Relationship Id="rId9" Type="http://schemas.openxmlformats.org/officeDocument/2006/relationships/slideLayout" Target="../slideLayouts/slideLayout354.xml"/><Relationship Id="rId14" Type="http://schemas.openxmlformats.org/officeDocument/2006/relationships/slideLayout" Target="../slideLayouts/slideLayout359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8.xml"/><Relationship Id="rId3" Type="http://schemas.openxmlformats.org/officeDocument/2006/relationships/slideLayout" Target="../slideLayouts/slideLayout363.xml"/><Relationship Id="rId7" Type="http://schemas.openxmlformats.org/officeDocument/2006/relationships/slideLayout" Target="../slideLayouts/slideLayout367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362.xml"/><Relationship Id="rId1" Type="http://schemas.openxmlformats.org/officeDocument/2006/relationships/slideLayout" Target="../slideLayouts/slideLayout361.xml"/><Relationship Id="rId6" Type="http://schemas.openxmlformats.org/officeDocument/2006/relationships/slideLayout" Target="../slideLayouts/slideLayout366.xml"/><Relationship Id="rId11" Type="http://schemas.openxmlformats.org/officeDocument/2006/relationships/slideLayout" Target="../slideLayouts/slideLayout371.xml"/><Relationship Id="rId5" Type="http://schemas.openxmlformats.org/officeDocument/2006/relationships/slideLayout" Target="../slideLayouts/slideLayout365.xml"/><Relationship Id="rId10" Type="http://schemas.openxmlformats.org/officeDocument/2006/relationships/slideLayout" Target="../slideLayouts/slideLayout370.xml"/><Relationship Id="rId4" Type="http://schemas.openxmlformats.org/officeDocument/2006/relationships/slideLayout" Target="../slideLayouts/slideLayout364.xml"/><Relationship Id="rId9" Type="http://schemas.openxmlformats.org/officeDocument/2006/relationships/slideLayout" Target="../slideLayouts/slideLayout36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7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73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31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33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47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  <p:sldLayoutId id="2147483882" r:id="rId14"/>
    <p:sldLayoutId id="214748388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026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  <p:sldLayoutId id="2147483898" r:id="rId14"/>
    <p:sldLayoutId id="214748389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459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14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  <p:sldLayoutId id="2147483930" r:id="rId14"/>
    <p:sldLayoutId id="2147483931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42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  <p:sldLayoutId id="2147483945" r:id="rId13"/>
    <p:sldLayoutId id="2147483946" r:id="rId14"/>
    <p:sldLayoutId id="214748394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937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441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  <p:sldLayoutId id="2147483977" r:id="rId13"/>
    <p:sldLayoutId id="2147483978" r:id="rId14"/>
    <p:sldLayoutId id="214748397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51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637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  <p:sldLayoutId id="2147483993" r:id="rId13"/>
    <p:sldLayoutId id="2147483994" r:id="rId14"/>
    <p:sldLayoutId id="214748399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04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  <p:sldLayoutId id="2147484009" r:id="rId13"/>
    <p:sldLayoutId id="2147484010" r:id="rId14"/>
    <p:sldLayoutId id="2147484011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078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  <p:sldLayoutId id="2147484025" r:id="rId13"/>
    <p:sldLayoutId id="2147484026" r:id="rId14"/>
    <p:sldLayoutId id="214748402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820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  <p:sldLayoutId id="2147484040" r:id="rId12"/>
    <p:sldLayoutId id="2147484041" r:id="rId13"/>
    <p:sldLayoutId id="2147484042" r:id="rId14"/>
    <p:sldLayoutId id="214748404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846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  <p:sldLayoutId id="2147484056" r:id="rId12"/>
    <p:sldLayoutId id="2147484057" r:id="rId13"/>
    <p:sldLayoutId id="2147484058" r:id="rId14"/>
    <p:sldLayoutId id="21474840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009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7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866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19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587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50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24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534949"/>
                </a:solidFill>
              </a:rPr>
              <a:pPr/>
              <a:t>08.01.2020</a:t>
            </a:fld>
            <a:endParaRPr lang="ru-RU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534949"/>
                </a:solidFill>
              </a:rPr>
              <a:pPr/>
              <a:t>‹#›</a:t>
            </a:fld>
            <a:endParaRPr lang="ru-RU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67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6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5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11" Type="http://schemas.openxmlformats.org/officeDocument/2006/relationships/image" Target="../media/image8.emf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9.bin"/><Relationship Id="rId4" Type="http://schemas.openxmlformats.org/officeDocument/2006/relationships/image" Target="../media/image5.emf"/><Relationship Id="rId9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6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46.xml"/><Relationship Id="rId1" Type="http://schemas.openxmlformats.org/officeDocument/2006/relationships/audio" Target="file:///d:\user\kuklina\&#1056;&#1072;&#1073;&#1086;&#1095;&#1080;&#1081;%20&#1089;&#1090;&#1086;&#1083;\&#1059;&#1075;&#1086;&#1083;.%20&#1055;&#1088;&#1103;&#1084;&#1086;&#1081;,%20&#1088;&#1072;&#1079;&#1074;&#1077;&#1088;&#1085;&#1091;&#1090;&#1099;&#1081;\1%20&#1059;&#1056;&#1054;&#1050;\melodia.midi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36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6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elhow.ru/ucheba/geometrija/planimetrija/kakie-est-ugly" TargetMode="External"/><Relationship Id="rId2" Type="http://schemas.openxmlformats.org/officeDocument/2006/relationships/hyperlink" Target="http://math-prosto.ru/?page=pages/geometry_primary/angle.php" TargetMode="External"/><Relationship Id="rId1" Type="http://schemas.openxmlformats.org/officeDocument/2006/relationships/slideLayout" Target="../slideLayouts/slideLayout362.xml"/><Relationship Id="rId5" Type="http://schemas.openxmlformats.org/officeDocument/2006/relationships/hyperlink" Target="http://nsportal.ru/shkola/geometriya/library/2013/01/12/sravnenie-uglov-nalozheniem" TargetMode="External"/><Relationship Id="rId4" Type="http://schemas.openxmlformats.org/officeDocument/2006/relationships/hyperlink" Target="http://gdz-matem.ru/5class/196-28-sravnenie-uglov-nalozheniem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6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6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6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6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5976" y="2130424"/>
            <a:ext cx="4536504" cy="237869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математики</a:t>
            </a:r>
            <a:b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класс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085185"/>
            <a:ext cx="8935888" cy="175459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«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Нюкская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ООШ»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Цыплякова Ольга Петровна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043608" y="260648"/>
            <a:ext cx="64008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pic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68" y="611988"/>
            <a:ext cx="3612940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01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Группа 69"/>
          <p:cNvGrpSpPr/>
          <p:nvPr/>
        </p:nvGrpSpPr>
        <p:grpSpPr>
          <a:xfrm>
            <a:off x="4121876" y="933251"/>
            <a:ext cx="2151020" cy="1617507"/>
            <a:chOff x="5449317" y="4623867"/>
            <a:chExt cx="2359945" cy="1896822"/>
          </a:xfrm>
        </p:grpSpPr>
        <p:sp>
          <p:nvSpPr>
            <p:cNvPr id="67" name="Прямоугольник 66"/>
            <p:cNvSpPr/>
            <p:nvPr/>
          </p:nvSpPr>
          <p:spPr>
            <a:xfrm rot="21566620">
              <a:off x="7391413" y="5703794"/>
              <a:ext cx="417849" cy="74607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В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68" name="Прямоугольник 67"/>
            <p:cNvSpPr/>
            <p:nvPr/>
          </p:nvSpPr>
          <p:spPr>
            <a:xfrm rot="21566620">
              <a:off x="6018837" y="4623867"/>
              <a:ext cx="418461" cy="68312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>
                  <a:solidFill>
                    <a:schemeClr val="tx1"/>
                  </a:solidFill>
                </a:rPr>
                <a:t>А</a:t>
              </a:r>
            </a:p>
          </p:txBody>
        </p:sp>
        <p:sp>
          <p:nvSpPr>
            <p:cNvPr id="69" name="Прямоугольник 68"/>
            <p:cNvSpPr/>
            <p:nvPr/>
          </p:nvSpPr>
          <p:spPr>
            <a:xfrm rot="21566620">
              <a:off x="5449317" y="5837566"/>
              <a:ext cx="418461" cy="68312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О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66" name="Полилиния 65"/>
            <p:cNvSpPr/>
            <p:nvPr/>
          </p:nvSpPr>
          <p:spPr>
            <a:xfrm>
              <a:off x="5805055" y="4904509"/>
              <a:ext cx="1884218" cy="1274618"/>
            </a:xfrm>
            <a:custGeom>
              <a:avLst/>
              <a:gdLst>
                <a:gd name="connsiteX0" fmla="*/ 651163 w 1884218"/>
                <a:gd name="connsiteY0" fmla="*/ 0 h 1274618"/>
                <a:gd name="connsiteX1" fmla="*/ 0 w 1884218"/>
                <a:gd name="connsiteY1" fmla="*/ 1274618 h 1274618"/>
                <a:gd name="connsiteX2" fmla="*/ 1884218 w 1884218"/>
                <a:gd name="connsiteY2" fmla="*/ 942109 h 127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4218" h="1274618">
                  <a:moveTo>
                    <a:pt x="651163" y="0"/>
                  </a:moveTo>
                  <a:lnTo>
                    <a:pt x="0" y="1274618"/>
                  </a:lnTo>
                  <a:lnTo>
                    <a:pt x="1884218" y="942109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айдите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заданные фигуры  и запишите их количество</a:t>
            </a:r>
          </a:p>
        </p:txBody>
      </p:sp>
      <p:grpSp>
        <p:nvGrpSpPr>
          <p:cNvPr id="16" name="Группа 15"/>
          <p:cNvGrpSpPr/>
          <p:nvPr/>
        </p:nvGrpSpPr>
        <p:grpSpPr>
          <a:xfrm rot="20414636">
            <a:off x="300132" y="2538785"/>
            <a:ext cx="3371647" cy="700988"/>
            <a:chOff x="1330567" y="3194524"/>
            <a:chExt cx="3811611" cy="64743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330567" y="3194524"/>
              <a:ext cx="505129" cy="6474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А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637049" y="3194524"/>
              <a:ext cx="505129" cy="6474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В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1763688" y="3500836"/>
              <a:ext cx="2945369" cy="161420"/>
              <a:chOff x="1763688" y="3500836"/>
              <a:chExt cx="2945369" cy="161420"/>
            </a:xfrm>
          </p:grpSpPr>
          <p:sp>
            <p:nvSpPr>
              <p:cNvPr id="11" name="Овал 10"/>
              <p:cNvSpPr/>
              <p:nvPr/>
            </p:nvSpPr>
            <p:spPr>
              <a:xfrm>
                <a:off x="1763688" y="3518240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4565041" y="3500836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5" name="Прямая соединительная линия 4"/>
              <p:cNvCxnSpPr/>
              <p:nvPr/>
            </p:nvCxnSpPr>
            <p:spPr>
              <a:xfrm>
                <a:off x="1835696" y="3590248"/>
                <a:ext cx="2736304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" name="Группа 16"/>
          <p:cNvGrpSpPr/>
          <p:nvPr/>
        </p:nvGrpSpPr>
        <p:grpSpPr>
          <a:xfrm>
            <a:off x="6156176" y="1440805"/>
            <a:ext cx="2808312" cy="515454"/>
            <a:chOff x="1330567" y="3194524"/>
            <a:chExt cx="4276443" cy="64743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330567" y="3194524"/>
              <a:ext cx="505129" cy="6474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А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637050" y="3194524"/>
              <a:ext cx="969960" cy="64743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В</a:t>
              </a:r>
              <a:r>
                <a:rPr lang="ru-RU" b="1" dirty="0" smtClean="0">
                  <a:solidFill>
                    <a:schemeClr val="tx1"/>
                  </a:solidFill>
                </a:rPr>
                <a:t>1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1763688" y="3500836"/>
              <a:ext cx="2945369" cy="161420"/>
              <a:chOff x="1763688" y="3500836"/>
              <a:chExt cx="2945369" cy="161420"/>
            </a:xfrm>
          </p:grpSpPr>
          <p:sp>
            <p:nvSpPr>
              <p:cNvPr id="21" name="Овал 20"/>
              <p:cNvSpPr/>
              <p:nvPr/>
            </p:nvSpPr>
            <p:spPr>
              <a:xfrm>
                <a:off x="1763688" y="3518240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Овал 21"/>
              <p:cNvSpPr/>
              <p:nvPr/>
            </p:nvSpPr>
            <p:spPr>
              <a:xfrm>
                <a:off x="4565041" y="3500836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1835696" y="3590248"/>
                <a:ext cx="2736304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Группа 23"/>
          <p:cNvGrpSpPr/>
          <p:nvPr/>
        </p:nvGrpSpPr>
        <p:grpSpPr>
          <a:xfrm rot="1735912">
            <a:off x="6272349" y="4416830"/>
            <a:ext cx="2374204" cy="610240"/>
            <a:chOff x="1330567" y="3194524"/>
            <a:chExt cx="3811611" cy="647432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1330567" y="3194524"/>
              <a:ext cx="505129" cy="6474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</a:rPr>
                <a:t>С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637049" y="3194524"/>
              <a:ext cx="505129" cy="6474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tx1"/>
                  </a:solidFill>
                </a:rPr>
                <a:t>К</a:t>
              </a:r>
            </a:p>
          </p:txBody>
        </p:sp>
        <p:grpSp>
          <p:nvGrpSpPr>
            <p:cNvPr id="27" name="Группа 26"/>
            <p:cNvGrpSpPr/>
            <p:nvPr/>
          </p:nvGrpSpPr>
          <p:grpSpPr>
            <a:xfrm>
              <a:off x="1763688" y="3500836"/>
              <a:ext cx="2945369" cy="161420"/>
              <a:chOff x="1763688" y="3500836"/>
              <a:chExt cx="2945369" cy="161420"/>
            </a:xfrm>
          </p:grpSpPr>
          <p:sp>
            <p:nvSpPr>
              <p:cNvPr id="28" name="Овал 27"/>
              <p:cNvSpPr/>
              <p:nvPr/>
            </p:nvSpPr>
            <p:spPr>
              <a:xfrm>
                <a:off x="1763688" y="3518240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4565041" y="3500836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0" name="Прямая соединительная линия 29"/>
              <p:cNvCxnSpPr/>
              <p:nvPr/>
            </p:nvCxnSpPr>
            <p:spPr>
              <a:xfrm>
                <a:off x="1835696" y="3590248"/>
                <a:ext cx="2736304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9" name="Группа 38"/>
          <p:cNvGrpSpPr/>
          <p:nvPr/>
        </p:nvGrpSpPr>
        <p:grpSpPr>
          <a:xfrm rot="2487952">
            <a:off x="5687091" y="1895995"/>
            <a:ext cx="2388950" cy="2328648"/>
            <a:chOff x="1895018" y="2548333"/>
            <a:chExt cx="2550865" cy="2389547"/>
          </a:xfrm>
        </p:grpSpPr>
        <p:sp>
          <p:nvSpPr>
            <p:cNvPr id="32" name="Прямоугольник 31"/>
            <p:cNvSpPr/>
            <p:nvPr/>
          </p:nvSpPr>
          <p:spPr>
            <a:xfrm rot="19078668">
              <a:off x="1895018" y="4236892"/>
              <a:ext cx="446823" cy="70098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О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 rot="19078668">
              <a:off x="2272894" y="4417784"/>
              <a:ext cx="127393" cy="15592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 rot="19078668">
              <a:off x="3497773" y="2548333"/>
              <a:ext cx="446823" cy="70098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</a:rPr>
                <a:t>F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37" name="Прямая соединительная линия 36"/>
            <p:cNvCxnSpPr/>
            <p:nvPr/>
          </p:nvCxnSpPr>
          <p:spPr>
            <a:xfrm rot="19078668">
              <a:off x="2025423" y="3685598"/>
              <a:ext cx="242046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6" name="Группа 45"/>
          <p:cNvGrpSpPr/>
          <p:nvPr/>
        </p:nvGrpSpPr>
        <p:grpSpPr>
          <a:xfrm>
            <a:off x="1652383" y="2573565"/>
            <a:ext cx="2657246" cy="2270824"/>
            <a:chOff x="1153017" y="3464438"/>
            <a:chExt cx="2657246" cy="2270824"/>
          </a:xfrm>
        </p:grpSpPr>
        <p:grpSp>
          <p:nvGrpSpPr>
            <p:cNvPr id="40" name="Группа 39"/>
            <p:cNvGrpSpPr/>
            <p:nvPr/>
          </p:nvGrpSpPr>
          <p:grpSpPr>
            <a:xfrm rot="2487952">
              <a:off x="1153017" y="3464438"/>
              <a:ext cx="2657246" cy="2270824"/>
              <a:chOff x="1608538" y="2637586"/>
              <a:chExt cx="2837345" cy="2330211"/>
            </a:xfrm>
          </p:grpSpPr>
          <p:sp>
            <p:nvSpPr>
              <p:cNvPr id="41" name="Прямоугольник 40"/>
              <p:cNvSpPr/>
              <p:nvPr/>
            </p:nvSpPr>
            <p:spPr>
              <a:xfrm rot="19078668">
                <a:off x="1608538" y="4342636"/>
                <a:ext cx="745260" cy="62516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 smtClean="0">
                    <a:solidFill>
                      <a:schemeClr val="tx1"/>
                    </a:solidFill>
                  </a:rPr>
                  <a:t>А</a:t>
                </a:r>
                <a:r>
                  <a:rPr lang="ru-RU" sz="2000" b="1" dirty="0" smtClean="0">
                    <a:solidFill>
                      <a:schemeClr val="tx1"/>
                    </a:solidFill>
                  </a:rPr>
                  <a:t>1</a:t>
                </a:r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Овал 41"/>
              <p:cNvSpPr/>
              <p:nvPr/>
            </p:nvSpPr>
            <p:spPr>
              <a:xfrm rot="19078668">
                <a:off x="2272894" y="4417784"/>
                <a:ext cx="127393" cy="15592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 rot="19078668">
                <a:off x="3412638" y="2637586"/>
                <a:ext cx="446823" cy="70098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 smtClean="0">
                    <a:solidFill>
                      <a:schemeClr val="tx1"/>
                    </a:solidFill>
                  </a:rPr>
                  <a:t>С</a:t>
                </a:r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4" name="Прямая соединительная линия 43"/>
              <p:cNvCxnSpPr/>
              <p:nvPr/>
            </p:nvCxnSpPr>
            <p:spPr>
              <a:xfrm rot="19078668">
                <a:off x="2025423" y="3685598"/>
                <a:ext cx="2420460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Овал 44"/>
            <p:cNvSpPr/>
            <p:nvPr/>
          </p:nvSpPr>
          <p:spPr>
            <a:xfrm>
              <a:off x="3317728" y="4566919"/>
              <a:ext cx="116853" cy="15150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844530" y="4645674"/>
            <a:ext cx="3744416" cy="772972"/>
            <a:chOff x="844530" y="4645674"/>
            <a:chExt cx="3744416" cy="772972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3021212" y="4698567"/>
              <a:ext cx="651700" cy="6474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С</a:t>
              </a:r>
              <a:r>
                <a:rPr lang="ru-RU" sz="2000" b="1" dirty="0" smtClean="0">
                  <a:solidFill>
                    <a:schemeClr val="tx1"/>
                  </a:solidFill>
                </a:rPr>
                <a:t>1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1546591" y="4645674"/>
              <a:ext cx="505129" cy="6474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С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48" name="Овал 47"/>
            <p:cNvSpPr/>
            <p:nvPr/>
          </p:nvSpPr>
          <p:spPr>
            <a:xfrm>
              <a:off x="3347864" y="5273351"/>
              <a:ext cx="144969" cy="1452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7" name="Прямая соединительная линия 46"/>
            <p:cNvCxnSpPr/>
            <p:nvPr/>
          </p:nvCxnSpPr>
          <p:spPr>
            <a:xfrm>
              <a:off x="844530" y="5267776"/>
              <a:ext cx="3744416" cy="1440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Овал 48"/>
            <p:cNvSpPr/>
            <p:nvPr/>
          </p:nvSpPr>
          <p:spPr>
            <a:xfrm>
              <a:off x="1691680" y="5263541"/>
              <a:ext cx="144969" cy="1452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3" name="Группа 52"/>
          <p:cNvGrpSpPr/>
          <p:nvPr/>
        </p:nvGrpSpPr>
        <p:grpSpPr>
          <a:xfrm rot="2924039">
            <a:off x="3690455" y="2831696"/>
            <a:ext cx="2616240" cy="906228"/>
            <a:chOff x="844530" y="4645674"/>
            <a:chExt cx="3744416" cy="772972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3021212" y="4698567"/>
              <a:ext cx="651700" cy="6474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</a:rPr>
                <a:t>N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1546591" y="4645674"/>
              <a:ext cx="505129" cy="6474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М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56" name="Овал 55"/>
            <p:cNvSpPr/>
            <p:nvPr/>
          </p:nvSpPr>
          <p:spPr>
            <a:xfrm>
              <a:off x="3347864" y="5273351"/>
              <a:ext cx="144969" cy="1452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7" name="Прямая соединительная линия 56"/>
            <p:cNvCxnSpPr/>
            <p:nvPr/>
          </p:nvCxnSpPr>
          <p:spPr>
            <a:xfrm>
              <a:off x="844530" y="5267776"/>
              <a:ext cx="3744416" cy="1440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Овал 57"/>
            <p:cNvSpPr/>
            <p:nvPr/>
          </p:nvSpPr>
          <p:spPr>
            <a:xfrm>
              <a:off x="1691680" y="5263541"/>
              <a:ext cx="144969" cy="1452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354256" y="3590755"/>
            <a:ext cx="1981200" cy="1524399"/>
            <a:chOff x="354256" y="3590755"/>
            <a:chExt cx="1981200" cy="1524399"/>
          </a:xfrm>
        </p:grpSpPr>
        <p:sp>
          <p:nvSpPr>
            <p:cNvPr id="77" name="Прямоугольник 76"/>
            <p:cNvSpPr/>
            <p:nvPr/>
          </p:nvSpPr>
          <p:spPr>
            <a:xfrm rot="20414636">
              <a:off x="459579" y="4414166"/>
              <a:ext cx="446823" cy="70098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А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76" name="Полилиния 75"/>
            <p:cNvSpPr/>
            <p:nvPr/>
          </p:nvSpPr>
          <p:spPr>
            <a:xfrm>
              <a:off x="354256" y="3590755"/>
              <a:ext cx="1981200" cy="1122218"/>
            </a:xfrm>
            <a:custGeom>
              <a:avLst/>
              <a:gdLst>
                <a:gd name="connsiteX0" fmla="*/ 0 w 1981200"/>
                <a:gd name="connsiteY0" fmla="*/ 0 h 1122218"/>
                <a:gd name="connsiteX1" fmla="*/ 498764 w 1981200"/>
                <a:gd name="connsiteY1" fmla="*/ 1122218 h 1122218"/>
                <a:gd name="connsiteX2" fmla="*/ 1981200 w 1981200"/>
                <a:gd name="connsiteY2" fmla="*/ 983673 h 112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81200" h="1122218">
                  <a:moveTo>
                    <a:pt x="0" y="0"/>
                  </a:moveTo>
                  <a:lnTo>
                    <a:pt x="498764" y="1122218"/>
                  </a:lnTo>
                  <a:lnTo>
                    <a:pt x="1981200" y="983673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9" name="Прямоугольник 78"/>
          <p:cNvSpPr/>
          <p:nvPr/>
        </p:nvSpPr>
        <p:spPr>
          <a:xfrm>
            <a:off x="145381" y="6091609"/>
            <a:ext cx="217718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Отрезки: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3219813" y="6091609"/>
            <a:ext cx="217718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Лучи: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5871085" y="6091608"/>
            <a:ext cx="2746705" cy="483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Прямые: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069490" y="6117484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8184262" y="6117484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4862320" y="6091609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2069490" y="6121299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4862320" y="6091609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5" name="Группа 74"/>
          <p:cNvGrpSpPr/>
          <p:nvPr/>
        </p:nvGrpSpPr>
        <p:grpSpPr>
          <a:xfrm>
            <a:off x="7725241" y="3608209"/>
            <a:ext cx="858981" cy="1385454"/>
            <a:chOff x="6276109" y="4627419"/>
            <a:chExt cx="858981" cy="13854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6352718" y="5146682"/>
                  <a:ext cx="382412" cy="369332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i="1" smtClean="0">
                            <a:latin typeface="Cambria Math"/>
                            <a:ea typeface="Cambria Math"/>
                          </a:rPr>
                          <m:t>𝛼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2718" y="5146682"/>
                  <a:ext cx="382412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4" name="Группа 73"/>
            <p:cNvGrpSpPr/>
            <p:nvPr/>
          </p:nvGrpSpPr>
          <p:grpSpPr>
            <a:xfrm rot="2806287">
              <a:off x="6012873" y="4890655"/>
              <a:ext cx="1385454" cy="858981"/>
              <a:chOff x="6012873" y="4890655"/>
              <a:chExt cx="1385454" cy="858981"/>
            </a:xfrm>
          </p:grpSpPr>
          <p:sp>
            <p:nvSpPr>
              <p:cNvPr id="71" name="Полилиния 70"/>
              <p:cNvSpPr/>
              <p:nvPr/>
            </p:nvSpPr>
            <p:spPr>
              <a:xfrm>
                <a:off x="6012873" y="4890655"/>
                <a:ext cx="1385454" cy="858981"/>
              </a:xfrm>
              <a:custGeom>
                <a:avLst/>
                <a:gdLst>
                  <a:gd name="connsiteX0" fmla="*/ 0 w 1385454"/>
                  <a:gd name="connsiteY0" fmla="*/ 0 h 858981"/>
                  <a:gd name="connsiteX1" fmla="*/ 471054 w 1385454"/>
                  <a:gd name="connsiteY1" fmla="*/ 858981 h 858981"/>
                  <a:gd name="connsiteX2" fmla="*/ 1385454 w 1385454"/>
                  <a:gd name="connsiteY2" fmla="*/ 180109 h 858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85454" h="858981">
                    <a:moveTo>
                      <a:pt x="0" y="0"/>
                    </a:moveTo>
                    <a:lnTo>
                      <a:pt x="471054" y="858981"/>
                    </a:lnTo>
                    <a:lnTo>
                      <a:pt x="1385454" y="180109"/>
                    </a:lnTo>
                  </a:path>
                </a:pathLst>
              </a:cu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Полилиния 71"/>
              <p:cNvSpPr/>
              <p:nvPr/>
            </p:nvSpPr>
            <p:spPr>
              <a:xfrm>
                <a:off x="6414655" y="5563273"/>
                <a:ext cx="235527" cy="100420"/>
              </a:xfrm>
              <a:custGeom>
                <a:avLst/>
                <a:gdLst>
                  <a:gd name="connsiteX0" fmla="*/ 0 w 235527"/>
                  <a:gd name="connsiteY0" fmla="*/ 31147 h 100420"/>
                  <a:gd name="connsiteX1" fmla="*/ 110836 w 235527"/>
                  <a:gd name="connsiteY1" fmla="*/ 3438 h 100420"/>
                  <a:gd name="connsiteX2" fmla="*/ 235527 w 235527"/>
                  <a:gd name="connsiteY2" fmla="*/ 100420 h 100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5527" h="100420">
                    <a:moveTo>
                      <a:pt x="0" y="31147"/>
                    </a:moveTo>
                    <a:cubicBezTo>
                      <a:pt x="35791" y="11520"/>
                      <a:pt x="71582" y="-8107"/>
                      <a:pt x="110836" y="3438"/>
                    </a:cubicBezTo>
                    <a:cubicBezTo>
                      <a:pt x="150090" y="14983"/>
                      <a:pt x="192808" y="57701"/>
                      <a:pt x="235527" y="10042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87" name="Прямоугольник 86"/>
          <p:cNvSpPr/>
          <p:nvPr/>
        </p:nvSpPr>
        <p:spPr>
          <a:xfrm>
            <a:off x="8184262" y="6117484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8" name="Группа 87"/>
          <p:cNvGrpSpPr/>
          <p:nvPr/>
        </p:nvGrpSpPr>
        <p:grpSpPr>
          <a:xfrm>
            <a:off x="765477" y="1630898"/>
            <a:ext cx="2535903" cy="541363"/>
            <a:chOff x="765477" y="1630898"/>
            <a:chExt cx="2535903" cy="541363"/>
          </a:xfrm>
        </p:grpSpPr>
        <p:sp>
          <p:nvSpPr>
            <p:cNvPr id="89" name="Прямоугольник 88"/>
            <p:cNvSpPr/>
            <p:nvPr/>
          </p:nvSpPr>
          <p:spPr>
            <a:xfrm>
              <a:off x="2870041" y="1630898"/>
              <a:ext cx="431339" cy="54136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i="1" dirty="0">
                  <a:solidFill>
                    <a:schemeClr val="tx1"/>
                  </a:solidFill>
                </a:rPr>
                <a:t>а</a:t>
              </a:r>
              <a:endParaRPr lang="ru-RU" sz="2000" b="1" i="1" dirty="0">
                <a:solidFill>
                  <a:schemeClr val="tx1"/>
                </a:solidFill>
              </a:endParaRPr>
            </a:p>
          </p:txBody>
        </p:sp>
        <p:cxnSp>
          <p:nvCxnSpPr>
            <p:cNvPr id="90" name="Прямая соединительная линия 89"/>
            <p:cNvCxnSpPr/>
            <p:nvPr/>
          </p:nvCxnSpPr>
          <p:spPr>
            <a:xfrm>
              <a:off x="765477" y="2005820"/>
              <a:ext cx="2478307" cy="12042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2473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068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Угол. Обозначение углов.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924944"/>
            <a:ext cx="8229600" cy="2808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урока:</a:t>
            </a:r>
          </a:p>
          <a:p>
            <a:pPr algn="l"/>
            <a:endParaRPr lang="ru-RU" dirty="0" smtClean="0"/>
          </a:p>
          <a:p>
            <a:pPr algn="l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Научиться:</a:t>
            </a:r>
          </a:p>
          <a:p>
            <a:pPr algn="l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Научиться: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745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785938" y="1857375"/>
            <a:ext cx="5929312" cy="1643063"/>
          </a:xfrm>
          <a:prstGeom prst="line">
            <a:avLst/>
          </a:prstGeom>
          <a:ln w="127000" cap="rnd" cmpd="sng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785938" y="3500438"/>
            <a:ext cx="6429375" cy="1143000"/>
          </a:xfrm>
          <a:prstGeom prst="line">
            <a:avLst/>
          </a:prstGeom>
          <a:ln w="127000" cap="rnd" cmpd="sng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8625" y="4786313"/>
            <a:ext cx="807243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5400">
                <a:solidFill>
                  <a:prstClr val="black"/>
                </a:solidFill>
                <a:latin typeface="Cambria" pitchFamily="18" charset="0"/>
              </a:rPr>
              <a:t>Как образовалась эта фигура?</a:t>
            </a:r>
          </a:p>
        </p:txBody>
      </p:sp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219075"/>
            <a:ext cx="9156700" cy="202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28636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813" y="214313"/>
            <a:ext cx="7715250" cy="1754187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Углом</a:t>
            </a: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называют фигуру,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образованную двумя лучами, выходящими из одной точки.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1571625" y="2643188"/>
            <a:ext cx="5929313" cy="1643062"/>
          </a:xfrm>
          <a:prstGeom prst="line">
            <a:avLst/>
          </a:prstGeom>
          <a:ln w="127000" cap="rnd" cmpd="sng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571625" y="4286250"/>
            <a:ext cx="6429375" cy="1143000"/>
          </a:xfrm>
          <a:prstGeom prst="line">
            <a:avLst/>
          </a:prstGeom>
          <a:ln w="127000" cap="rnd" cmpd="sng">
            <a:solidFill>
              <a:srgbClr val="0070C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0063" y="3500438"/>
            <a:ext cx="6429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6000">
                <a:solidFill>
                  <a:prstClr val="black"/>
                </a:solidFill>
                <a:latin typeface="Cambria" pitchFamily="18" charset="0"/>
              </a:rPr>
              <a:t>О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15000" y="2143125"/>
            <a:ext cx="6429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6000">
                <a:solidFill>
                  <a:prstClr val="black"/>
                </a:solidFill>
                <a:latin typeface="Cambria" pitchFamily="18" charset="0"/>
              </a:rPr>
              <a:t>А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929313" y="5214938"/>
            <a:ext cx="6429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6000">
                <a:solidFill>
                  <a:prstClr val="black"/>
                </a:solidFill>
                <a:latin typeface="Cambria" pitchFamily="18" charset="0"/>
              </a:rPr>
              <a:t>В</a:t>
            </a:r>
          </a:p>
        </p:txBody>
      </p:sp>
      <p:grpSp>
        <p:nvGrpSpPr>
          <p:cNvPr id="2" name="Группа 17"/>
          <p:cNvGrpSpPr>
            <a:grpSpLocks/>
          </p:cNvGrpSpPr>
          <p:nvPr/>
        </p:nvGrpSpPr>
        <p:grpSpPr bwMode="auto">
          <a:xfrm>
            <a:off x="1571625" y="5627688"/>
            <a:ext cx="3071813" cy="1016000"/>
            <a:chOff x="1571604" y="5286388"/>
            <a:chExt cx="3071834" cy="1015663"/>
          </a:xfrm>
        </p:grpSpPr>
        <p:sp>
          <p:nvSpPr>
            <p:cNvPr id="18443" name="TextBox 10"/>
            <p:cNvSpPr txBox="1">
              <a:spLocks noChangeArrowheads="1"/>
            </p:cNvSpPr>
            <p:nvPr/>
          </p:nvSpPr>
          <p:spPr bwMode="auto">
            <a:xfrm>
              <a:off x="1571604" y="5286388"/>
              <a:ext cx="3071834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sz="6000">
                  <a:solidFill>
                    <a:prstClr val="black"/>
                  </a:solidFill>
                  <a:latin typeface="Cambria" pitchFamily="18" charset="0"/>
                </a:rPr>
                <a:t>    АОВ</a:t>
              </a: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1597004" y="5786284"/>
              <a:ext cx="609604" cy="285655"/>
            </a:xfrm>
            <a:custGeom>
              <a:avLst/>
              <a:gdLst>
                <a:gd name="connsiteX0" fmla="*/ 367696 w 657981"/>
                <a:gd name="connsiteY0" fmla="*/ 0 h 764418"/>
                <a:gd name="connsiteX1" fmla="*/ 48381 w 657981"/>
                <a:gd name="connsiteY1" fmla="*/ 653142 h 764418"/>
                <a:gd name="connsiteX2" fmla="*/ 657981 w 657981"/>
                <a:gd name="connsiteY2" fmla="*/ 667657 h 764418"/>
                <a:gd name="connsiteX3" fmla="*/ 657981 w 657981"/>
                <a:gd name="connsiteY3" fmla="*/ 667657 h 764418"/>
                <a:gd name="connsiteX0" fmla="*/ 367696 w 657981"/>
                <a:gd name="connsiteY0" fmla="*/ 0 h 667657"/>
                <a:gd name="connsiteX1" fmla="*/ 48381 w 657981"/>
                <a:gd name="connsiteY1" fmla="*/ 653142 h 667657"/>
                <a:gd name="connsiteX2" fmla="*/ 657981 w 657981"/>
                <a:gd name="connsiteY2" fmla="*/ 667657 h 667657"/>
                <a:gd name="connsiteX3" fmla="*/ 657981 w 657981"/>
                <a:gd name="connsiteY3" fmla="*/ 667657 h 667657"/>
                <a:gd name="connsiteX0" fmla="*/ 319315 w 609600"/>
                <a:gd name="connsiteY0" fmla="*/ 0 h 667657"/>
                <a:gd name="connsiteX1" fmla="*/ 0 w 609600"/>
                <a:gd name="connsiteY1" fmla="*/ 653142 h 667657"/>
                <a:gd name="connsiteX2" fmla="*/ 609600 w 609600"/>
                <a:gd name="connsiteY2" fmla="*/ 667657 h 667657"/>
                <a:gd name="connsiteX3" fmla="*/ 609600 w 609600"/>
                <a:gd name="connsiteY3" fmla="*/ 667657 h 667657"/>
                <a:gd name="connsiteX0" fmla="*/ 605035 w 609600"/>
                <a:gd name="connsiteY0" fmla="*/ 0 h 667657"/>
                <a:gd name="connsiteX1" fmla="*/ 0 w 609600"/>
                <a:gd name="connsiteY1" fmla="*/ 653142 h 667657"/>
                <a:gd name="connsiteX2" fmla="*/ 609600 w 609600"/>
                <a:gd name="connsiteY2" fmla="*/ 667657 h 667657"/>
                <a:gd name="connsiteX3" fmla="*/ 609600 w 609600"/>
                <a:gd name="connsiteY3" fmla="*/ 667657 h 667657"/>
                <a:gd name="connsiteX0" fmla="*/ 605035 w 609600"/>
                <a:gd name="connsiteY0" fmla="*/ 0 h 667657"/>
                <a:gd name="connsiteX1" fmla="*/ 0 w 609600"/>
                <a:gd name="connsiteY1" fmla="*/ 653142 h 667657"/>
                <a:gd name="connsiteX2" fmla="*/ 609600 w 609600"/>
                <a:gd name="connsiteY2" fmla="*/ 667657 h 667657"/>
                <a:gd name="connsiteX3" fmla="*/ 609600 w 609600"/>
                <a:gd name="connsiteY3" fmla="*/ 667657 h 667657"/>
                <a:gd name="connsiteX0" fmla="*/ 605035 w 609600"/>
                <a:gd name="connsiteY0" fmla="*/ 0 h 667657"/>
                <a:gd name="connsiteX1" fmla="*/ 0 w 609600"/>
                <a:gd name="connsiteY1" fmla="*/ 653142 h 667657"/>
                <a:gd name="connsiteX2" fmla="*/ 609600 w 609600"/>
                <a:gd name="connsiteY2" fmla="*/ 667657 h 667657"/>
                <a:gd name="connsiteX3" fmla="*/ 609600 w 609600"/>
                <a:gd name="connsiteY3" fmla="*/ 667657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00" h="667657">
                  <a:moveTo>
                    <a:pt x="605035" y="0"/>
                  </a:moveTo>
                  <a:lnTo>
                    <a:pt x="0" y="653142"/>
                  </a:lnTo>
                  <a:lnTo>
                    <a:pt x="609600" y="667657"/>
                  </a:lnTo>
                  <a:lnTo>
                    <a:pt x="609600" y="667657"/>
                  </a:lnTo>
                </a:path>
              </a:pathLst>
            </a:custGeom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6" name="TextBox 15"/>
          <p:cNvSpPr txBox="1">
            <a:spLocks noChangeArrowheads="1"/>
          </p:cNvSpPr>
          <p:nvPr/>
        </p:nvSpPr>
        <p:spPr bwMode="auto">
          <a:xfrm rot="-965454">
            <a:off x="2127250" y="2690813"/>
            <a:ext cx="3924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4000">
                <a:solidFill>
                  <a:prstClr val="black"/>
                </a:solidFill>
                <a:latin typeface="Cambria" pitchFamily="18" charset="0"/>
              </a:rPr>
              <a:t>Сторона угла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30188" y="4435475"/>
            <a:ext cx="3924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4000">
                <a:solidFill>
                  <a:prstClr val="black"/>
                </a:solidFill>
                <a:latin typeface="Cambria" pitchFamily="18" charset="0"/>
              </a:rPr>
              <a:t>Вершина угла</a:t>
            </a:r>
          </a:p>
        </p:txBody>
      </p:sp>
    </p:spTree>
    <p:extLst>
      <p:ext uri="{BB962C8B-B14F-4D97-AF65-F5344CB8AC3E}">
        <p14:creationId xmlns:p14="http://schemas.microsoft.com/office/powerpoint/2010/main" val="768641629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84213" y="404813"/>
            <a:ext cx="6781800" cy="3968750"/>
            <a:chOff x="604" y="436"/>
            <a:chExt cx="4272" cy="2500"/>
          </a:xfrm>
        </p:grpSpPr>
        <p:grpSp>
          <p:nvGrpSpPr>
            <p:cNvPr id="2073" name="Group 3"/>
            <p:cNvGrpSpPr>
              <a:grpSpLocks/>
            </p:cNvGrpSpPr>
            <p:nvPr/>
          </p:nvGrpSpPr>
          <p:grpSpPr bwMode="auto">
            <a:xfrm rot="989364">
              <a:off x="604" y="2483"/>
              <a:ext cx="438" cy="453"/>
              <a:chOff x="793" y="2167"/>
              <a:chExt cx="1663" cy="1762"/>
            </a:xfrm>
          </p:grpSpPr>
          <p:sp>
            <p:nvSpPr>
              <p:cNvPr id="181252" name="Freeform 4"/>
              <p:cNvSpPr>
                <a:spLocks/>
              </p:cNvSpPr>
              <p:nvPr/>
            </p:nvSpPr>
            <p:spPr bwMode="auto">
              <a:xfrm>
                <a:off x="784" y="2205"/>
                <a:ext cx="1636" cy="1708"/>
              </a:xfrm>
              <a:custGeom>
                <a:avLst/>
                <a:gdLst/>
                <a:ahLst/>
                <a:cxnLst>
                  <a:cxn ang="0">
                    <a:pos x="0" y="1452"/>
                  </a:cxn>
                  <a:cxn ang="0">
                    <a:pos x="908" y="454"/>
                  </a:cxn>
                  <a:cxn ang="0">
                    <a:pos x="862" y="182"/>
                  </a:cxn>
                  <a:cxn ang="0">
                    <a:pos x="1044" y="0"/>
                  </a:cxn>
                  <a:cxn ang="0">
                    <a:pos x="1633" y="590"/>
                  </a:cxn>
                  <a:cxn ang="0">
                    <a:pos x="1463" y="763"/>
                  </a:cxn>
                  <a:cxn ang="0">
                    <a:pos x="1225" y="681"/>
                  </a:cxn>
                  <a:cxn ang="0">
                    <a:pos x="318" y="1724"/>
                  </a:cxn>
                  <a:cxn ang="0">
                    <a:pos x="182" y="1724"/>
                  </a:cxn>
                  <a:cxn ang="0">
                    <a:pos x="46" y="1679"/>
                  </a:cxn>
                  <a:cxn ang="0">
                    <a:pos x="0" y="1588"/>
                  </a:cxn>
                  <a:cxn ang="0">
                    <a:pos x="0" y="1452"/>
                  </a:cxn>
                </a:cxnLst>
                <a:rect l="0" t="0" r="r" b="b"/>
                <a:pathLst>
                  <a:path w="1633" h="1724">
                    <a:moveTo>
                      <a:pt x="0" y="1452"/>
                    </a:moveTo>
                    <a:lnTo>
                      <a:pt x="908" y="454"/>
                    </a:lnTo>
                    <a:lnTo>
                      <a:pt x="862" y="182"/>
                    </a:lnTo>
                    <a:lnTo>
                      <a:pt x="1044" y="0"/>
                    </a:lnTo>
                    <a:lnTo>
                      <a:pt x="1633" y="590"/>
                    </a:lnTo>
                    <a:lnTo>
                      <a:pt x="1463" y="763"/>
                    </a:lnTo>
                    <a:lnTo>
                      <a:pt x="1225" y="681"/>
                    </a:lnTo>
                    <a:lnTo>
                      <a:pt x="318" y="1724"/>
                    </a:lnTo>
                    <a:lnTo>
                      <a:pt x="182" y="1724"/>
                    </a:lnTo>
                    <a:lnTo>
                      <a:pt x="46" y="1679"/>
                    </a:lnTo>
                    <a:lnTo>
                      <a:pt x="0" y="1588"/>
                    </a:lnTo>
                    <a:lnTo>
                      <a:pt x="0" y="145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2078" name="Freeform 5"/>
              <p:cNvSpPr>
                <a:spLocks/>
              </p:cNvSpPr>
              <p:nvPr/>
            </p:nvSpPr>
            <p:spPr bwMode="auto">
              <a:xfrm>
                <a:off x="1807" y="2167"/>
                <a:ext cx="649" cy="666"/>
              </a:xfrm>
              <a:custGeom>
                <a:avLst/>
                <a:gdLst>
                  <a:gd name="T0" fmla="*/ 30 w 649"/>
                  <a:gd name="T1" fmla="*/ 38 h 666"/>
                  <a:gd name="T2" fmla="*/ 393 w 649"/>
                  <a:gd name="T3" fmla="*/ 174 h 666"/>
                  <a:gd name="T4" fmla="*/ 619 w 649"/>
                  <a:gd name="T5" fmla="*/ 628 h 666"/>
                  <a:gd name="T6" fmla="*/ 211 w 649"/>
                  <a:gd name="T7" fmla="*/ 401 h 666"/>
                  <a:gd name="T8" fmla="*/ 30 w 649"/>
                  <a:gd name="T9" fmla="*/ 38 h 6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9"/>
                  <a:gd name="T16" fmla="*/ 0 h 666"/>
                  <a:gd name="T17" fmla="*/ 649 w 649"/>
                  <a:gd name="T18" fmla="*/ 666 h 6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9" h="666">
                    <a:moveTo>
                      <a:pt x="30" y="38"/>
                    </a:moveTo>
                    <a:cubicBezTo>
                      <a:pt x="60" y="0"/>
                      <a:pt x="295" y="76"/>
                      <a:pt x="393" y="174"/>
                    </a:cubicBezTo>
                    <a:cubicBezTo>
                      <a:pt x="491" y="272"/>
                      <a:pt x="649" y="590"/>
                      <a:pt x="619" y="628"/>
                    </a:cubicBezTo>
                    <a:cubicBezTo>
                      <a:pt x="589" y="666"/>
                      <a:pt x="309" y="499"/>
                      <a:pt x="211" y="401"/>
                    </a:cubicBezTo>
                    <a:cubicBezTo>
                      <a:pt x="113" y="303"/>
                      <a:pt x="0" y="76"/>
                      <a:pt x="30" y="38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079" name="Freeform 6"/>
              <p:cNvSpPr>
                <a:spLocks/>
              </p:cNvSpPr>
              <p:nvPr/>
            </p:nvSpPr>
            <p:spPr bwMode="auto">
              <a:xfrm>
                <a:off x="1760" y="2294"/>
                <a:ext cx="576" cy="592"/>
              </a:xfrm>
              <a:custGeom>
                <a:avLst/>
                <a:gdLst>
                  <a:gd name="T0" fmla="*/ 0 w 576"/>
                  <a:gd name="T1" fmla="*/ 0 h 592"/>
                  <a:gd name="T2" fmla="*/ 184 w 576"/>
                  <a:gd name="T3" fmla="*/ 368 h 592"/>
                  <a:gd name="T4" fmla="*/ 576 w 576"/>
                  <a:gd name="T5" fmla="*/ 592 h 59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592"/>
                  <a:gd name="T11" fmla="*/ 576 w 576"/>
                  <a:gd name="T12" fmla="*/ 592 h 5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592">
                    <a:moveTo>
                      <a:pt x="0" y="0"/>
                    </a:moveTo>
                    <a:cubicBezTo>
                      <a:pt x="31" y="61"/>
                      <a:pt x="88" y="269"/>
                      <a:pt x="184" y="368"/>
                    </a:cubicBezTo>
                    <a:cubicBezTo>
                      <a:pt x="280" y="467"/>
                      <a:pt x="494" y="545"/>
                      <a:pt x="576" y="59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080" name="Oval 7"/>
              <p:cNvSpPr>
                <a:spLocks noChangeArrowheads="1"/>
              </p:cNvSpPr>
              <p:nvPr/>
            </p:nvSpPr>
            <p:spPr bwMode="auto">
              <a:xfrm>
                <a:off x="1701" y="2704"/>
                <a:ext cx="90" cy="90"/>
              </a:xfrm>
              <a:prstGeom prst="ellipse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081" name="Oval 8"/>
              <p:cNvSpPr>
                <a:spLocks noChangeArrowheads="1"/>
              </p:cNvSpPr>
              <p:nvPr/>
            </p:nvSpPr>
            <p:spPr bwMode="auto">
              <a:xfrm>
                <a:off x="1701" y="2387"/>
                <a:ext cx="90" cy="90"/>
              </a:xfrm>
              <a:prstGeom prst="ellipse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082" name="Oval 9"/>
              <p:cNvSpPr>
                <a:spLocks noChangeArrowheads="1"/>
              </p:cNvSpPr>
              <p:nvPr/>
            </p:nvSpPr>
            <p:spPr bwMode="auto">
              <a:xfrm>
                <a:off x="1610" y="2795"/>
                <a:ext cx="90" cy="90"/>
              </a:xfrm>
              <a:prstGeom prst="ellipse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074" name="Group 10"/>
            <p:cNvGrpSpPr>
              <a:grpSpLocks/>
            </p:cNvGrpSpPr>
            <p:nvPr/>
          </p:nvGrpSpPr>
          <p:grpSpPr bwMode="auto">
            <a:xfrm>
              <a:off x="975" y="436"/>
              <a:ext cx="3901" cy="2177"/>
              <a:chOff x="975" y="43"/>
              <a:chExt cx="3273" cy="2525"/>
            </a:xfrm>
          </p:grpSpPr>
          <p:sp>
            <p:nvSpPr>
              <p:cNvPr id="181259" name="Freeform 11"/>
              <p:cNvSpPr>
                <a:spLocks/>
              </p:cNvSpPr>
              <p:nvPr/>
            </p:nvSpPr>
            <p:spPr bwMode="auto">
              <a:xfrm>
                <a:off x="975" y="73"/>
                <a:ext cx="3220" cy="2495"/>
              </a:xfrm>
              <a:custGeom>
                <a:avLst/>
                <a:gdLst/>
                <a:ahLst/>
                <a:cxnLst>
                  <a:cxn ang="0">
                    <a:pos x="0" y="2405"/>
                  </a:cxn>
                  <a:cxn ang="0">
                    <a:pos x="3039" y="0"/>
                  </a:cxn>
                  <a:cxn ang="0">
                    <a:pos x="3220" y="273"/>
                  </a:cxn>
                  <a:cxn ang="0">
                    <a:pos x="91" y="2495"/>
                  </a:cxn>
                </a:cxnLst>
                <a:rect l="0" t="0" r="r" b="b"/>
                <a:pathLst>
                  <a:path w="3220" h="2495">
                    <a:moveTo>
                      <a:pt x="0" y="2405"/>
                    </a:moveTo>
                    <a:lnTo>
                      <a:pt x="3039" y="0"/>
                    </a:lnTo>
                    <a:lnTo>
                      <a:pt x="3220" y="273"/>
                    </a:lnTo>
                    <a:lnTo>
                      <a:pt x="91" y="2495"/>
                    </a:lnTo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50000">
                    <a:schemeClr val="bg1"/>
                  </a:gs>
                  <a:gs pos="100000">
                    <a:srgbClr val="FFFF00"/>
                  </a:gs>
                </a:gsLst>
                <a:lin ang="189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2076" name="Freeform 12"/>
              <p:cNvSpPr>
                <a:spLocks/>
              </p:cNvSpPr>
              <p:nvPr/>
            </p:nvSpPr>
            <p:spPr bwMode="auto">
              <a:xfrm>
                <a:off x="3984" y="43"/>
                <a:ext cx="264" cy="310"/>
              </a:xfrm>
              <a:custGeom>
                <a:avLst/>
                <a:gdLst>
                  <a:gd name="T0" fmla="*/ 30 w 264"/>
                  <a:gd name="T1" fmla="*/ 30 h 310"/>
                  <a:gd name="T2" fmla="*/ 30 w 264"/>
                  <a:gd name="T3" fmla="*/ 212 h 310"/>
                  <a:gd name="T4" fmla="*/ 211 w 264"/>
                  <a:gd name="T5" fmla="*/ 303 h 310"/>
                  <a:gd name="T6" fmla="*/ 257 w 264"/>
                  <a:gd name="T7" fmla="*/ 167 h 310"/>
                  <a:gd name="T8" fmla="*/ 166 w 264"/>
                  <a:gd name="T9" fmla="*/ 30 h 310"/>
                  <a:gd name="T10" fmla="*/ 30 w 264"/>
                  <a:gd name="T11" fmla="*/ 30 h 3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4"/>
                  <a:gd name="T19" fmla="*/ 0 h 310"/>
                  <a:gd name="T20" fmla="*/ 264 w 264"/>
                  <a:gd name="T21" fmla="*/ 310 h 3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4" h="310">
                    <a:moveTo>
                      <a:pt x="30" y="30"/>
                    </a:moveTo>
                    <a:cubicBezTo>
                      <a:pt x="7" y="60"/>
                      <a:pt x="0" y="167"/>
                      <a:pt x="30" y="212"/>
                    </a:cubicBezTo>
                    <a:cubicBezTo>
                      <a:pt x="60" y="257"/>
                      <a:pt x="173" y="310"/>
                      <a:pt x="211" y="303"/>
                    </a:cubicBezTo>
                    <a:cubicBezTo>
                      <a:pt x="249" y="296"/>
                      <a:pt x="264" y="212"/>
                      <a:pt x="257" y="167"/>
                    </a:cubicBezTo>
                    <a:cubicBezTo>
                      <a:pt x="250" y="122"/>
                      <a:pt x="204" y="53"/>
                      <a:pt x="166" y="30"/>
                    </a:cubicBezTo>
                    <a:cubicBezTo>
                      <a:pt x="128" y="7"/>
                      <a:pt x="53" y="0"/>
                      <a:pt x="30" y="3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81261" name="Freeform 13"/>
          <p:cNvSpPr>
            <a:spLocks/>
          </p:cNvSpPr>
          <p:nvPr/>
        </p:nvSpPr>
        <p:spPr bwMode="auto">
          <a:xfrm>
            <a:off x="1447800" y="774700"/>
            <a:ext cx="5219700" cy="3022600"/>
          </a:xfrm>
          <a:custGeom>
            <a:avLst/>
            <a:gdLst>
              <a:gd name="T0" fmla="*/ 0 w 3288"/>
              <a:gd name="T1" fmla="*/ 2147483647 h 1904"/>
              <a:gd name="T2" fmla="*/ 2147483647 w 3288"/>
              <a:gd name="T3" fmla="*/ 0 h 1904"/>
              <a:gd name="T4" fmla="*/ 0 60000 65536"/>
              <a:gd name="T5" fmla="*/ 0 60000 65536"/>
              <a:gd name="T6" fmla="*/ 0 w 3288"/>
              <a:gd name="T7" fmla="*/ 0 h 1904"/>
              <a:gd name="T8" fmla="*/ 3288 w 3288"/>
              <a:gd name="T9" fmla="*/ 1904 h 19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288" h="1904">
                <a:moveTo>
                  <a:pt x="0" y="1904"/>
                </a:moveTo>
                <a:lnTo>
                  <a:pt x="3288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1403350" y="3716338"/>
            <a:ext cx="6337300" cy="1512887"/>
            <a:chOff x="884" y="2341"/>
            <a:chExt cx="3992" cy="953"/>
          </a:xfrm>
        </p:grpSpPr>
        <p:sp>
          <p:nvSpPr>
            <p:cNvPr id="2071" name="Line 15"/>
            <p:cNvSpPr>
              <a:spLocks noChangeShapeType="1"/>
            </p:cNvSpPr>
            <p:nvPr/>
          </p:nvSpPr>
          <p:spPr bwMode="auto">
            <a:xfrm>
              <a:off x="930" y="2387"/>
              <a:ext cx="3946" cy="9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072" name="Oval 16"/>
            <p:cNvSpPr>
              <a:spLocks noChangeArrowheads="1"/>
            </p:cNvSpPr>
            <p:nvPr/>
          </p:nvSpPr>
          <p:spPr bwMode="auto">
            <a:xfrm>
              <a:off x="884" y="2341"/>
              <a:ext cx="90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555875" y="333375"/>
            <a:ext cx="2325688" cy="6413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BF97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Угол АОВ</a:t>
            </a:r>
          </a:p>
        </p:txBody>
      </p:sp>
      <p:sp>
        <p:nvSpPr>
          <p:cNvPr id="181266" name="Text Box 18"/>
          <p:cNvSpPr txBox="1">
            <a:spLocks noChangeArrowheads="1"/>
          </p:cNvSpPr>
          <p:nvPr/>
        </p:nvSpPr>
        <p:spPr bwMode="auto">
          <a:xfrm>
            <a:off x="1331913" y="3716338"/>
            <a:ext cx="539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3600" b="1">
                <a:solidFill>
                  <a:prstClr val="black"/>
                </a:solidFill>
                <a:latin typeface="Times New Roman" pitchFamily="18" charset="0"/>
              </a:rPr>
              <a:t>О</a:t>
            </a:r>
          </a:p>
        </p:txBody>
      </p:sp>
      <p:sp>
        <p:nvSpPr>
          <p:cNvPr id="181267" name="Text Box 19"/>
          <p:cNvSpPr txBox="1">
            <a:spLocks noChangeArrowheads="1"/>
          </p:cNvSpPr>
          <p:nvPr/>
        </p:nvSpPr>
        <p:spPr bwMode="auto">
          <a:xfrm>
            <a:off x="7164388" y="5084763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3600" b="1">
                <a:solidFill>
                  <a:prstClr val="black"/>
                </a:solidFill>
                <a:latin typeface="Times New Roman" pitchFamily="18" charset="0"/>
              </a:rPr>
              <a:t>В</a:t>
            </a:r>
          </a:p>
        </p:txBody>
      </p:sp>
      <p:sp>
        <p:nvSpPr>
          <p:cNvPr id="181268" name="Text Box 20"/>
          <p:cNvSpPr txBox="1">
            <a:spLocks noChangeArrowheads="1"/>
          </p:cNvSpPr>
          <p:nvPr/>
        </p:nvSpPr>
        <p:spPr bwMode="auto">
          <a:xfrm>
            <a:off x="827088" y="1484313"/>
            <a:ext cx="1200150" cy="641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ВОА</a:t>
            </a:r>
          </a:p>
        </p:txBody>
      </p:sp>
      <p:sp>
        <p:nvSpPr>
          <p:cNvPr id="181269" name="Text Box 21"/>
          <p:cNvSpPr txBox="1">
            <a:spLocks noChangeArrowheads="1"/>
          </p:cNvSpPr>
          <p:nvPr/>
        </p:nvSpPr>
        <p:spPr bwMode="auto">
          <a:xfrm>
            <a:off x="6227763" y="260350"/>
            <a:ext cx="514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3600" b="1">
                <a:solidFill>
                  <a:prstClr val="black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181270" name="Text Box 22"/>
          <p:cNvSpPr txBox="1">
            <a:spLocks noChangeArrowheads="1"/>
          </p:cNvSpPr>
          <p:nvPr/>
        </p:nvSpPr>
        <p:spPr bwMode="auto">
          <a:xfrm>
            <a:off x="827088" y="2060575"/>
            <a:ext cx="539750" cy="6413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О</a:t>
            </a:r>
          </a:p>
        </p:txBody>
      </p:sp>
      <p:sp>
        <p:nvSpPr>
          <p:cNvPr id="181271" name="Text Box 23"/>
          <p:cNvSpPr txBox="1">
            <a:spLocks noChangeArrowheads="1"/>
          </p:cNvSpPr>
          <p:nvPr/>
        </p:nvSpPr>
        <p:spPr bwMode="auto">
          <a:xfrm rot="-1660345">
            <a:off x="3419475" y="1484313"/>
            <a:ext cx="18113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3600" b="1">
                <a:solidFill>
                  <a:prstClr val="black"/>
                </a:solidFill>
                <a:latin typeface="Times New Roman" pitchFamily="18" charset="0"/>
              </a:rPr>
              <a:t>Луч ОА</a:t>
            </a:r>
          </a:p>
        </p:txBody>
      </p:sp>
      <p:sp>
        <p:nvSpPr>
          <p:cNvPr id="181272" name="Text Box 24"/>
          <p:cNvSpPr txBox="1">
            <a:spLocks noChangeArrowheads="1"/>
          </p:cNvSpPr>
          <p:nvPr/>
        </p:nvSpPr>
        <p:spPr bwMode="auto">
          <a:xfrm rot="623214">
            <a:off x="3492500" y="4437063"/>
            <a:ext cx="18240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3600" b="1">
                <a:solidFill>
                  <a:prstClr val="black"/>
                </a:solidFill>
                <a:latin typeface="Times New Roman" pitchFamily="18" charset="0"/>
              </a:rPr>
              <a:t>Луч ОВ</a:t>
            </a:r>
          </a:p>
        </p:txBody>
      </p:sp>
      <p:sp>
        <p:nvSpPr>
          <p:cNvPr id="181273" name="Oval 25"/>
          <p:cNvSpPr>
            <a:spLocks noChangeArrowheads="1"/>
          </p:cNvSpPr>
          <p:nvPr/>
        </p:nvSpPr>
        <p:spPr bwMode="auto">
          <a:xfrm>
            <a:off x="1403350" y="3716338"/>
            <a:ext cx="142875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181274" name="Object 26"/>
          <p:cNvGraphicFramePr>
            <a:graphicFrameLocks noChangeAspect="1"/>
          </p:cNvGraphicFramePr>
          <p:nvPr/>
        </p:nvGraphicFramePr>
        <p:xfrm>
          <a:off x="395288" y="1052513"/>
          <a:ext cx="50323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Формула" r:id="rId3" imgW="164880" imgH="152280" progId="Equation.3">
                  <p:embed/>
                </p:oleObj>
              </mc:Choice>
              <mc:Fallback>
                <p:oleObj name="Формула" r:id="rId3" imgW="16488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052513"/>
                        <a:ext cx="503237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75" name="Object 27"/>
          <p:cNvGraphicFramePr>
            <a:graphicFrameLocks noChangeAspect="1"/>
          </p:cNvGraphicFramePr>
          <p:nvPr/>
        </p:nvGraphicFramePr>
        <p:xfrm>
          <a:off x="395288" y="1628775"/>
          <a:ext cx="503237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Формула" r:id="rId5" imgW="164880" imgH="152280" progId="Equation.3">
                  <p:embed/>
                </p:oleObj>
              </mc:Choice>
              <mc:Fallback>
                <p:oleObj name="Формула" r:id="rId5" imgW="16488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628775"/>
                        <a:ext cx="503237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76" name="Object 28"/>
          <p:cNvGraphicFramePr>
            <a:graphicFrameLocks noChangeAspect="1"/>
          </p:cNvGraphicFramePr>
          <p:nvPr/>
        </p:nvGraphicFramePr>
        <p:xfrm>
          <a:off x="468313" y="2133600"/>
          <a:ext cx="503237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Формула" r:id="rId6" imgW="164880" imgH="152280" progId="Equation.3">
                  <p:embed/>
                </p:oleObj>
              </mc:Choice>
              <mc:Fallback>
                <p:oleObj name="Формула" r:id="rId6" imgW="16488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133600"/>
                        <a:ext cx="503237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277" name="Rectangle 29"/>
          <p:cNvSpPr>
            <a:spLocks noChangeArrowheads="1"/>
          </p:cNvSpPr>
          <p:nvPr/>
        </p:nvSpPr>
        <p:spPr bwMode="auto">
          <a:xfrm>
            <a:off x="827088" y="908050"/>
            <a:ext cx="1162050" cy="646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АОВ</a:t>
            </a:r>
          </a:p>
        </p:txBody>
      </p:sp>
      <p:sp>
        <p:nvSpPr>
          <p:cNvPr id="181278" name="Freeform 30"/>
          <p:cNvSpPr>
            <a:spLocks/>
          </p:cNvSpPr>
          <p:nvPr/>
        </p:nvSpPr>
        <p:spPr bwMode="auto">
          <a:xfrm>
            <a:off x="1484313" y="-212725"/>
            <a:ext cx="7766050" cy="5729288"/>
          </a:xfrm>
          <a:custGeom>
            <a:avLst/>
            <a:gdLst>
              <a:gd name="T0" fmla="*/ 2147483647 w 4892"/>
              <a:gd name="T1" fmla="*/ 0 h 3609"/>
              <a:gd name="T2" fmla="*/ 0 w 4892"/>
              <a:gd name="T3" fmla="*/ 2147483647 h 3609"/>
              <a:gd name="T4" fmla="*/ 2147483647 w 4892"/>
              <a:gd name="T5" fmla="*/ 2147483647 h 3609"/>
              <a:gd name="T6" fmla="*/ 2147483647 w 4892"/>
              <a:gd name="T7" fmla="*/ 2147483647 h 3609"/>
              <a:gd name="T8" fmla="*/ 2147483647 w 4892"/>
              <a:gd name="T9" fmla="*/ 0 h 3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92"/>
              <a:gd name="T16" fmla="*/ 0 h 3609"/>
              <a:gd name="T17" fmla="*/ 4892 w 4892"/>
              <a:gd name="T18" fmla="*/ 3609 h 3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92" h="3609">
                <a:moveTo>
                  <a:pt x="4349" y="0"/>
                </a:moveTo>
                <a:lnTo>
                  <a:pt x="0" y="2496"/>
                </a:lnTo>
                <a:lnTo>
                  <a:pt x="4825" y="3609"/>
                </a:lnTo>
                <a:lnTo>
                  <a:pt x="4892" y="192"/>
                </a:lnTo>
                <a:lnTo>
                  <a:pt x="4349" y="0"/>
                </a:lnTo>
                <a:close/>
              </a:path>
            </a:pathLst>
          </a:custGeom>
          <a:gradFill rotWithShape="1">
            <a:gsLst>
              <a:gs pos="0">
                <a:srgbClr val="FFCC00">
                  <a:alpha val="87000"/>
                </a:srgbClr>
              </a:gs>
              <a:gs pos="100000">
                <a:srgbClr val="FFDD55">
                  <a:alpha val="59000"/>
                </a:srgbClr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1279" name="Text Box 31"/>
          <p:cNvSpPr txBox="1">
            <a:spLocks noChangeArrowheads="1"/>
          </p:cNvSpPr>
          <p:nvPr/>
        </p:nvSpPr>
        <p:spPr bwMode="auto">
          <a:xfrm>
            <a:off x="571500" y="5429250"/>
            <a:ext cx="5584825" cy="5794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prstClr val="black"/>
                </a:solidFill>
                <a:latin typeface="Arial" charset="0"/>
                <a:cs typeface="Arial" charset="0"/>
              </a:rPr>
              <a:t>Точка О – вершина      АОВ</a:t>
            </a:r>
          </a:p>
        </p:txBody>
      </p:sp>
      <p:graphicFrame>
        <p:nvGraphicFramePr>
          <p:cNvPr id="181280" name="Object 32"/>
          <p:cNvGraphicFramePr>
            <a:graphicFrameLocks noChangeAspect="1"/>
          </p:cNvGraphicFramePr>
          <p:nvPr/>
        </p:nvGraphicFramePr>
        <p:xfrm>
          <a:off x="4643438" y="5429250"/>
          <a:ext cx="503237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Формула" r:id="rId7" imgW="164880" imgH="152280" progId="Equation.3">
                  <p:embed/>
                </p:oleObj>
              </mc:Choice>
              <mc:Fallback>
                <p:oleObj name="Формула" r:id="rId7" imgW="16488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5429250"/>
                        <a:ext cx="503237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281" name="Text Box 33"/>
          <p:cNvSpPr txBox="1">
            <a:spLocks noChangeArrowheads="1"/>
          </p:cNvSpPr>
          <p:nvPr/>
        </p:nvSpPr>
        <p:spPr bwMode="auto">
          <a:xfrm>
            <a:off x="285750" y="6072188"/>
            <a:ext cx="6778625" cy="5794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prstClr val="black"/>
                </a:solidFill>
                <a:latin typeface="Arial" charset="0"/>
                <a:cs typeface="Arial" charset="0"/>
              </a:rPr>
              <a:t>Лучи ОА и ОВ – стороны      АОВ</a:t>
            </a:r>
          </a:p>
        </p:txBody>
      </p:sp>
      <p:graphicFrame>
        <p:nvGraphicFramePr>
          <p:cNvPr id="181282" name="Object 34"/>
          <p:cNvGraphicFramePr>
            <a:graphicFrameLocks noChangeAspect="1"/>
          </p:cNvGraphicFramePr>
          <p:nvPr/>
        </p:nvGraphicFramePr>
        <p:xfrm>
          <a:off x="5508625" y="6092825"/>
          <a:ext cx="50482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Формула" r:id="rId8" imgW="164880" imgH="152280" progId="Equation.3">
                  <p:embed/>
                </p:oleObj>
              </mc:Choice>
              <mc:Fallback>
                <p:oleObj name="Формула" r:id="rId8" imgW="16488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6092825"/>
                        <a:ext cx="504825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50872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8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81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2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2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2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2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2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7 C 0.01076 0.0375 0.0217 0.07569 0.02622 0.12546 C 0.03073 0.17546 0.0283 0.23681 0.02622 0.29861 " pathEditMode="relative" rAng="0" ptsTypes="aaA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8" y="1493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580000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12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12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12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12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12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8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18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8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8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8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8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8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812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8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181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81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8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1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8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2000"/>
                                        <p:tgtEl>
                                          <p:spTgt spid="18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2000"/>
                                        <p:tgtEl>
                                          <p:spTgt spid="18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2000"/>
                                        <p:tgtEl>
                                          <p:spTgt spid="18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2000"/>
                                        <p:tgtEl>
                                          <p:spTgt spid="18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61" grpId="0" animBg="1"/>
      <p:bldP spid="181266" grpId="0"/>
      <p:bldP spid="181268" grpId="0" animBg="1"/>
      <p:bldP spid="181268" grpId="1" animBg="1"/>
      <p:bldP spid="181269" grpId="0"/>
      <p:bldP spid="181270" grpId="0" build="allAtOnce" animBg="1"/>
      <p:bldP spid="181271" grpId="0"/>
      <p:bldP spid="181272" grpId="0"/>
      <p:bldP spid="181273" grpId="0" animBg="1"/>
      <p:bldP spid="181277" grpId="0" animBg="1"/>
      <p:bldP spid="181278" grpId="0" animBg="1"/>
      <p:bldP spid="181278" grpId="1" animBg="1"/>
      <p:bldP spid="181279" grpId="0" animBg="1"/>
      <p:bldP spid="18128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5"/>
          <p:cNvGrpSpPr>
            <a:grpSpLocks/>
          </p:cNvGrpSpPr>
          <p:nvPr/>
        </p:nvGrpSpPr>
        <p:grpSpPr bwMode="auto">
          <a:xfrm>
            <a:off x="762000" y="1600200"/>
            <a:ext cx="2362200" cy="1219200"/>
            <a:chOff x="480" y="1008"/>
            <a:chExt cx="1488" cy="768"/>
          </a:xfrm>
        </p:grpSpPr>
        <p:sp>
          <p:nvSpPr>
            <p:cNvPr id="19472" name="Line 3"/>
            <p:cNvSpPr>
              <a:spLocks noChangeShapeType="1"/>
            </p:cNvSpPr>
            <p:nvPr/>
          </p:nvSpPr>
          <p:spPr bwMode="auto">
            <a:xfrm>
              <a:off x="480" y="1776"/>
              <a:ext cx="14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9473" name="Line 4"/>
            <p:cNvSpPr>
              <a:spLocks noChangeShapeType="1"/>
            </p:cNvSpPr>
            <p:nvPr/>
          </p:nvSpPr>
          <p:spPr bwMode="auto">
            <a:xfrm flipV="1">
              <a:off x="480" y="1008"/>
              <a:ext cx="1104" cy="76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9459" name="Group 22"/>
          <p:cNvGrpSpPr>
            <a:grpSpLocks/>
          </p:cNvGrpSpPr>
          <p:nvPr/>
        </p:nvGrpSpPr>
        <p:grpSpPr bwMode="auto">
          <a:xfrm>
            <a:off x="4038600" y="1524000"/>
            <a:ext cx="3886200" cy="1219200"/>
            <a:chOff x="2544" y="960"/>
            <a:chExt cx="2448" cy="768"/>
          </a:xfrm>
        </p:grpSpPr>
        <p:sp>
          <p:nvSpPr>
            <p:cNvPr id="19470" name="Line 5"/>
            <p:cNvSpPr>
              <a:spLocks noChangeShapeType="1"/>
            </p:cNvSpPr>
            <p:nvPr/>
          </p:nvSpPr>
          <p:spPr bwMode="auto">
            <a:xfrm>
              <a:off x="3312" y="1728"/>
              <a:ext cx="168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9471" name="Line 6"/>
            <p:cNvSpPr>
              <a:spLocks noChangeShapeType="1"/>
            </p:cNvSpPr>
            <p:nvPr/>
          </p:nvSpPr>
          <p:spPr bwMode="auto">
            <a:xfrm flipH="1" flipV="1">
              <a:off x="2544" y="960"/>
              <a:ext cx="768" cy="76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357188" y="142875"/>
            <a:ext cx="85010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C66951">
                    <a:lumMod val="50000"/>
                  </a:srgbClr>
                </a:solidFill>
                <a:latin typeface="Cambria" pitchFamily="18" charset="0"/>
              </a:rPr>
              <a:t>Запиши с помощью знака  « </a:t>
            </a:r>
            <a:r>
              <a:rPr lang="ru-RU" sz="2800" b="1" dirty="0">
                <a:solidFill>
                  <a:srgbClr val="C66951">
                    <a:lumMod val="50000"/>
                  </a:srgbClr>
                </a:solidFill>
                <a:latin typeface="Cambria" pitchFamily="18" charset="0"/>
                <a:cs typeface="Times New Roman" pitchFamily="18" charset="0"/>
                <a:sym typeface="Symbol" pitchFamily="18" charset="2"/>
              </a:rPr>
              <a:t></a:t>
            </a:r>
            <a:r>
              <a:rPr lang="ru-RU" sz="2800" b="1" dirty="0">
                <a:solidFill>
                  <a:srgbClr val="C66951">
                    <a:lumMod val="50000"/>
                  </a:srgbClr>
                </a:solidFill>
                <a:latin typeface="Cambria" pitchFamily="18" charset="0"/>
                <a:sym typeface="Symbol" pitchFamily="18" charset="2"/>
              </a:rPr>
              <a:t> </a:t>
            </a:r>
            <a:r>
              <a:rPr lang="ru-RU" sz="2800" b="1" dirty="0">
                <a:solidFill>
                  <a:srgbClr val="C66951">
                    <a:lumMod val="50000"/>
                  </a:srgbClr>
                </a:solidFill>
                <a:latin typeface="Cambria" pitchFamily="18" charset="0"/>
              </a:rPr>
              <a:t>» изображенные углы, укажи их стороны и вершины.                                      </a:t>
            </a:r>
          </a:p>
        </p:txBody>
      </p:sp>
      <p:sp>
        <p:nvSpPr>
          <p:cNvPr id="19461" name="Прямоугольник 18"/>
          <p:cNvSpPr>
            <a:spLocks noChangeArrowheads="1"/>
          </p:cNvSpPr>
          <p:nvPr/>
        </p:nvSpPr>
        <p:spPr bwMode="auto">
          <a:xfrm>
            <a:off x="2781685" y="2428875"/>
            <a:ext cx="3802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C66951">
                    <a:lumMod val="50000"/>
                  </a:srgbClr>
                </a:solidFill>
                <a:latin typeface="Cambria" pitchFamily="18" charset="0"/>
              </a:rPr>
              <a:t>М</a:t>
            </a:r>
          </a:p>
        </p:txBody>
      </p:sp>
      <p:sp>
        <p:nvSpPr>
          <p:cNvPr id="19462" name="Прямоугольник 19"/>
          <p:cNvSpPr>
            <a:spLocks noChangeArrowheads="1"/>
          </p:cNvSpPr>
          <p:nvPr/>
        </p:nvSpPr>
        <p:spPr bwMode="auto">
          <a:xfrm>
            <a:off x="423624" y="2643188"/>
            <a:ext cx="3449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C66951">
                    <a:lumMod val="50000"/>
                  </a:srgbClr>
                </a:solidFill>
                <a:latin typeface="Cambria" pitchFamily="18" charset="0"/>
              </a:rPr>
              <a:t>О</a:t>
            </a:r>
          </a:p>
        </p:txBody>
      </p:sp>
      <p:sp>
        <p:nvSpPr>
          <p:cNvPr id="19463" name="Прямоугольник 20"/>
          <p:cNvSpPr>
            <a:spLocks noChangeArrowheads="1"/>
          </p:cNvSpPr>
          <p:nvPr/>
        </p:nvSpPr>
        <p:spPr bwMode="auto">
          <a:xfrm>
            <a:off x="2140528" y="1357313"/>
            <a:ext cx="3401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C66951">
                    <a:lumMod val="50000"/>
                  </a:srgbClr>
                </a:solidFill>
                <a:latin typeface="Cambria" pitchFamily="18" charset="0"/>
              </a:rPr>
              <a:t>К</a:t>
            </a:r>
          </a:p>
        </p:txBody>
      </p:sp>
      <p:sp>
        <p:nvSpPr>
          <p:cNvPr id="19464" name="Прямоугольник 21"/>
          <p:cNvSpPr>
            <a:spLocks noChangeArrowheads="1"/>
          </p:cNvSpPr>
          <p:nvPr/>
        </p:nvSpPr>
        <p:spPr bwMode="auto">
          <a:xfrm>
            <a:off x="4997257" y="2714625"/>
            <a:ext cx="3353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mbria" pitchFamily="18" charset="0"/>
              </a:rPr>
              <a:t>А</a:t>
            </a:r>
          </a:p>
        </p:txBody>
      </p:sp>
      <p:sp>
        <p:nvSpPr>
          <p:cNvPr id="19465" name="Прямоугольник 22"/>
          <p:cNvSpPr>
            <a:spLocks noChangeArrowheads="1"/>
          </p:cNvSpPr>
          <p:nvPr/>
        </p:nvSpPr>
        <p:spPr bwMode="auto">
          <a:xfrm>
            <a:off x="4140008" y="1214438"/>
            <a:ext cx="3353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mbria" pitchFamily="18" charset="0"/>
              </a:rPr>
              <a:t>В</a:t>
            </a:r>
          </a:p>
        </p:txBody>
      </p:sp>
      <p:sp>
        <p:nvSpPr>
          <p:cNvPr id="19466" name="Прямоугольник 23"/>
          <p:cNvSpPr>
            <a:spLocks noChangeArrowheads="1"/>
          </p:cNvSpPr>
          <p:nvPr/>
        </p:nvSpPr>
        <p:spPr bwMode="auto">
          <a:xfrm>
            <a:off x="7642118" y="2714625"/>
            <a:ext cx="3177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mbria" pitchFamily="18" charset="0"/>
              </a:rPr>
              <a:t>С</a:t>
            </a:r>
          </a:p>
        </p:txBody>
      </p: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428625" y="3071813"/>
            <a:ext cx="84296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algn="ctr"/>
            <a:r>
              <a:rPr lang="ru-RU" sz="2800" b="1" dirty="0">
                <a:solidFill>
                  <a:srgbClr val="C66951">
                    <a:lumMod val="50000"/>
                  </a:srgbClr>
                </a:solidFill>
                <a:latin typeface="Cambria" pitchFamily="18" charset="0"/>
              </a:rPr>
              <a:t>Если ты выполнил задание правильно,    </a:t>
            </a:r>
          </a:p>
          <a:p>
            <a:pPr marL="457200" indent="-457200" algn="ctr"/>
            <a:r>
              <a:rPr lang="ru-RU" sz="2800" b="1" dirty="0">
                <a:solidFill>
                  <a:srgbClr val="C66951">
                    <a:lumMod val="50000"/>
                  </a:srgbClr>
                </a:solidFill>
                <a:latin typeface="Cambria" pitchFamily="18" charset="0"/>
              </a:rPr>
              <a:t>то у тебя записано:</a:t>
            </a:r>
          </a:p>
        </p:txBody>
      </p: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571500" y="4071938"/>
            <a:ext cx="35004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  <a:sym typeface="Symbol" pitchFamily="18" charset="2"/>
              </a:rPr>
              <a:t></a:t>
            </a:r>
            <a:r>
              <a:rPr lang="ru-RU" sz="2800" b="1" dirty="0">
                <a:solidFill>
                  <a:srgbClr val="002060"/>
                </a:solidFill>
                <a:latin typeface="Cambria" pitchFamily="18" charset="0"/>
                <a:sym typeface="Symbol" pitchFamily="18" charset="2"/>
              </a:rPr>
              <a:t>КОМ: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Cambria" pitchFamily="18" charset="0"/>
                <a:sym typeface="Symbol" pitchFamily="18" charset="2"/>
              </a:rPr>
              <a:t>ОК и ОМ</a:t>
            </a:r>
            <a:r>
              <a:rPr lang="ru-RU" sz="2800" b="1" dirty="0">
                <a:solidFill>
                  <a:srgbClr val="C66951">
                    <a:lumMod val="50000"/>
                  </a:srgbClr>
                </a:solidFill>
                <a:latin typeface="Cambria" pitchFamily="18" charset="0"/>
                <a:sym typeface="Symbol" pitchFamily="18" charset="2"/>
              </a:rPr>
              <a:t>-стороны</a:t>
            </a:r>
            <a:r>
              <a:rPr lang="ru-RU" sz="2800" b="1" dirty="0">
                <a:solidFill>
                  <a:srgbClr val="FF5050"/>
                </a:solidFill>
                <a:latin typeface="Cambria" pitchFamily="18" charset="0"/>
                <a:sym typeface="Symbol" pitchFamily="18" charset="2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  <a:sym typeface="Symbol" pitchFamily="18" charset="2"/>
              </a:rPr>
              <a:t></a:t>
            </a:r>
            <a:r>
              <a:rPr lang="ru-RU" sz="2800" b="1" dirty="0">
                <a:solidFill>
                  <a:srgbClr val="002060"/>
                </a:solidFill>
                <a:latin typeface="Cambria" pitchFamily="18" charset="0"/>
                <a:sym typeface="Symbol" pitchFamily="18" charset="2"/>
              </a:rPr>
              <a:t>КОМ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Cambria" pitchFamily="18" charset="0"/>
                <a:sym typeface="Symbol" pitchFamily="18" charset="2"/>
              </a:rPr>
              <a:t>О</a:t>
            </a:r>
            <a:r>
              <a:rPr lang="ru-RU" sz="2800" b="1" dirty="0">
                <a:solidFill>
                  <a:srgbClr val="FF5050"/>
                </a:solidFill>
                <a:latin typeface="Cambria" pitchFamily="18" charset="0"/>
                <a:sym typeface="Symbol" pitchFamily="18" charset="2"/>
              </a:rPr>
              <a:t> </a:t>
            </a:r>
            <a:r>
              <a:rPr lang="ru-RU" sz="2800" b="1" dirty="0">
                <a:solidFill>
                  <a:srgbClr val="C66951">
                    <a:lumMod val="50000"/>
                  </a:srgbClr>
                </a:solidFill>
                <a:latin typeface="Cambria" pitchFamily="18" charset="0"/>
                <a:sym typeface="Symbol" pitchFamily="18" charset="2"/>
              </a:rPr>
              <a:t>- вершина </a:t>
            </a:r>
            <a:r>
              <a:rPr lang="ru-RU" sz="28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  <a:sym typeface="Symbol" pitchFamily="18" charset="2"/>
              </a:rPr>
              <a:t></a:t>
            </a:r>
            <a:r>
              <a:rPr lang="ru-RU" sz="2800" b="1" dirty="0">
                <a:solidFill>
                  <a:srgbClr val="002060"/>
                </a:solidFill>
                <a:latin typeface="Cambria" pitchFamily="18" charset="0"/>
                <a:sym typeface="Symbol" pitchFamily="18" charset="2"/>
              </a:rPr>
              <a:t>КОМ </a:t>
            </a:r>
          </a:p>
        </p:txBody>
      </p:sp>
      <p:sp>
        <p:nvSpPr>
          <p:cNvPr id="27" name="Прямоугольник 26"/>
          <p:cNvSpPr>
            <a:spLocks noChangeArrowheads="1"/>
          </p:cNvSpPr>
          <p:nvPr/>
        </p:nvSpPr>
        <p:spPr bwMode="auto">
          <a:xfrm>
            <a:off x="5286375" y="4071938"/>
            <a:ext cx="364331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FF5050"/>
                </a:solidFill>
                <a:latin typeface="Cambria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  <a:sym typeface="Symbol" pitchFamily="18" charset="2"/>
              </a:rPr>
              <a:t></a:t>
            </a:r>
            <a:r>
              <a:rPr lang="ru-RU" sz="2800" b="1" dirty="0">
                <a:solidFill>
                  <a:srgbClr val="002060"/>
                </a:solidFill>
                <a:latin typeface="Cambria" pitchFamily="18" charset="0"/>
                <a:sym typeface="Symbol" pitchFamily="18" charset="2"/>
              </a:rPr>
              <a:t>ВАС: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Cambria" pitchFamily="18" charset="0"/>
                <a:sym typeface="Symbol" pitchFamily="18" charset="2"/>
              </a:rPr>
              <a:t>АВ и АС</a:t>
            </a:r>
            <a:r>
              <a:rPr lang="ru-RU" sz="2800" b="1" dirty="0">
                <a:solidFill>
                  <a:srgbClr val="C66951">
                    <a:lumMod val="50000"/>
                  </a:srgbClr>
                </a:solidFill>
                <a:latin typeface="Cambria" pitchFamily="18" charset="0"/>
                <a:sym typeface="Symbol" pitchFamily="18" charset="2"/>
              </a:rPr>
              <a:t>-стороны</a:t>
            </a:r>
            <a:r>
              <a:rPr lang="ru-RU" sz="2800" b="1" dirty="0">
                <a:solidFill>
                  <a:srgbClr val="FF5050"/>
                </a:solidFill>
                <a:latin typeface="Cambria" pitchFamily="18" charset="0"/>
                <a:sym typeface="Symbol" pitchFamily="18" charset="2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  <a:sym typeface="Symbol" pitchFamily="18" charset="2"/>
              </a:rPr>
              <a:t></a:t>
            </a:r>
            <a:r>
              <a:rPr lang="ru-RU" sz="2800" b="1" dirty="0">
                <a:solidFill>
                  <a:srgbClr val="002060"/>
                </a:solidFill>
                <a:latin typeface="Cambria" pitchFamily="18" charset="0"/>
                <a:sym typeface="Symbol" pitchFamily="18" charset="2"/>
              </a:rPr>
              <a:t>ВАС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Cambria" pitchFamily="18" charset="0"/>
                <a:sym typeface="Symbol" pitchFamily="18" charset="2"/>
              </a:rPr>
              <a:t>А</a:t>
            </a:r>
            <a:r>
              <a:rPr lang="ru-RU" sz="2800" b="1" dirty="0">
                <a:solidFill>
                  <a:srgbClr val="FF5050"/>
                </a:solidFill>
                <a:latin typeface="Cambria" pitchFamily="18" charset="0"/>
                <a:sym typeface="Symbol" pitchFamily="18" charset="2"/>
              </a:rPr>
              <a:t> </a:t>
            </a:r>
            <a:r>
              <a:rPr lang="ru-RU" sz="2800" b="1" dirty="0">
                <a:solidFill>
                  <a:srgbClr val="C66951">
                    <a:lumMod val="50000"/>
                  </a:srgbClr>
                </a:solidFill>
                <a:latin typeface="Cambria" pitchFamily="18" charset="0"/>
                <a:sym typeface="Symbol" pitchFamily="18" charset="2"/>
              </a:rPr>
              <a:t>– вершина </a:t>
            </a:r>
            <a:r>
              <a:rPr lang="ru-RU" sz="28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  <a:sym typeface="Symbol" pitchFamily="18" charset="2"/>
              </a:rPr>
              <a:t></a:t>
            </a:r>
            <a:r>
              <a:rPr lang="ru-RU" sz="2800" b="1" dirty="0">
                <a:solidFill>
                  <a:srgbClr val="002060"/>
                </a:solidFill>
                <a:latin typeface="Cambria" pitchFamily="18" charset="0"/>
                <a:sym typeface="Symbol" pitchFamily="18" charset="2"/>
              </a:rPr>
              <a:t>ВАС</a:t>
            </a:r>
          </a:p>
        </p:txBody>
      </p:sp>
    </p:spTree>
    <p:extLst>
      <p:ext uri="{BB962C8B-B14F-4D97-AF65-F5344CB8AC3E}">
        <p14:creationId xmlns:p14="http://schemas.microsoft.com/office/powerpoint/2010/main" val="1883192672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84296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Какие углы изображены на рисунке?</a:t>
            </a:r>
          </a:p>
        </p:txBody>
      </p:sp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857250" y="5429250"/>
            <a:ext cx="3071813" cy="1016000"/>
            <a:chOff x="1571604" y="5286388"/>
            <a:chExt cx="3071834" cy="1015663"/>
          </a:xfrm>
        </p:grpSpPr>
        <p:sp>
          <p:nvSpPr>
            <p:cNvPr id="19467" name="TextBox 7"/>
            <p:cNvSpPr txBox="1">
              <a:spLocks noChangeArrowheads="1"/>
            </p:cNvSpPr>
            <p:nvPr/>
          </p:nvSpPr>
          <p:spPr bwMode="auto">
            <a:xfrm>
              <a:off x="1571604" y="5286388"/>
              <a:ext cx="3071834" cy="10156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ru-RU" sz="6000">
                  <a:solidFill>
                    <a:prstClr val="black"/>
                  </a:solidFill>
                </a:rPr>
                <a:t>   АОВ</a:t>
              </a: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1597004" y="5786285"/>
              <a:ext cx="609604" cy="285655"/>
            </a:xfrm>
            <a:custGeom>
              <a:avLst/>
              <a:gdLst>
                <a:gd name="connsiteX0" fmla="*/ 367696 w 657981"/>
                <a:gd name="connsiteY0" fmla="*/ 0 h 764418"/>
                <a:gd name="connsiteX1" fmla="*/ 48381 w 657981"/>
                <a:gd name="connsiteY1" fmla="*/ 653142 h 764418"/>
                <a:gd name="connsiteX2" fmla="*/ 657981 w 657981"/>
                <a:gd name="connsiteY2" fmla="*/ 667657 h 764418"/>
                <a:gd name="connsiteX3" fmla="*/ 657981 w 657981"/>
                <a:gd name="connsiteY3" fmla="*/ 667657 h 764418"/>
                <a:gd name="connsiteX0" fmla="*/ 367696 w 657981"/>
                <a:gd name="connsiteY0" fmla="*/ 0 h 667657"/>
                <a:gd name="connsiteX1" fmla="*/ 48381 w 657981"/>
                <a:gd name="connsiteY1" fmla="*/ 653142 h 667657"/>
                <a:gd name="connsiteX2" fmla="*/ 657981 w 657981"/>
                <a:gd name="connsiteY2" fmla="*/ 667657 h 667657"/>
                <a:gd name="connsiteX3" fmla="*/ 657981 w 657981"/>
                <a:gd name="connsiteY3" fmla="*/ 667657 h 667657"/>
                <a:gd name="connsiteX0" fmla="*/ 319315 w 609600"/>
                <a:gd name="connsiteY0" fmla="*/ 0 h 667657"/>
                <a:gd name="connsiteX1" fmla="*/ 0 w 609600"/>
                <a:gd name="connsiteY1" fmla="*/ 653142 h 667657"/>
                <a:gd name="connsiteX2" fmla="*/ 609600 w 609600"/>
                <a:gd name="connsiteY2" fmla="*/ 667657 h 667657"/>
                <a:gd name="connsiteX3" fmla="*/ 609600 w 609600"/>
                <a:gd name="connsiteY3" fmla="*/ 667657 h 667657"/>
                <a:gd name="connsiteX0" fmla="*/ 605035 w 609600"/>
                <a:gd name="connsiteY0" fmla="*/ 0 h 667657"/>
                <a:gd name="connsiteX1" fmla="*/ 0 w 609600"/>
                <a:gd name="connsiteY1" fmla="*/ 653142 h 667657"/>
                <a:gd name="connsiteX2" fmla="*/ 609600 w 609600"/>
                <a:gd name="connsiteY2" fmla="*/ 667657 h 667657"/>
                <a:gd name="connsiteX3" fmla="*/ 609600 w 609600"/>
                <a:gd name="connsiteY3" fmla="*/ 667657 h 667657"/>
                <a:gd name="connsiteX0" fmla="*/ 605035 w 609600"/>
                <a:gd name="connsiteY0" fmla="*/ 0 h 667657"/>
                <a:gd name="connsiteX1" fmla="*/ 0 w 609600"/>
                <a:gd name="connsiteY1" fmla="*/ 653142 h 667657"/>
                <a:gd name="connsiteX2" fmla="*/ 609600 w 609600"/>
                <a:gd name="connsiteY2" fmla="*/ 667657 h 667657"/>
                <a:gd name="connsiteX3" fmla="*/ 609600 w 609600"/>
                <a:gd name="connsiteY3" fmla="*/ 667657 h 667657"/>
                <a:gd name="connsiteX0" fmla="*/ 605035 w 609600"/>
                <a:gd name="connsiteY0" fmla="*/ 0 h 667657"/>
                <a:gd name="connsiteX1" fmla="*/ 0 w 609600"/>
                <a:gd name="connsiteY1" fmla="*/ 653142 h 667657"/>
                <a:gd name="connsiteX2" fmla="*/ 609600 w 609600"/>
                <a:gd name="connsiteY2" fmla="*/ 667657 h 667657"/>
                <a:gd name="connsiteX3" fmla="*/ 609600 w 609600"/>
                <a:gd name="connsiteY3" fmla="*/ 667657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00" h="667657">
                  <a:moveTo>
                    <a:pt x="605035" y="0"/>
                  </a:moveTo>
                  <a:lnTo>
                    <a:pt x="0" y="653142"/>
                  </a:lnTo>
                  <a:lnTo>
                    <a:pt x="609600" y="667657"/>
                  </a:lnTo>
                  <a:lnTo>
                    <a:pt x="609600" y="667657"/>
                  </a:lnTo>
                </a:path>
              </a:pathLst>
            </a:custGeom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Группа 14"/>
          <p:cNvGrpSpPr/>
          <p:nvPr/>
        </p:nvGrpSpPr>
        <p:grpSpPr>
          <a:xfrm>
            <a:off x="571472" y="1714488"/>
            <a:ext cx="7429552" cy="4587563"/>
            <a:chOff x="571472" y="1714488"/>
            <a:chExt cx="7429552" cy="4587563"/>
          </a:xfrm>
          <a:solidFill>
            <a:schemeClr val="bg1"/>
          </a:solidFill>
        </p:grpSpPr>
        <p:cxnSp>
          <p:nvCxnSpPr>
            <p:cNvPr id="5" name="Прямая соединительная линия 4"/>
            <p:cNvCxnSpPr/>
            <p:nvPr/>
          </p:nvCxnSpPr>
          <p:spPr>
            <a:xfrm rot="5400000" flipH="1" flipV="1">
              <a:off x="1000100" y="2428868"/>
              <a:ext cx="2428892" cy="1285884"/>
            </a:xfrm>
            <a:prstGeom prst="line">
              <a:avLst/>
            </a:prstGeom>
            <a:grpFill/>
            <a:ln w="127000" cap="rnd" cmpd="sng">
              <a:solidFill>
                <a:srgbClr val="0070C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571604" y="4286256"/>
              <a:ext cx="6429420" cy="1143008"/>
            </a:xfrm>
            <a:prstGeom prst="line">
              <a:avLst/>
            </a:prstGeom>
            <a:grpFill/>
            <a:ln w="127000" cap="rnd" cmpd="sng">
              <a:solidFill>
                <a:srgbClr val="0070C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71472" y="3699221"/>
              <a:ext cx="642942" cy="1015663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600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О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14480" y="1714488"/>
              <a:ext cx="642942" cy="1015663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600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А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86446" y="5286388"/>
              <a:ext cx="642942" cy="1015663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600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В</a:t>
              </a:r>
            </a:p>
          </p:txBody>
        </p:sp>
      </p:grpSp>
      <p:grpSp>
        <p:nvGrpSpPr>
          <p:cNvPr id="4" name="Группа 15"/>
          <p:cNvGrpSpPr/>
          <p:nvPr/>
        </p:nvGrpSpPr>
        <p:grpSpPr>
          <a:xfrm>
            <a:off x="571472" y="1643050"/>
            <a:ext cx="7429552" cy="4659001"/>
            <a:chOff x="571472" y="1643050"/>
            <a:chExt cx="7429552" cy="4659001"/>
          </a:xfrm>
          <a:solidFill>
            <a:schemeClr val="bg1"/>
          </a:solidFill>
        </p:grpSpPr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1571604" y="2071678"/>
              <a:ext cx="5857916" cy="2214578"/>
            </a:xfrm>
            <a:prstGeom prst="line">
              <a:avLst/>
            </a:prstGeom>
            <a:grpFill/>
            <a:ln w="127000" cap="rnd" cmpd="sng">
              <a:solidFill>
                <a:schemeClr val="accent3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571604" y="4286256"/>
              <a:ext cx="6429420" cy="1143008"/>
            </a:xfrm>
            <a:prstGeom prst="line">
              <a:avLst/>
            </a:prstGeom>
            <a:grpFill/>
            <a:ln w="127000" cap="rnd" cmpd="sng">
              <a:solidFill>
                <a:schemeClr val="accent3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71472" y="3699221"/>
              <a:ext cx="642942" cy="1015663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600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А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00628" y="1643050"/>
              <a:ext cx="642942" cy="1015663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600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С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86446" y="5286388"/>
              <a:ext cx="642942" cy="1015663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600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М</a:t>
              </a:r>
            </a:p>
          </p:txBody>
        </p:sp>
      </p:grpSp>
      <p:grpSp>
        <p:nvGrpSpPr>
          <p:cNvPr id="7" name="Группа 22"/>
          <p:cNvGrpSpPr/>
          <p:nvPr/>
        </p:nvGrpSpPr>
        <p:grpSpPr>
          <a:xfrm>
            <a:off x="785786" y="5429264"/>
            <a:ext cx="3071834" cy="1015663"/>
            <a:chOff x="1571604" y="5286388"/>
            <a:chExt cx="3071834" cy="1015663"/>
          </a:xfrm>
          <a:solidFill>
            <a:schemeClr val="bg1"/>
          </a:solidFill>
        </p:grpSpPr>
        <p:sp>
          <p:nvSpPr>
            <p:cNvPr id="24" name="TextBox 23"/>
            <p:cNvSpPr txBox="1"/>
            <p:nvPr/>
          </p:nvSpPr>
          <p:spPr>
            <a:xfrm>
              <a:off x="1571604" y="5286388"/>
              <a:ext cx="3071834" cy="1015663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600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   САМ</a:t>
              </a:r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1596572" y="5786454"/>
              <a:ext cx="609600" cy="285753"/>
            </a:xfrm>
            <a:custGeom>
              <a:avLst/>
              <a:gdLst>
                <a:gd name="connsiteX0" fmla="*/ 367696 w 657981"/>
                <a:gd name="connsiteY0" fmla="*/ 0 h 764418"/>
                <a:gd name="connsiteX1" fmla="*/ 48381 w 657981"/>
                <a:gd name="connsiteY1" fmla="*/ 653142 h 764418"/>
                <a:gd name="connsiteX2" fmla="*/ 657981 w 657981"/>
                <a:gd name="connsiteY2" fmla="*/ 667657 h 764418"/>
                <a:gd name="connsiteX3" fmla="*/ 657981 w 657981"/>
                <a:gd name="connsiteY3" fmla="*/ 667657 h 764418"/>
                <a:gd name="connsiteX0" fmla="*/ 367696 w 657981"/>
                <a:gd name="connsiteY0" fmla="*/ 0 h 667657"/>
                <a:gd name="connsiteX1" fmla="*/ 48381 w 657981"/>
                <a:gd name="connsiteY1" fmla="*/ 653142 h 667657"/>
                <a:gd name="connsiteX2" fmla="*/ 657981 w 657981"/>
                <a:gd name="connsiteY2" fmla="*/ 667657 h 667657"/>
                <a:gd name="connsiteX3" fmla="*/ 657981 w 657981"/>
                <a:gd name="connsiteY3" fmla="*/ 667657 h 667657"/>
                <a:gd name="connsiteX0" fmla="*/ 319315 w 609600"/>
                <a:gd name="connsiteY0" fmla="*/ 0 h 667657"/>
                <a:gd name="connsiteX1" fmla="*/ 0 w 609600"/>
                <a:gd name="connsiteY1" fmla="*/ 653142 h 667657"/>
                <a:gd name="connsiteX2" fmla="*/ 609600 w 609600"/>
                <a:gd name="connsiteY2" fmla="*/ 667657 h 667657"/>
                <a:gd name="connsiteX3" fmla="*/ 609600 w 609600"/>
                <a:gd name="connsiteY3" fmla="*/ 667657 h 667657"/>
                <a:gd name="connsiteX0" fmla="*/ 605035 w 609600"/>
                <a:gd name="connsiteY0" fmla="*/ 0 h 667657"/>
                <a:gd name="connsiteX1" fmla="*/ 0 w 609600"/>
                <a:gd name="connsiteY1" fmla="*/ 653142 h 667657"/>
                <a:gd name="connsiteX2" fmla="*/ 609600 w 609600"/>
                <a:gd name="connsiteY2" fmla="*/ 667657 h 667657"/>
                <a:gd name="connsiteX3" fmla="*/ 609600 w 609600"/>
                <a:gd name="connsiteY3" fmla="*/ 667657 h 667657"/>
                <a:gd name="connsiteX0" fmla="*/ 605035 w 609600"/>
                <a:gd name="connsiteY0" fmla="*/ 0 h 667657"/>
                <a:gd name="connsiteX1" fmla="*/ 0 w 609600"/>
                <a:gd name="connsiteY1" fmla="*/ 653142 h 667657"/>
                <a:gd name="connsiteX2" fmla="*/ 609600 w 609600"/>
                <a:gd name="connsiteY2" fmla="*/ 667657 h 667657"/>
                <a:gd name="connsiteX3" fmla="*/ 609600 w 609600"/>
                <a:gd name="connsiteY3" fmla="*/ 667657 h 667657"/>
                <a:gd name="connsiteX0" fmla="*/ 605035 w 609600"/>
                <a:gd name="connsiteY0" fmla="*/ 0 h 667657"/>
                <a:gd name="connsiteX1" fmla="*/ 0 w 609600"/>
                <a:gd name="connsiteY1" fmla="*/ 653142 h 667657"/>
                <a:gd name="connsiteX2" fmla="*/ 609600 w 609600"/>
                <a:gd name="connsiteY2" fmla="*/ 667657 h 667657"/>
                <a:gd name="connsiteX3" fmla="*/ 609600 w 609600"/>
                <a:gd name="connsiteY3" fmla="*/ 667657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00" h="667657">
                  <a:moveTo>
                    <a:pt x="605035" y="0"/>
                  </a:moveTo>
                  <a:lnTo>
                    <a:pt x="0" y="653142"/>
                  </a:lnTo>
                  <a:lnTo>
                    <a:pt x="609600" y="667657"/>
                  </a:lnTo>
                  <a:lnTo>
                    <a:pt x="609600" y="667657"/>
                  </a:lnTo>
                </a:path>
              </a:pathLst>
            </a:custGeom>
            <a:grp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Группа 25"/>
          <p:cNvGrpSpPr/>
          <p:nvPr/>
        </p:nvGrpSpPr>
        <p:grpSpPr>
          <a:xfrm>
            <a:off x="714348" y="1643050"/>
            <a:ext cx="7429552" cy="3786214"/>
            <a:chOff x="571472" y="1643050"/>
            <a:chExt cx="7429552" cy="3786214"/>
          </a:xfrm>
          <a:solidFill>
            <a:schemeClr val="bg1"/>
          </a:solidFill>
        </p:grpSpPr>
        <p:cxnSp>
          <p:nvCxnSpPr>
            <p:cNvPr id="27" name="Прямая соединительная линия 26"/>
            <p:cNvCxnSpPr/>
            <p:nvPr/>
          </p:nvCxnSpPr>
          <p:spPr>
            <a:xfrm rot="5400000" flipH="1" flipV="1">
              <a:off x="678629" y="2678901"/>
              <a:ext cx="2500330" cy="714380"/>
            </a:xfrm>
            <a:prstGeom prst="line">
              <a:avLst/>
            </a:prstGeom>
            <a:grpFill/>
            <a:ln w="127000" cap="rnd" cmpd="sng">
              <a:solidFill>
                <a:srgbClr val="7030A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1571604" y="4286256"/>
              <a:ext cx="6429420" cy="1143008"/>
            </a:xfrm>
            <a:prstGeom prst="line">
              <a:avLst/>
            </a:prstGeom>
            <a:grpFill/>
            <a:ln w="127000" cap="rnd" cmpd="sng">
              <a:solidFill>
                <a:srgbClr val="7030A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571472" y="3699221"/>
              <a:ext cx="642942" cy="1015663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600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Т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57224" y="1643050"/>
              <a:ext cx="642942" cy="1015663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600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H</a:t>
              </a:r>
              <a:endParaRPr lang="ru-RU" sz="60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429388" y="4071942"/>
              <a:ext cx="642942" cy="1015663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600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S</a:t>
              </a:r>
              <a:endParaRPr lang="ru-RU" sz="60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37" name="Прямая соединительная линия 36"/>
            <p:cNvCxnSpPr/>
            <p:nvPr/>
          </p:nvCxnSpPr>
          <p:spPr>
            <a:xfrm flipV="1">
              <a:off x="1571604" y="2071678"/>
              <a:ext cx="5643602" cy="2214578"/>
            </a:xfrm>
            <a:prstGeom prst="line">
              <a:avLst/>
            </a:prstGeom>
            <a:grpFill/>
            <a:ln w="127000" cap="rnd" cmpd="sng">
              <a:solidFill>
                <a:srgbClr val="7030A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4857752" y="1643050"/>
              <a:ext cx="642942" cy="1015663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600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N</a:t>
              </a:r>
              <a:endParaRPr lang="ru-RU" sz="60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0" name="Группа 40"/>
          <p:cNvGrpSpPr/>
          <p:nvPr/>
        </p:nvGrpSpPr>
        <p:grpSpPr>
          <a:xfrm>
            <a:off x="285720" y="5628047"/>
            <a:ext cx="2428892" cy="1015663"/>
            <a:chOff x="1571604" y="5286388"/>
            <a:chExt cx="3164920" cy="1015663"/>
          </a:xfrm>
          <a:solidFill>
            <a:schemeClr val="bg1"/>
          </a:solidFill>
        </p:grpSpPr>
        <p:sp>
          <p:nvSpPr>
            <p:cNvPr id="42" name="TextBox 41"/>
            <p:cNvSpPr txBox="1"/>
            <p:nvPr/>
          </p:nvSpPr>
          <p:spPr>
            <a:xfrm>
              <a:off x="1571604" y="5286388"/>
              <a:ext cx="3164920" cy="1015663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600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   </a:t>
              </a:r>
              <a:r>
                <a:rPr lang="en-US" sz="600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HTN</a:t>
              </a:r>
              <a:endParaRPr lang="ru-RU" sz="60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Полилиния 42"/>
            <p:cNvSpPr/>
            <p:nvPr/>
          </p:nvSpPr>
          <p:spPr>
            <a:xfrm>
              <a:off x="1596572" y="5786454"/>
              <a:ext cx="609600" cy="285753"/>
            </a:xfrm>
            <a:custGeom>
              <a:avLst/>
              <a:gdLst>
                <a:gd name="connsiteX0" fmla="*/ 367696 w 657981"/>
                <a:gd name="connsiteY0" fmla="*/ 0 h 764418"/>
                <a:gd name="connsiteX1" fmla="*/ 48381 w 657981"/>
                <a:gd name="connsiteY1" fmla="*/ 653142 h 764418"/>
                <a:gd name="connsiteX2" fmla="*/ 657981 w 657981"/>
                <a:gd name="connsiteY2" fmla="*/ 667657 h 764418"/>
                <a:gd name="connsiteX3" fmla="*/ 657981 w 657981"/>
                <a:gd name="connsiteY3" fmla="*/ 667657 h 764418"/>
                <a:gd name="connsiteX0" fmla="*/ 367696 w 657981"/>
                <a:gd name="connsiteY0" fmla="*/ 0 h 667657"/>
                <a:gd name="connsiteX1" fmla="*/ 48381 w 657981"/>
                <a:gd name="connsiteY1" fmla="*/ 653142 h 667657"/>
                <a:gd name="connsiteX2" fmla="*/ 657981 w 657981"/>
                <a:gd name="connsiteY2" fmla="*/ 667657 h 667657"/>
                <a:gd name="connsiteX3" fmla="*/ 657981 w 657981"/>
                <a:gd name="connsiteY3" fmla="*/ 667657 h 667657"/>
                <a:gd name="connsiteX0" fmla="*/ 319315 w 609600"/>
                <a:gd name="connsiteY0" fmla="*/ 0 h 667657"/>
                <a:gd name="connsiteX1" fmla="*/ 0 w 609600"/>
                <a:gd name="connsiteY1" fmla="*/ 653142 h 667657"/>
                <a:gd name="connsiteX2" fmla="*/ 609600 w 609600"/>
                <a:gd name="connsiteY2" fmla="*/ 667657 h 667657"/>
                <a:gd name="connsiteX3" fmla="*/ 609600 w 609600"/>
                <a:gd name="connsiteY3" fmla="*/ 667657 h 667657"/>
                <a:gd name="connsiteX0" fmla="*/ 605035 w 609600"/>
                <a:gd name="connsiteY0" fmla="*/ 0 h 667657"/>
                <a:gd name="connsiteX1" fmla="*/ 0 w 609600"/>
                <a:gd name="connsiteY1" fmla="*/ 653142 h 667657"/>
                <a:gd name="connsiteX2" fmla="*/ 609600 w 609600"/>
                <a:gd name="connsiteY2" fmla="*/ 667657 h 667657"/>
                <a:gd name="connsiteX3" fmla="*/ 609600 w 609600"/>
                <a:gd name="connsiteY3" fmla="*/ 667657 h 667657"/>
                <a:gd name="connsiteX0" fmla="*/ 605035 w 609600"/>
                <a:gd name="connsiteY0" fmla="*/ 0 h 667657"/>
                <a:gd name="connsiteX1" fmla="*/ 0 w 609600"/>
                <a:gd name="connsiteY1" fmla="*/ 653142 h 667657"/>
                <a:gd name="connsiteX2" fmla="*/ 609600 w 609600"/>
                <a:gd name="connsiteY2" fmla="*/ 667657 h 667657"/>
                <a:gd name="connsiteX3" fmla="*/ 609600 w 609600"/>
                <a:gd name="connsiteY3" fmla="*/ 667657 h 667657"/>
                <a:gd name="connsiteX0" fmla="*/ 605035 w 609600"/>
                <a:gd name="connsiteY0" fmla="*/ 0 h 667657"/>
                <a:gd name="connsiteX1" fmla="*/ 0 w 609600"/>
                <a:gd name="connsiteY1" fmla="*/ 653142 h 667657"/>
                <a:gd name="connsiteX2" fmla="*/ 609600 w 609600"/>
                <a:gd name="connsiteY2" fmla="*/ 667657 h 667657"/>
                <a:gd name="connsiteX3" fmla="*/ 609600 w 609600"/>
                <a:gd name="connsiteY3" fmla="*/ 667657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00" h="667657">
                  <a:moveTo>
                    <a:pt x="605035" y="0"/>
                  </a:moveTo>
                  <a:lnTo>
                    <a:pt x="0" y="653142"/>
                  </a:lnTo>
                  <a:lnTo>
                    <a:pt x="609600" y="667657"/>
                  </a:lnTo>
                  <a:lnTo>
                    <a:pt x="609600" y="667657"/>
                  </a:lnTo>
                </a:path>
              </a:pathLst>
            </a:custGeom>
            <a:grp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Группа 43"/>
          <p:cNvGrpSpPr/>
          <p:nvPr/>
        </p:nvGrpSpPr>
        <p:grpSpPr>
          <a:xfrm>
            <a:off x="2857488" y="5556609"/>
            <a:ext cx="2428892" cy="1015663"/>
            <a:chOff x="1571604" y="5286388"/>
            <a:chExt cx="3164920" cy="1015663"/>
          </a:xfrm>
          <a:solidFill>
            <a:schemeClr val="bg1"/>
          </a:solidFill>
        </p:grpSpPr>
        <p:sp>
          <p:nvSpPr>
            <p:cNvPr id="45" name="TextBox 44"/>
            <p:cNvSpPr txBox="1"/>
            <p:nvPr/>
          </p:nvSpPr>
          <p:spPr>
            <a:xfrm>
              <a:off x="1571604" y="5286388"/>
              <a:ext cx="3164920" cy="1015663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600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   </a:t>
              </a:r>
              <a:r>
                <a:rPr lang="en-US" sz="600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HTS</a:t>
              </a:r>
              <a:endParaRPr lang="ru-RU" sz="60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Полилиния 45"/>
            <p:cNvSpPr/>
            <p:nvPr/>
          </p:nvSpPr>
          <p:spPr>
            <a:xfrm>
              <a:off x="1596572" y="5786454"/>
              <a:ext cx="609600" cy="285753"/>
            </a:xfrm>
            <a:custGeom>
              <a:avLst/>
              <a:gdLst>
                <a:gd name="connsiteX0" fmla="*/ 367696 w 657981"/>
                <a:gd name="connsiteY0" fmla="*/ 0 h 764418"/>
                <a:gd name="connsiteX1" fmla="*/ 48381 w 657981"/>
                <a:gd name="connsiteY1" fmla="*/ 653142 h 764418"/>
                <a:gd name="connsiteX2" fmla="*/ 657981 w 657981"/>
                <a:gd name="connsiteY2" fmla="*/ 667657 h 764418"/>
                <a:gd name="connsiteX3" fmla="*/ 657981 w 657981"/>
                <a:gd name="connsiteY3" fmla="*/ 667657 h 764418"/>
                <a:gd name="connsiteX0" fmla="*/ 367696 w 657981"/>
                <a:gd name="connsiteY0" fmla="*/ 0 h 667657"/>
                <a:gd name="connsiteX1" fmla="*/ 48381 w 657981"/>
                <a:gd name="connsiteY1" fmla="*/ 653142 h 667657"/>
                <a:gd name="connsiteX2" fmla="*/ 657981 w 657981"/>
                <a:gd name="connsiteY2" fmla="*/ 667657 h 667657"/>
                <a:gd name="connsiteX3" fmla="*/ 657981 w 657981"/>
                <a:gd name="connsiteY3" fmla="*/ 667657 h 667657"/>
                <a:gd name="connsiteX0" fmla="*/ 319315 w 609600"/>
                <a:gd name="connsiteY0" fmla="*/ 0 h 667657"/>
                <a:gd name="connsiteX1" fmla="*/ 0 w 609600"/>
                <a:gd name="connsiteY1" fmla="*/ 653142 h 667657"/>
                <a:gd name="connsiteX2" fmla="*/ 609600 w 609600"/>
                <a:gd name="connsiteY2" fmla="*/ 667657 h 667657"/>
                <a:gd name="connsiteX3" fmla="*/ 609600 w 609600"/>
                <a:gd name="connsiteY3" fmla="*/ 667657 h 667657"/>
                <a:gd name="connsiteX0" fmla="*/ 605035 w 609600"/>
                <a:gd name="connsiteY0" fmla="*/ 0 h 667657"/>
                <a:gd name="connsiteX1" fmla="*/ 0 w 609600"/>
                <a:gd name="connsiteY1" fmla="*/ 653142 h 667657"/>
                <a:gd name="connsiteX2" fmla="*/ 609600 w 609600"/>
                <a:gd name="connsiteY2" fmla="*/ 667657 h 667657"/>
                <a:gd name="connsiteX3" fmla="*/ 609600 w 609600"/>
                <a:gd name="connsiteY3" fmla="*/ 667657 h 667657"/>
                <a:gd name="connsiteX0" fmla="*/ 605035 w 609600"/>
                <a:gd name="connsiteY0" fmla="*/ 0 h 667657"/>
                <a:gd name="connsiteX1" fmla="*/ 0 w 609600"/>
                <a:gd name="connsiteY1" fmla="*/ 653142 h 667657"/>
                <a:gd name="connsiteX2" fmla="*/ 609600 w 609600"/>
                <a:gd name="connsiteY2" fmla="*/ 667657 h 667657"/>
                <a:gd name="connsiteX3" fmla="*/ 609600 w 609600"/>
                <a:gd name="connsiteY3" fmla="*/ 667657 h 667657"/>
                <a:gd name="connsiteX0" fmla="*/ 605035 w 609600"/>
                <a:gd name="connsiteY0" fmla="*/ 0 h 667657"/>
                <a:gd name="connsiteX1" fmla="*/ 0 w 609600"/>
                <a:gd name="connsiteY1" fmla="*/ 653142 h 667657"/>
                <a:gd name="connsiteX2" fmla="*/ 609600 w 609600"/>
                <a:gd name="connsiteY2" fmla="*/ 667657 h 667657"/>
                <a:gd name="connsiteX3" fmla="*/ 609600 w 609600"/>
                <a:gd name="connsiteY3" fmla="*/ 667657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00" h="667657">
                  <a:moveTo>
                    <a:pt x="605035" y="0"/>
                  </a:moveTo>
                  <a:lnTo>
                    <a:pt x="0" y="653142"/>
                  </a:lnTo>
                  <a:lnTo>
                    <a:pt x="609600" y="667657"/>
                  </a:lnTo>
                  <a:lnTo>
                    <a:pt x="609600" y="667657"/>
                  </a:lnTo>
                </a:path>
              </a:pathLst>
            </a:custGeom>
            <a:grp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Группа 46"/>
          <p:cNvGrpSpPr/>
          <p:nvPr/>
        </p:nvGrpSpPr>
        <p:grpSpPr>
          <a:xfrm>
            <a:off x="5286380" y="5500702"/>
            <a:ext cx="2428892" cy="1015663"/>
            <a:chOff x="1571604" y="5286388"/>
            <a:chExt cx="3164920" cy="1015663"/>
          </a:xfrm>
          <a:solidFill>
            <a:schemeClr val="bg1"/>
          </a:solidFill>
        </p:grpSpPr>
        <p:sp>
          <p:nvSpPr>
            <p:cNvPr id="48" name="TextBox 47"/>
            <p:cNvSpPr txBox="1"/>
            <p:nvPr/>
          </p:nvSpPr>
          <p:spPr>
            <a:xfrm>
              <a:off x="1571604" y="5286388"/>
              <a:ext cx="3164920" cy="1015663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600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   </a:t>
              </a:r>
              <a:r>
                <a:rPr lang="en-US" sz="6000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NTS</a:t>
              </a:r>
              <a:endParaRPr lang="ru-RU" sz="60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Полилиния 48"/>
            <p:cNvSpPr/>
            <p:nvPr/>
          </p:nvSpPr>
          <p:spPr>
            <a:xfrm>
              <a:off x="1596572" y="5786454"/>
              <a:ext cx="609600" cy="285753"/>
            </a:xfrm>
            <a:custGeom>
              <a:avLst/>
              <a:gdLst>
                <a:gd name="connsiteX0" fmla="*/ 367696 w 657981"/>
                <a:gd name="connsiteY0" fmla="*/ 0 h 764418"/>
                <a:gd name="connsiteX1" fmla="*/ 48381 w 657981"/>
                <a:gd name="connsiteY1" fmla="*/ 653142 h 764418"/>
                <a:gd name="connsiteX2" fmla="*/ 657981 w 657981"/>
                <a:gd name="connsiteY2" fmla="*/ 667657 h 764418"/>
                <a:gd name="connsiteX3" fmla="*/ 657981 w 657981"/>
                <a:gd name="connsiteY3" fmla="*/ 667657 h 764418"/>
                <a:gd name="connsiteX0" fmla="*/ 367696 w 657981"/>
                <a:gd name="connsiteY0" fmla="*/ 0 h 667657"/>
                <a:gd name="connsiteX1" fmla="*/ 48381 w 657981"/>
                <a:gd name="connsiteY1" fmla="*/ 653142 h 667657"/>
                <a:gd name="connsiteX2" fmla="*/ 657981 w 657981"/>
                <a:gd name="connsiteY2" fmla="*/ 667657 h 667657"/>
                <a:gd name="connsiteX3" fmla="*/ 657981 w 657981"/>
                <a:gd name="connsiteY3" fmla="*/ 667657 h 667657"/>
                <a:gd name="connsiteX0" fmla="*/ 319315 w 609600"/>
                <a:gd name="connsiteY0" fmla="*/ 0 h 667657"/>
                <a:gd name="connsiteX1" fmla="*/ 0 w 609600"/>
                <a:gd name="connsiteY1" fmla="*/ 653142 h 667657"/>
                <a:gd name="connsiteX2" fmla="*/ 609600 w 609600"/>
                <a:gd name="connsiteY2" fmla="*/ 667657 h 667657"/>
                <a:gd name="connsiteX3" fmla="*/ 609600 w 609600"/>
                <a:gd name="connsiteY3" fmla="*/ 667657 h 667657"/>
                <a:gd name="connsiteX0" fmla="*/ 605035 w 609600"/>
                <a:gd name="connsiteY0" fmla="*/ 0 h 667657"/>
                <a:gd name="connsiteX1" fmla="*/ 0 w 609600"/>
                <a:gd name="connsiteY1" fmla="*/ 653142 h 667657"/>
                <a:gd name="connsiteX2" fmla="*/ 609600 w 609600"/>
                <a:gd name="connsiteY2" fmla="*/ 667657 h 667657"/>
                <a:gd name="connsiteX3" fmla="*/ 609600 w 609600"/>
                <a:gd name="connsiteY3" fmla="*/ 667657 h 667657"/>
                <a:gd name="connsiteX0" fmla="*/ 605035 w 609600"/>
                <a:gd name="connsiteY0" fmla="*/ 0 h 667657"/>
                <a:gd name="connsiteX1" fmla="*/ 0 w 609600"/>
                <a:gd name="connsiteY1" fmla="*/ 653142 h 667657"/>
                <a:gd name="connsiteX2" fmla="*/ 609600 w 609600"/>
                <a:gd name="connsiteY2" fmla="*/ 667657 h 667657"/>
                <a:gd name="connsiteX3" fmla="*/ 609600 w 609600"/>
                <a:gd name="connsiteY3" fmla="*/ 667657 h 667657"/>
                <a:gd name="connsiteX0" fmla="*/ 605035 w 609600"/>
                <a:gd name="connsiteY0" fmla="*/ 0 h 667657"/>
                <a:gd name="connsiteX1" fmla="*/ 0 w 609600"/>
                <a:gd name="connsiteY1" fmla="*/ 653142 h 667657"/>
                <a:gd name="connsiteX2" fmla="*/ 609600 w 609600"/>
                <a:gd name="connsiteY2" fmla="*/ 667657 h 667657"/>
                <a:gd name="connsiteX3" fmla="*/ 609600 w 609600"/>
                <a:gd name="connsiteY3" fmla="*/ 667657 h 66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00" h="667657">
                  <a:moveTo>
                    <a:pt x="605035" y="0"/>
                  </a:moveTo>
                  <a:lnTo>
                    <a:pt x="0" y="653142"/>
                  </a:lnTo>
                  <a:lnTo>
                    <a:pt x="609600" y="667657"/>
                  </a:lnTo>
                  <a:lnTo>
                    <a:pt x="609600" y="667657"/>
                  </a:lnTo>
                </a:path>
              </a:pathLst>
            </a:custGeom>
            <a:grp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740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20"/>
          <p:cNvSpPr txBox="1">
            <a:spLocks noChangeArrowheads="1"/>
          </p:cNvSpPr>
          <p:nvPr/>
        </p:nvSpPr>
        <p:spPr bwMode="auto">
          <a:xfrm>
            <a:off x="5214938" y="2643188"/>
            <a:ext cx="6429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6000">
                <a:solidFill>
                  <a:prstClr val="black"/>
                </a:solidFill>
              </a:rPr>
              <a:t>P</a:t>
            </a:r>
            <a:endParaRPr lang="ru-RU" sz="6000">
              <a:solidFill>
                <a:prstClr val="black"/>
              </a:solidFill>
            </a:endParaRPr>
          </a:p>
        </p:txBody>
      </p:sp>
      <p:sp>
        <p:nvSpPr>
          <p:cNvPr id="20483" name="TextBox 23"/>
          <p:cNvSpPr txBox="1">
            <a:spLocks noChangeArrowheads="1"/>
          </p:cNvSpPr>
          <p:nvPr/>
        </p:nvSpPr>
        <p:spPr bwMode="auto">
          <a:xfrm>
            <a:off x="1285875" y="4572000"/>
            <a:ext cx="642938" cy="101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6000">
                <a:solidFill>
                  <a:prstClr val="black"/>
                </a:solidFill>
              </a:rPr>
              <a:t>N</a:t>
            </a:r>
            <a:endParaRPr lang="ru-RU" sz="6000">
              <a:solidFill>
                <a:prstClr val="black"/>
              </a:solidFill>
            </a:endParaRPr>
          </a:p>
        </p:txBody>
      </p:sp>
      <p:sp>
        <p:nvSpPr>
          <p:cNvPr id="20484" name="TextBox 27"/>
          <p:cNvSpPr txBox="1">
            <a:spLocks noChangeArrowheads="1"/>
          </p:cNvSpPr>
          <p:nvPr/>
        </p:nvSpPr>
        <p:spPr bwMode="auto">
          <a:xfrm>
            <a:off x="3929063" y="3857625"/>
            <a:ext cx="642937" cy="101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6000">
                <a:solidFill>
                  <a:prstClr val="black"/>
                </a:solidFill>
              </a:rPr>
              <a:t>O</a:t>
            </a:r>
            <a:endParaRPr lang="ru-RU" sz="6000">
              <a:solidFill>
                <a:prstClr val="black"/>
              </a:solidFill>
            </a:endParaRPr>
          </a:p>
        </p:txBody>
      </p:sp>
      <p:sp>
        <p:nvSpPr>
          <p:cNvPr id="20485" name="TextBox 26"/>
          <p:cNvSpPr txBox="1">
            <a:spLocks noChangeArrowheads="1"/>
          </p:cNvSpPr>
          <p:nvPr/>
        </p:nvSpPr>
        <p:spPr bwMode="auto">
          <a:xfrm>
            <a:off x="7858125" y="3127375"/>
            <a:ext cx="642938" cy="101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6000">
                <a:solidFill>
                  <a:prstClr val="black"/>
                </a:solidFill>
              </a:rPr>
              <a:t>S</a:t>
            </a:r>
            <a:endParaRPr lang="ru-RU" sz="6000">
              <a:solidFill>
                <a:prstClr val="black"/>
              </a:solidFill>
            </a:endParaRPr>
          </a:p>
        </p:txBody>
      </p:sp>
      <p:sp>
        <p:nvSpPr>
          <p:cNvPr id="20486" name="TextBox 22"/>
          <p:cNvSpPr txBox="1">
            <a:spLocks noChangeArrowheads="1"/>
          </p:cNvSpPr>
          <p:nvPr/>
        </p:nvSpPr>
        <p:spPr bwMode="auto">
          <a:xfrm>
            <a:off x="6715125" y="4429125"/>
            <a:ext cx="642938" cy="101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6000">
                <a:solidFill>
                  <a:prstClr val="black"/>
                </a:solidFill>
              </a:rPr>
              <a:t>D</a:t>
            </a:r>
            <a:endParaRPr lang="ru-RU" sz="6000">
              <a:solidFill>
                <a:prstClr val="black"/>
              </a:solidFill>
            </a:endParaRPr>
          </a:p>
        </p:txBody>
      </p:sp>
      <p:sp>
        <p:nvSpPr>
          <p:cNvPr id="15367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Какие точки лежат внутри угла?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785938" y="1857375"/>
            <a:ext cx="5929312" cy="1643063"/>
          </a:xfrm>
          <a:prstGeom prst="line">
            <a:avLst/>
          </a:prstGeom>
          <a:ln w="127000" cap="rnd" cmpd="sng">
            <a:solidFill>
              <a:srgbClr val="3333CC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785938" y="3500438"/>
            <a:ext cx="4657725" cy="839787"/>
          </a:xfrm>
          <a:prstGeom prst="line">
            <a:avLst/>
          </a:prstGeom>
          <a:ln w="127000" cap="rnd" cmpd="sng">
            <a:solidFill>
              <a:srgbClr val="3333CC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5143500" y="3071813"/>
            <a:ext cx="142875" cy="1428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286625" y="242887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715250" y="3643313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214563" y="2214563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 flipV="1">
            <a:off x="4214813" y="2357438"/>
            <a:ext cx="285750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 flipV="1">
            <a:off x="4357688" y="3857625"/>
            <a:ext cx="285750" cy="2857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 flipV="1">
            <a:off x="6786563" y="4286250"/>
            <a:ext cx="285750" cy="28575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 flipV="1">
            <a:off x="6500813" y="2000250"/>
            <a:ext cx="285750" cy="28575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 flipV="1">
            <a:off x="1143000" y="4572000"/>
            <a:ext cx="285750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499" name="TextBox 16"/>
          <p:cNvSpPr txBox="1">
            <a:spLocks noChangeArrowheads="1"/>
          </p:cNvSpPr>
          <p:nvPr/>
        </p:nvSpPr>
        <p:spPr bwMode="auto">
          <a:xfrm>
            <a:off x="6572250" y="2428875"/>
            <a:ext cx="6429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6000">
                <a:solidFill>
                  <a:prstClr val="black"/>
                </a:solidFill>
              </a:rPr>
              <a:t>M</a:t>
            </a:r>
            <a:endParaRPr lang="ru-RU" sz="6000">
              <a:solidFill>
                <a:prstClr val="black"/>
              </a:solidFill>
            </a:endParaRPr>
          </a:p>
        </p:txBody>
      </p:sp>
      <p:sp>
        <p:nvSpPr>
          <p:cNvPr id="20500" name="TextBox 17"/>
          <p:cNvSpPr txBox="1">
            <a:spLocks noChangeArrowheads="1"/>
          </p:cNvSpPr>
          <p:nvPr/>
        </p:nvSpPr>
        <p:spPr bwMode="auto">
          <a:xfrm>
            <a:off x="1500188" y="1785938"/>
            <a:ext cx="6429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6000">
                <a:solidFill>
                  <a:prstClr val="black"/>
                </a:solidFill>
              </a:rPr>
              <a:t>H</a:t>
            </a:r>
            <a:endParaRPr lang="ru-RU" sz="6000">
              <a:solidFill>
                <a:prstClr val="black"/>
              </a:solidFill>
            </a:endParaRPr>
          </a:p>
        </p:txBody>
      </p:sp>
      <p:sp>
        <p:nvSpPr>
          <p:cNvPr id="20501" name="TextBox 18"/>
          <p:cNvSpPr txBox="1">
            <a:spLocks noChangeArrowheads="1"/>
          </p:cNvSpPr>
          <p:nvPr/>
        </p:nvSpPr>
        <p:spPr bwMode="auto">
          <a:xfrm>
            <a:off x="928688" y="2786063"/>
            <a:ext cx="6429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6000">
                <a:solidFill>
                  <a:prstClr val="black"/>
                </a:solidFill>
              </a:rPr>
              <a:t>R</a:t>
            </a:r>
            <a:endParaRPr lang="ru-RU" sz="6000">
              <a:solidFill>
                <a:prstClr val="black"/>
              </a:solidFill>
            </a:endParaRPr>
          </a:p>
        </p:txBody>
      </p:sp>
      <p:sp>
        <p:nvSpPr>
          <p:cNvPr id="20502" name="TextBox 19"/>
          <p:cNvSpPr txBox="1">
            <a:spLocks noChangeArrowheads="1"/>
          </p:cNvSpPr>
          <p:nvPr/>
        </p:nvSpPr>
        <p:spPr bwMode="auto">
          <a:xfrm>
            <a:off x="3357563" y="1714500"/>
            <a:ext cx="6429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6000">
                <a:solidFill>
                  <a:prstClr val="black"/>
                </a:solidFill>
              </a:rPr>
              <a:t>А</a:t>
            </a:r>
          </a:p>
        </p:txBody>
      </p:sp>
      <p:sp>
        <p:nvSpPr>
          <p:cNvPr id="20503" name="TextBox 21"/>
          <p:cNvSpPr txBox="1">
            <a:spLocks noChangeArrowheads="1"/>
          </p:cNvSpPr>
          <p:nvPr/>
        </p:nvSpPr>
        <p:spPr bwMode="auto">
          <a:xfrm>
            <a:off x="5786438" y="1071563"/>
            <a:ext cx="642937" cy="101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6000">
                <a:solidFill>
                  <a:prstClr val="black"/>
                </a:solidFill>
              </a:rPr>
              <a:t>F</a:t>
            </a:r>
            <a:endParaRPr lang="ru-RU" sz="6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23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0"/>
          <p:cNvSpPr txBox="1">
            <a:spLocks noChangeArrowheads="1"/>
          </p:cNvSpPr>
          <p:nvPr/>
        </p:nvSpPr>
        <p:spPr bwMode="auto">
          <a:xfrm>
            <a:off x="5214938" y="2643188"/>
            <a:ext cx="6429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6000">
                <a:solidFill>
                  <a:prstClr val="black"/>
                </a:solidFill>
              </a:rPr>
              <a:t>P</a:t>
            </a:r>
            <a:endParaRPr lang="ru-RU" sz="6000">
              <a:solidFill>
                <a:prstClr val="black"/>
              </a:solidFill>
            </a:endParaRPr>
          </a:p>
        </p:txBody>
      </p:sp>
      <p:sp>
        <p:nvSpPr>
          <p:cNvPr id="21507" name="TextBox 23"/>
          <p:cNvSpPr txBox="1">
            <a:spLocks noChangeArrowheads="1"/>
          </p:cNvSpPr>
          <p:nvPr/>
        </p:nvSpPr>
        <p:spPr bwMode="auto">
          <a:xfrm>
            <a:off x="1285875" y="4572000"/>
            <a:ext cx="642938" cy="101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6000">
                <a:solidFill>
                  <a:prstClr val="black"/>
                </a:solidFill>
              </a:rPr>
              <a:t>N</a:t>
            </a:r>
            <a:endParaRPr lang="ru-RU" sz="6000">
              <a:solidFill>
                <a:prstClr val="black"/>
              </a:solidFill>
            </a:endParaRPr>
          </a:p>
        </p:txBody>
      </p:sp>
      <p:sp>
        <p:nvSpPr>
          <p:cNvPr id="21508" name="TextBox 27"/>
          <p:cNvSpPr txBox="1">
            <a:spLocks noChangeArrowheads="1"/>
          </p:cNvSpPr>
          <p:nvPr/>
        </p:nvSpPr>
        <p:spPr bwMode="auto">
          <a:xfrm>
            <a:off x="3929063" y="3857625"/>
            <a:ext cx="642937" cy="101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6000">
                <a:solidFill>
                  <a:prstClr val="black"/>
                </a:solidFill>
              </a:rPr>
              <a:t>O</a:t>
            </a:r>
            <a:endParaRPr lang="ru-RU" sz="6000">
              <a:solidFill>
                <a:prstClr val="black"/>
              </a:solidFill>
            </a:endParaRPr>
          </a:p>
        </p:txBody>
      </p:sp>
      <p:sp>
        <p:nvSpPr>
          <p:cNvPr id="21509" name="TextBox 26"/>
          <p:cNvSpPr txBox="1">
            <a:spLocks noChangeArrowheads="1"/>
          </p:cNvSpPr>
          <p:nvPr/>
        </p:nvSpPr>
        <p:spPr bwMode="auto">
          <a:xfrm>
            <a:off x="7858125" y="3127375"/>
            <a:ext cx="642938" cy="101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6000">
                <a:solidFill>
                  <a:prstClr val="black"/>
                </a:solidFill>
              </a:rPr>
              <a:t>S</a:t>
            </a:r>
            <a:endParaRPr lang="ru-RU" sz="6000">
              <a:solidFill>
                <a:prstClr val="black"/>
              </a:solidFill>
            </a:endParaRPr>
          </a:p>
        </p:txBody>
      </p:sp>
      <p:sp>
        <p:nvSpPr>
          <p:cNvPr id="21510" name="TextBox 22"/>
          <p:cNvSpPr txBox="1">
            <a:spLocks noChangeArrowheads="1"/>
          </p:cNvSpPr>
          <p:nvPr/>
        </p:nvSpPr>
        <p:spPr bwMode="auto">
          <a:xfrm>
            <a:off x="6715125" y="4429125"/>
            <a:ext cx="642938" cy="101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6000">
                <a:solidFill>
                  <a:prstClr val="black"/>
                </a:solidFill>
              </a:rPr>
              <a:t>D</a:t>
            </a:r>
            <a:endParaRPr lang="ru-RU" sz="6000">
              <a:solidFill>
                <a:prstClr val="black"/>
              </a:solidFill>
            </a:endParaRPr>
          </a:p>
        </p:txBody>
      </p:sp>
      <p:sp>
        <p:nvSpPr>
          <p:cNvPr id="16391" name="Заголовок 1"/>
          <p:cNvSpPr>
            <a:spLocks noGrp="1"/>
          </p:cNvSpPr>
          <p:nvPr>
            <p:ph type="title"/>
          </p:nvPr>
        </p:nvSpPr>
        <p:spPr>
          <a:xfrm>
            <a:off x="214313" y="228600"/>
            <a:ext cx="8643937" cy="9906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ru-RU" sz="3600" b="1" i="1" dirty="0" smtClean="0">
                <a:solidFill>
                  <a:srgbClr val="002060"/>
                </a:solidFill>
              </a:rPr>
              <a:t>Какие точки лежат на сторонах угла?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785938" y="1857375"/>
            <a:ext cx="5929312" cy="1643063"/>
          </a:xfrm>
          <a:prstGeom prst="line">
            <a:avLst/>
          </a:prstGeom>
          <a:ln w="127000" cap="rnd" cmpd="sng">
            <a:solidFill>
              <a:srgbClr val="3333CC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785938" y="3500438"/>
            <a:ext cx="4657725" cy="839787"/>
          </a:xfrm>
          <a:prstGeom prst="line">
            <a:avLst/>
          </a:prstGeom>
          <a:ln w="127000" cap="rnd" cmpd="sng">
            <a:solidFill>
              <a:srgbClr val="3333CC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5143500" y="3071813"/>
            <a:ext cx="142875" cy="1428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286625" y="242887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715250" y="3643313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214563" y="2214563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 flipV="1">
            <a:off x="4214813" y="2357438"/>
            <a:ext cx="285750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 flipV="1">
            <a:off x="4357688" y="3857625"/>
            <a:ext cx="285750" cy="2857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 flipV="1">
            <a:off x="6786563" y="4286250"/>
            <a:ext cx="285750" cy="28575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 flipV="1">
            <a:off x="6500813" y="2000250"/>
            <a:ext cx="285750" cy="28575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 flipV="1">
            <a:off x="1143000" y="4572000"/>
            <a:ext cx="285750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523" name="TextBox 16"/>
          <p:cNvSpPr txBox="1">
            <a:spLocks noChangeArrowheads="1"/>
          </p:cNvSpPr>
          <p:nvPr/>
        </p:nvSpPr>
        <p:spPr bwMode="auto">
          <a:xfrm>
            <a:off x="6572250" y="2428875"/>
            <a:ext cx="6429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6000">
                <a:solidFill>
                  <a:prstClr val="black"/>
                </a:solidFill>
              </a:rPr>
              <a:t>M</a:t>
            </a:r>
            <a:endParaRPr lang="ru-RU" sz="6000">
              <a:solidFill>
                <a:prstClr val="black"/>
              </a:solidFill>
            </a:endParaRPr>
          </a:p>
        </p:txBody>
      </p:sp>
      <p:sp>
        <p:nvSpPr>
          <p:cNvPr id="21524" name="TextBox 17"/>
          <p:cNvSpPr txBox="1">
            <a:spLocks noChangeArrowheads="1"/>
          </p:cNvSpPr>
          <p:nvPr/>
        </p:nvSpPr>
        <p:spPr bwMode="auto">
          <a:xfrm>
            <a:off x="1500188" y="1785938"/>
            <a:ext cx="6429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6000">
                <a:solidFill>
                  <a:prstClr val="black"/>
                </a:solidFill>
              </a:rPr>
              <a:t>H</a:t>
            </a:r>
            <a:endParaRPr lang="ru-RU" sz="6000">
              <a:solidFill>
                <a:prstClr val="black"/>
              </a:solidFill>
            </a:endParaRPr>
          </a:p>
        </p:txBody>
      </p:sp>
      <p:sp>
        <p:nvSpPr>
          <p:cNvPr id="21525" name="TextBox 18"/>
          <p:cNvSpPr txBox="1">
            <a:spLocks noChangeArrowheads="1"/>
          </p:cNvSpPr>
          <p:nvPr/>
        </p:nvSpPr>
        <p:spPr bwMode="auto">
          <a:xfrm>
            <a:off x="928688" y="2786063"/>
            <a:ext cx="6429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6000">
                <a:solidFill>
                  <a:prstClr val="black"/>
                </a:solidFill>
              </a:rPr>
              <a:t>R</a:t>
            </a:r>
            <a:endParaRPr lang="ru-RU" sz="6000">
              <a:solidFill>
                <a:prstClr val="black"/>
              </a:solidFill>
            </a:endParaRPr>
          </a:p>
        </p:txBody>
      </p:sp>
      <p:sp>
        <p:nvSpPr>
          <p:cNvPr id="21526" name="TextBox 19"/>
          <p:cNvSpPr txBox="1">
            <a:spLocks noChangeArrowheads="1"/>
          </p:cNvSpPr>
          <p:nvPr/>
        </p:nvSpPr>
        <p:spPr bwMode="auto">
          <a:xfrm>
            <a:off x="3357563" y="1714500"/>
            <a:ext cx="6429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6000">
                <a:solidFill>
                  <a:prstClr val="black"/>
                </a:solidFill>
              </a:rPr>
              <a:t>А</a:t>
            </a:r>
          </a:p>
        </p:txBody>
      </p:sp>
      <p:sp>
        <p:nvSpPr>
          <p:cNvPr id="21527" name="TextBox 21"/>
          <p:cNvSpPr txBox="1">
            <a:spLocks noChangeArrowheads="1"/>
          </p:cNvSpPr>
          <p:nvPr/>
        </p:nvSpPr>
        <p:spPr bwMode="auto">
          <a:xfrm>
            <a:off x="5786438" y="1071563"/>
            <a:ext cx="642937" cy="101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6000">
                <a:solidFill>
                  <a:prstClr val="black"/>
                </a:solidFill>
              </a:rPr>
              <a:t>F</a:t>
            </a:r>
            <a:endParaRPr lang="ru-RU" sz="6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19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20"/>
          <p:cNvSpPr txBox="1">
            <a:spLocks noChangeArrowheads="1"/>
          </p:cNvSpPr>
          <p:nvPr/>
        </p:nvSpPr>
        <p:spPr bwMode="auto">
          <a:xfrm>
            <a:off x="5214938" y="2643188"/>
            <a:ext cx="6429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6000">
                <a:solidFill>
                  <a:prstClr val="black"/>
                </a:solidFill>
              </a:rPr>
              <a:t>P</a:t>
            </a:r>
            <a:endParaRPr lang="ru-RU" sz="6000">
              <a:solidFill>
                <a:prstClr val="black"/>
              </a:solidFill>
            </a:endParaRPr>
          </a:p>
        </p:txBody>
      </p:sp>
      <p:sp>
        <p:nvSpPr>
          <p:cNvPr id="22531" name="TextBox 23"/>
          <p:cNvSpPr txBox="1">
            <a:spLocks noChangeArrowheads="1"/>
          </p:cNvSpPr>
          <p:nvPr/>
        </p:nvSpPr>
        <p:spPr bwMode="auto">
          <a:xfrm>
            <a:off x="1285875" y="4572000"/>
            <a:ext cx="642938" cy="101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6000">
                <a:solidFill>
                  <a:prstClr val="black"/>
                </a:solidFill>
              </a:rPr>
              <a:t>N</a:t>
            </a:r>
            <a:endParaRPr lang="ru-RU" sz="6000">
              <a:solidFill>
                <a:prstClr val="black"/>
              </a:solidFill>
            </a:endParaRPr>
          </a:p>
        </p:txBody>
      </p:sp>
      <p:sp>
        <p:nvSpPr>
          <p:cNvPr id="22532" name="TextBox 27"/>
          <p:cNvSpPr txBox="1">
            <a:spLocks noChangeArrowheads="1"/>
          </p:cNvSpPr>
          <p:nvPr/>
        </p:nvSpPr>
        <p:spPr bwMode="auto">
          <a:xfrm>
            <a:off x="3929063" y="3857625"/>
            <a:ext cx="642937" cy="101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6000">
                <a:solidFill>
                  <a:prstClr val="black"/>
                </a:solidFill>
              </a:rPr>
              <a:t>O</a:t>
            </a:r>
            <a:endParaRPr lang="ru-RU" sz="6000">
              <a:solidFill>
                <a:prstClr val="black"/>
              </a:solidFill>
            </a:endParaRPr>
          </a:p>
        </p:txBody>
      </p:sp>
      <p:sp>
        <p:nvSpPr>
          <p:cNvPr id="22533" name="TextBox 26"/>
          <p:cNvSpPr txBox="1">
            <a:spLocks noChangeArrowheads="1"/>
          </p:cNvSpPr>
          <p:nvPr/>
        </p:nvSpPr>
        <p:spPr bwMode="auto">
          <a:xfrm>
            <a:off x="7858125" y="3127375"/>
            <a:ext cx="642938" cy="101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6000">
                <a:solidFill>
                  <a:prstClr val="black"/>
                </a:solidFill>
              </a:rPr>
              <a:t>S</a:t>
            </a:r>
            <a:endParaRPr lang="ru-RU" sz="6000">
              <a:solidFill>
                <a:prstClr val="black"/>
              </a:solidFill>
            </a:endParaRPr>
          </a:p>
        </p:txBody>
      </p:sp>
      <p:sp>
        <p:nvSpPr>
          <p:cNvPr id="22534" name="TextBox 22"/>
          <p:cNvSpPr txBox="1">
            <a:spLocks noChangeArrowheads="1"/>
          </p:cNvSpPr>
          <p:nvPr/>
        </p:nvSpPr>
        <p:spPr bwMode="auto">
          <a:xfrm>
            <a:off x="6715125" y="4429125"/>
            <a:ext cx="642938" cy="101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6000">
                <a:solidFill>
                  <a:prstClr val="black"/>
                </a:solidFill>
              </a:rPr>
              <a:t>D</a:t>
            </a:r>
            <a:endParaRPr lang="ru-RU" sz="6000">
              <a:solidFill>
                <a:prstClr val="black"/>
              </a:solidFill>
            </a:endParaRPr>
          </a:p>
        </p:txBody>
      </p:sp>
      <p:sp>
        <p:nvSpPr>
          <p:cNvPr id="20487" name="Заголовок 1"/>
          <p:cNvSpPr>
            <a:spLocks noGrp="1"/>
          </p:cNvSpPr>
          <p:nvPr>
            <p:ph type="title"/>
          </p:nvPr>
        </p:nvSpPr>
        <p:spPr>
          <a:xfrm>
            <a:off x="214313" y="228600"/>
            <a:ext cx="8643937" cy="9906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ru-RU" sz="4000" b="1" i="1" dirty="0" smtClean="0">
                <a:solidFill>
                  <a:srgbClr val="002060"/>
                </a:solidFill>
              </a:rPr>
              <a:t>Какие точки лежат вне угла?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785938" y="1857375"/>
            <a:ext cx="5929312" cy="1643063"/>
          </a:xfrm>
          <a:prstGeom prst="line">
            <a:avLst/>
          </a:prstGeom>
          <a:ln w="127000" cap="rnd" cmpd="sng">
            <a:solidFill>
              <a:srgbClr val="3333CC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785938" y="3500438"/>
            <a:ext cx="4657725" cy="839787"/>
          </a:xfrm>
          <a:prstGeom prst="line">
            <a:avLst/>
          </a:prstGeom>
          <a:ln w="127000" cap="rnd" cmpd="sng">
            <a:solidFill>
              <a:srgbClr val="3333CC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5143500" y="3071813"/>
            <a:ext cx="142875" cy="1428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286625" y="242887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715250" y="3643313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214563" y="2214563"/>
            <a:ext cx="142875" cy="1428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 flipV="1">
            <a:off x="4214813" y="2357438"/>
            <a:ext cx="285750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 flipV="1">
            <a:off x="4357688" y="3857625"/>
            <a:ext cx="285750" cy="2857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 flipV="1">
            <a:off x="6786563" y="4286250"/>
            <a:ext cx="285750" cy="28575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 flipV="1">
            <a:off x="6500813" y="2000250"/>
            <a:ext cx="285750" cy="28575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 flipV="1">
            <a:off x="1143000" y="4572000"/>
            <a:ext cx="285750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547" name="TextBox 16"/>
          <p:cNvSpPr txBox="1">
            <a:spLocks noChangeArrowheads="1"/>
          </p:cNvSpPr>
          <p:nvPr/>
        </p:nvSpPr>
        <p:spPr bwMode="auto">
          <a:xfrm>
            <a:off x="6572250" y="2428875"/>
            <a:ext cx="6429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6000">
                <a:solidFill>
                  <a:prstClr val="black"/>
                </a:solidFill>
              </a:rPr>
              <a:t>M</a:t>
            </a:r>
            <a:endParaRPr lang="ru-RU" sz="6000">
              <a:solidFill>
                <a:prstClr val="black"/>
              </a:solidFill>
            </a:endParaRPr>
          </a:p>
        </p:txBody>
      </p:sp>
      <p:sp>
        <p:nvSpPr>
          <p:cNvPr id="22548" name="TextBox 17"/>
          <p:cNvSpPr txBox="1">
            <a:spLocks noChangeArrowheads="1"/>
          </p:cNvSpPr>
          <p:nvPr/>
        </p:nvSpPr>
        <p:spPr bwMode="auto">
          <a:xfrm>
            <a:off x="1500188" y="1785938"/>
            <a:ext cx="6429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6000">
                <a:solidFill>
                  <a:prstClr val="black"/>
                </a:solidFill>
              </a:rPr>
              <a:t>H</a:t>
            </a:r>
            <a:endParaRPr lang="ru-RU" sz="6000">
              <a:solidFill>
                <a:prstClr val="black"/>
              </a:solidFill>
            </a:endParaRPr>
          </a:p>
        </p:txBody>
      </p:sp>
      <p:sp>
        <p:nvSpPr>
          <p:cNvPr id="22549" name="TextBox 18"/>
          <p:cNvSpPr txBox="1">
            <a:spLocks noChangeArrowheads="1"/>
          </p:cNvSpPr>
          <p:nvPr/>
        </p:nvSpPr>
        <p:spPr bwMode="auto">
          <a:xfrm>
            <a:off x="928688" y="2786063"/>
            <a:ext cx="6429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6000">
                <a:solidFill>
                  <a:prstClr val="black"/>
                </a:solidFill>
              </a:rPr>
              <a:t>R</a:t>
            </a:r>
            <a:endParaRPr lang="ru-RU" sz="6000">
              <a:solidFill>
                <a:prstClr val="black"/>
              </a:solidFill>
            </a:endParaRPr>
          </a:p>
        </p:txBody>
      </p:sp>
      <p:sp>
        <p:nvSpPr>
          <p:cNvPr id="22550" name="TextBox 19"/>
          <p:cNvSpPr txBox="1">
            <a:spLocks noChangeArrowheads="1"/>
          </p:cNvSpPr>
          <p:nvPr/>
        </p:nvSpPr>
        <p:spPr bwMode="auto">
          <a:xfrm>
            <a:off x="3357563" y="1714500"/>
            <a:ext cx="6429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6000">
                <a:solidFill>
                  <a:prstClr val="black"/>
                </a:solidFill>
              </a:rPr>
              <a:t>А</a:t>
            </a:r>
          </a:p>
        </p:txBody>
      </p:sp>
      <p:sp>
        <p:nvSpPr>
          <p:cNvPr id="22551" name="TextBox 21"/>
          <p:cNvSpPr txBox="1">
            <a:spLocks noChangeArrowheads="1"/>
          </p:cNvSpPr>
          <p:nvPr/>
        </p:nvSpPr>
        <p:spPr bwMode="auto">
          <a:xfrm>
            <a:off x="5786438" y="1071563"/>
            <a:ext cx="642937" cy="101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6000">
                <a:solidFill>
                  <a:prstClr val="black"/>
                </a:solidFill>
              </a:rPr>
              <a:t>F</a:t>
            </a:r>
            <a:endParaRPr lang="ru-RU" sz="6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9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называются эти геометрические фигуры: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043608" y="2420888"/>
            <a:ext cx="2016224" cy="43204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977245" y="2348240"/>
            <a:ext cx="144969" cy="14529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987347" y="2780288"/>
            <a:ext cx="144969" cy="14529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27584" y="3779734"/>
            <a:ext cx="2952328" cy="44135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844530" y="5370584"/>
            <a:ext cx="3744416" cy="14401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755099" y="3707086"/>
            <a:ext cx="144969" cy="14529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347864" y="5383412"/>
            <a:ext cx="144969" cy="14529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691680" y="5339784"/>
            <a:ext cx="144969" cy="14529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37506" y="1989480"/>
            <a:ext cx="505129" cy="6474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67783" y="2601867"/>
            <a:ext cx="505129" cy="6474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В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79751" y="3456017"/>
            <a:ext cx="505129" cy="5443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N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36700" y="3212284"/>
            <a:ext cx="505129" cy="6474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М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67782" y="4698567"/>
            <a:ext cx="505129" cy="6474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С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546591" y="4645674"/>
            <a:ext cx="505129" cy="6474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588946" y="2060848"/>
            <a:ext cx="3727470" cy="8647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Отрезок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3613228"/>
            <a:ext cx="3727470" cy="8647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40099" y="5052711"/>
            <a:ext cx="3727470" cy="8647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Прямая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0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895600" y="1905000"/>
            <a:ext cx="5029200" cy="1981200"/>
            <a:chOff x="1824" y="1200"/>
            <a:chExt cx="3168" cy="1248"/>
          </a:xfrm>
        </p:grpSpPr>
        <p:sp>
          <p:nvSpPr>
            <p:cNvPr id="21528" name="Line 5"/>
            <p:cNvSpPr>
              <a:spLocks noChangeShapeType="1"/>
            </p:cNvSpPr>
            <p:nvPr/>
          </p:nvSpPr>
          <p:spPr bwMode="auto">
            <a:xfrm>
              <a:off x="1824" y="1200"/>
              <a:ext cx="316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1529" name="Line 6"/>
            <p:cNvSpPr>
              <a:spLocks noChangeShapeType="1"/>
            </p:cNvSpPr>
            <p:nvPr/>
          </p:nvSpPr>
          <p:spPr bwMode="auto">
            <a:xfrm>
              <a:off x="1824" y="1200"/>
              <a:ext cx="1728" cy="124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2209800" y="1828800"/>
            <a:ext cx="4876800" cy="1600200"/>
            <a:chOff x="1392" y="1152"/>
            <a:chExt cx="3072" cy="1008"/>
          </a:xfrm>
        </p:grpSpPr>
        <p:sp>
          <p:nvSpPr>
            <p:cNvPr id="21521" name="Oval 10"/>
            <p:cNvSpPr>
              <a:spLocks noChangeArrowheads="1"/>
            </p:cNvSpPr>
            <p:nvPr/>
          </p:nvSpPr>
          <p:spPr bwMode="auto">
            <a:xfrm>
              <a:off x="3072" y="206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  <a:latin typeface="Cambria" pitchFamily="18" charset="0"/>
              </a:endParaRPr>
            </a:p>
          </p:txBody>
        </p:sp>
        <p:sp>
          <p:nvSpPr>
            <p:cNvPr id="21522" name="Oval 11"/>
            <p:cNvSpPr>
              <a:spLocks noChangeArrowheads="1"/>
            </p:cNvSpPr>
            <p:nvPr/>
          </p:nvSpPr>
          <p:spPr bwMode="auto">
            <a:xfrm>
              <a:off x="2352" y="15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  <a:latin typeface="Cambria" pitchFamily="18" charset="0"/>
              </a:endParaRPr>
            </a:p>
          </p:txBody>
        </p:sp>
        <p:sp>
          <p:nvSpPr>
            <p:cNvPr id="21523" name="Oval 12"/>
            <p:cNvSpPr>
              <a:spLocks noChangeArrowheads="1"/>
            </p:cNvSpPr>
            <p:nvPr/>
          </p:nvSpPr>
          <p:spPr bwMode="auto">
            <a:xfrm>
              <a:off x="3024" y="115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  <a:latin typeface="Cambria" pitchFamily="18" charset="0"/>
              </a:endParaRPr>
            </a:p>
          </p:txBody>
        </p:sp>
        <p:sp>
          <p:nvSpPr>
            <p:cNvPr id="21524" name="Oval 13"/>
            <p:cNvSpPr>
              <a:spLocks noChangeArrowheads="1"/>
            </p:cNvSpPr>
            <p:nvPr/>
          </p:nvSpPr>
          <p:spPr bwMode="auto">
            <a:xfrm>
              <a:off x="4416" y="15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  <a:latin typeface="Cambria" pitchFamily="18" charset="0"/>
              </a:endParaRPr>
            </a:p>
          </p:txBody>
        </p:sp>
        <p:sp>
          <p:nvSpPr>
            <p:cNvPr id="21525" name="Oval 14"/>
            <p:cNvSpPr>
              <a:spLocks noChangeArrowheads="1"/>
            </p:cNvSpPr>
            <p:nvPr/>
          </p:nvSpPr>
          <p:spPr bwMode="auto">
            <a:xfrm>
              <a:off x="1392" y="172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  <a:latin typeface="Cambria" pitchFamily="18" charset="0"/>
              </a:endParaRPr>
            </a:p>
          </p:txBody>
        </p:sp>
        <p:sp>
          <p:nvSpPr>
            <p:cNvPr id="21526" name="Oval 15"/>
            <p:cNvSpPr>
              <a:spLocks noChangeArrowheads="1"/>
            </p:cNvSpPr>
            <p:nvPr/>
          </p:nvSpPr>
          <p:spPr bwMode="auto">
            <a:xfrm>
              <a:off x="2496" y="211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  <a:latin typeface="Cambria" pitchFamily="18" charset="0"/>
              </a:endParaRPr>
            </a:p>
          </p:txBody>
        </p:sp>
        <p:sp>
          <p:nvSpPr>
            <p:cNvPr id="21527" name="Oval 16"/>
            <p:cNvSpPr>
              <a:spLocks noChangeArrowheads="1"/>
            </p:cNvSpPr>
            <p:nvPr/>
          </p:nvSpPr>
          <p:spPr bwMode="auto">
            <a:xfrm>
              <a:off x="3552" y="163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  <a:latin typeface="Cambria" pitchFamily="18" charset="0"/>
              </a:endParaRPr>
            </a:p>
          </p:txBody>
        </p:sp>
      </p:grpSp>
      <p:sp>
        <p:nvSpPr>
          <p:cNvPr id="21508" name="Прямоугольник 26"/>
          <p:cNvSpPr>
            <a:spLocks noChangeArrowheads="1"/>
          </p:cNvSpPr>
          <p:nvPr/>
        </p:nvSpPr>
        <p:spPr bwMode="auto">
          <a:xfrm>
            <a:off x="0" y="0"/>
            <a:ext cx="9144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ambria" pitchFamily="18" charset="0"/>
              </a:rPr>
              <a:t>Рассмотри внимательно рисунок и назови точки,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Cambria" pitchFamily="18" charset="0"/>
              </a:rPr>
              <a:t>которые</a:t>
            </a:r>
            <a:r>
              <a:rPr lang="ru-RU" sz="2800" b="1" i="1" dirty="0">
                <a:solidFill>
                  <a:srgbClr val="BF974D"/>
                </a:solidFill>
                <a:latin typeface="Cambria" pitchFamily="18" charset="0"/>
              </a:rPr>
              <a:t> </a:t>
            </a:r>
            <a:r>
              <a:rPr lang="ru-RU" sz="2800" b="1" i="1" dirty="0">
                <a:solidFill>
                  <a:srgbClr val="928B70">
                    <a:lumMod val="75000"/>
                  </a:srgbClr>
                </a:solidFill>
                <a:latin typeface="Cambria" pitchFamily="18" charset="0"/>
              </a:rPr>
              <a:t>принадлежат</a:t>
            </a:r>
            <a:r>
              <a:rPr lang="ru-RU" sz="2800" b="1" dirty="0">
                <a:solidFill>
                  <a:srgbClr val="928B70">
                    <a:lumMod val="75000"/>
                  </a:srgbClr>
                </a:solidFill>
                <a:latin typeface="Cambria" pitchFamily="18" charset="0"/>
              </a:rPr>
              <a:t> </a:t>
            </a:r>
            <a:r>
              <a:rPr lang="ru-RU" sz="2800" b="1" i="1" dirty="0">
                <a:solidFill>
                  <a:srgbClr val="FF5050"/>
                </a:solidFill>
                <a:latin typeface="Cambria" pitchFamily="18" charset="0"/>
              </a:rPr>
              <a:t> </a:t>
            </a:r>
            <a:r>
              <a:rPr lang="ru-RU" sz="2800" b="1" dirty="0">
                <a:solidFill>
                  <a:srgbClr val="C66951">
                    <a:lumMod val="50000"/>
                  </a:srgbClr>
                </a:solidFill>
                <a:latin typeface="Cambria" pitchFamily="18" charset="0"/>
                <a:cs typeface="Times New Roman" pitchFamily="18" charset="0"/>
                <a:sym typeface="Symbol" pitchFamily="18" charset="2"/>
              </a:rPr>
              <a:t></a:t>
            </a:r>
            <a:r>
              <a:rPr lang="ru-RU" sz="2800" b="1" dirty="0">
                <a:solidFill>
                  <a:srgbClr val="C66951">
                    <a:lumMod val="50000"/>
                  </a:srgbClr>
                </a:solidFill>
                <a:latin typeface="Cambria" pitchFamily="18" charset="0"/>
                <a:sym typeface="Symbol" pitchFamily="18" charset="2"/>
              </a:rPr>
              <a:t> РОД  и</a:t>
            </a:r>
            <a:r>
              <a:rPr lang="ru-RU" sz="2800" b="1" dirty="0">
                <a:solidFill>
                  <a:srgbClr val="FF5050"/>
                </a:solidFill>
                <a:latin typeface="Cambria" pitchFamily="18" charset="0"/>
                <a:sym typeface="Symbol" pitchFamily="18" charset="2"/>
              </a:rPr>
              <a:t> </a:t>
            </a:r>
            <a:r>
              <a:rPr lang="ru-RU" sz="2800" b="1" i="1" dirty="0">
                <a:solidFill>
                  <a:srgbClr val="928B70">
                    <a:lumMod val="75000"/>
                  </a:srgbClr>
                </a:solidFill>
                <a:latin typeface="Cambria" pitchFamily="18" charset="0"/>
                <a:sym typeface="Symbol" pitchFamily="18" charset="2"/>
              </a:rPr>
              <a:t>не принадлежат</a:t>
            </a:r>
          </a:p>
          <a:p>
            <a:pPr algn="ctr"/>
            <a:r>
              <a:rPr lang="ru-RU" sz="2800" b="1" dirty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ru-RU" sz="2800" b="1" dirty="0">
                <a:solidFill>
                  <a:srgbClr val="C66951">
                    <a:lumMod val="50000"/>
                  </a:srgbClr>
                </a:solidFill>
                <a:latin typeface="Cambria" pitchFamily="18" charset="0"/>
                <a:cs typeface="Times New Roman" pitchFamily="18" charset="0"/>
                <a:sym typeface="Symbol" pitchFamily="18" charset="2"/>
              </a:rPr>
              <a:t></a:t>
            </a:r>
            <a:r>
              <a:rPr lang="ru-RU" sz="2800" b="1" dirty="0">
                <a:solidFill>
                  <a:srgbClr val="C66951">
                    <a:lumMod val="50000"/>
                  </a:srgbClr>
                </a:solidFill>
                <a:latin typeface="Cambria" pitchFamily="18" charset="0"/>
                <a:sym typeface="Symbol" pitchFamily="18" charset="2"/>
              </a:rPr>
              <a:t> РОД .</a:t>
            </a:r>
            <a:r>
              <a:rPr lang="ru-RU" sz="2800" b="1" dirty="0">
                <a:solidFill>
                  <a:srgbClr val="FF66CC"/>
                </a:solidFill>
                <a:latin typeface="Cambria" pitchFamily="18" charset="0"/>
                <a:sym typeface="Symbol" pitchFamily="18" charset="2"/>
              </a:rPr>
              <a:t> </a:t>
            </a:r>
            <a:r>
              <a:rPr lang="ru-RU" sz="2800" b="1" dirty="0">
                <a:solidFill>
                  <a:srgbClr val="FF5050"/>
                </a:solidFill>
                <a:latin typeface="Cambria" pitchFamily="18" charset="0"/>
                <a:sym typeface="Symbol" pitchFamily="18" charset="2"/>
              </a:rPr>
              <a:t>                                                                       </a:t>
            </a:r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0" y="4071938"/>
            <a:ext cx="9144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ambria" pitchFamily="18" charset="0"/>
              </a:rPr>
              <a:t>Если ты выполнил задание верно, то у тебя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Cambria" pitchFamily="18" charset="0"/>
              </a:rPr>
              <a:t>названы точки:</a:t>
            </a:r>
          </a:p>
        </p:txBody>
      </p:sp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0" y="5143500"/>
            <a:ext cx="90011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C66951">
                    <a:lumMod val="50000"/>
                  </a:srgbClr>
                </a:solidFill>
                <a:latin typeface="Cambria" pitchFamily="18" charset="0"/>
              </a:rPr>
              <a:t>Точки</a:t>
            </a:r>
            <a:r>
              <a:rPr lang="ru-RU" sz="2800" b="1" dirty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Cambria" pitchFamily="18" charset="0"/>
              </a:rPr>
              <a:t>Т, А, В, С, К </a:t>
            </a:r>
            <a:r>
              <a:rPr lang="ru-RU" sz="2800" b="1" i="1" dirty="0">
                <a:solidFill>
                  <a:srgbClr val="928B70">
                    <a:lumMod val="75000"/>
                  </a:srgbClr>
                </a:solidFill>
                <a:latin typeface="Cambria" pitchFamily="18" charset="0"/>
              </a:rPr>
              <a:t>принадлежат</a:t>
            </a:r>
            <a:r>
              <a:rPr lang="ru-RU" sz="2800" b="1" i="1" dirty="0">
                <a:solidFill>
                  <a:srgbClr val="BF974D"/>
                </a:solidFill>
                <a:latin typeface="Cambria" pitchFamily="18" charset="0"/>
              </a:rPr>
              <a:t> </a:t>
            </a:r>
            <a:r>
              <a:rPr lang="ru-RU" sz="2800" b="1" dirty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  <a:sym typeface="Symbol" pitchFamily="18" charset="2"/>
              </a:rPr>
              <a:t></a:t>
            </a:r>
            <a:r>
              <a:rPr lang="ru-RU" sz="2800" b="1" dirty="0">
                <a:solidFill>
                  <a:srgbClr val="002060"/>
                </a:solidFill>
                <a:latin typeface="Cambria" pitchFamily="18" charset="0"/>
                <a:sym typeface="Symbol" pitchFamily="18" charset="2"/>
              </a:rPr>
              <a:t> РОД .</a:t>
            </a:r>
          </a:p>
          <a:p>
            <a:pPr algn="ctr"/>
            <a:r>
              <a:rPr lang="ru-RU" sz="2800" b="1" dirty="0">
                <a:solidFill>
                  <a:srgbClr val="C66951">
                    <a:lumMod val="50000"/>
                  </a:srgbClr>
                </a:solidFill>
                <a:latin typeface="Cambria" pitchFamily="18" charset="0"/>
                <a:sym typeface="Symbol" pitchFamily="18" charset="2"/>
              </a:rPr>
              <a:t>Точки</a:t>
            </a:r>
            <a:r>
              <a:rPr lang="ru-RU" sz="2800" b="1" dirty="0">
                <a:solidFill>
                  <a:srgbClr val="FF5050"/>
                </a:solidFill>
                <a:latin typeface="Cambria" pitchFamily="18" charset="0"/>
                <a:sym typeface="Symbol" pitchFamily="18" charset="2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Cambria" pitchFamily="18" charset="0"/>
                <a:sym typeface="Symbol" pitchFamily="18" charset="2"/>
              </a:rPr>
              <a:t>М, Н </a:t>
            </a:r>
            <a:r>
              <a:rPr lang="ru-RU" sz="2800" b="1" i="1" dirty="0">
                <a:solidFill>
                  <a:srgbClr val="928B70">
                    <a:lumMod val="75000"/>
                  </a:srgbClr>
                </a:solidFill>
                <a:latin typeface="Cambria" pitchFamily="18" charset="0"/>
                <a:sym typeface="Symbol" pitchFamily="18" charset="2"/>
              </a:rPr>
              <a:t>не принадлежат</a:t>
            </a:r>
            <a:r>
              <a:rPr lang="ru-RU" sz="2800" b="1" dirty="0">
                <a:solidFill>
                  <a:srgbClr val="928B70">
                    <a:lumMod val="75000"/>
                  </a:srgbClr>
                </a:solidFill>
                <a:latin typeface="Cambria" pitchFamily="18" charset="0"/>
                <a:sym typeface="Symbol" pitchFamily="18" charset="2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  <a:sym typeface="Symbol" pitchFamily="18" charset="2"/>
              </a:rPr>
              <a:t></a:t>
            </a:r>
            <a:r>
              <a:rPr lang="ru-RU" sz="2800" b="1" dirty="0">
                <a:solidFill>
                  <a:srgbClr val="002060"/>
                </a:solidFill>
                <a:latin typeface="Cambria" pitchFamily="18" charset="0"/>
                <a:sym typeface="Symbol" pitchFamily="18" charset="2"/>
              </a:rPr>
              <a:t> РОД .        </a:t>
            </a:r>
          </a:p>
        </p:txBody>
      </p:sp>
      <p:sp>
        <p:nvSpPr>
          <p:cNvPr id="21511" name="Прямоугольник 29"/>
          <p:cNvSpPr>
            <a:spLocks noChangeArrowheads="1"/>
          </p:cNvSpPr>
          <p:nvPr/>
        </p:nvSpPr>
        <p:spPr bwMode="auto">
          <a:xfrm>
            <a:off x="5350143" y="3357563"/>
            <a:ext cx="4042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C66951">
                    <a:lumMod val="50000"/>
                  </a:srgbClr>
                </a:solidFill>
                <a:latin typeface="Cambria" pitchFamily="18" charset="0"/>
              </a:rPr>
              <a:t>Р</a:t>
            </a:r>
          </a:p>
        </p:txBody>
      </p:sp>
      <p:sp>
        <p:nvSpPr>
          <p:cNvPr id="21512" name="Прямоугольник 30"/>
          <p:cNvSpPr>
            <a:spLocks noChangeArrowheads="1"/>
          </p:cNvSpPr>
          <p:nvPr/>
        </p:nvSpPr>
        <p:spPr bwMode="auto">
          <a:xfrm>
            <a:off x="2635371" y="1428750"/>
            <a:ext cx="4347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C66951">
                    <a:lumMod val="50000"/>
                  </a:srgbClr>
                </a:solidFill>
                <a:latin typeface="Cambria" pitchFamily="18" charset="0"/>
              </a:rPr>
              <a:t>О</a:t>
            </a:r>
          </a:p>
        </p:txBody>
      </p:sp>
      <p:sp>
        <p:nvSpPr>
          <p:cNvPr id="21513" name="Прямоугольник 31"/>
          <p:cNvSpPr>
            <a:spLocks noChangeArrowheads="1"/>
          </p:cNvSpPr>
          <p:nvPr/>
        </p:nvSpPr>
        <p:spPr bwMode="auto">
          <a:xfrm>
            <a:off x="7425683" y="1428750"/>
            <a:ext cx="4283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C66951">
                    <a:lumMod val="50000"/>
                  </a:srgbClr>
                </a:solidFill>
                <a:latin typeface="Cambria" pitchFamily="18" charset="0"/>
              </a:rPr>
              <a:t>Д</a:t>
            </a:r>
          </a:p>
        </p:txBody>
      </p:sp>
      <p:sp>
        <p:nvSpPr>
          <p:cNvPr id="21514" name="Прямоугольник 32"/>
          <p:cNvSpPr>
            <a:spLocks noChangeArrowheads="1"/>
          </p:cNvSpPr>
          <p:nvPr/>
        </p:nvSpPr>
        <p:spPr bwMode="auto">
          <a:xfrm>
            <a:off x="4635721" y="1357313"/>
            <a:ext cx="4138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C66951">
                    <a:lumMod val="50000"/>
                  </a:srgbClr>
                </a:solidFill>
                <a:latin typeface="Cambria" pitchFamily="18" charset="0"/>
              </a:rPr>
              <a:t>Т</a:t>
            </a:r>
          </a:p>
        </p:txBody>
      </p:sp>
      <p:sp>
        <p:nvSpPr>
          <p:cNvPr id="21515" name="Прямоугольник 33"/>
          <p:cNvSpPr>
            <a:spLocks noChangeArrowheads="1"/>
          </p:cNvSpPr>
          <p:nvPr/>
        </p:nvSpPr>
        <p:spPr bwMode="auto">
          <a:xfrm>
            <a:off x="5500688" y="2143125"/>
            <a:ext cx="387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C66951">
                    <a:lumMod val="50000"/>
                  </a:srgbClr>
                </a:solidFill>
                <a:latin typeface="Cambria" pitchFamily="18" charset="0"/>
              </a:rPr>
              <a:t>С</a:t>
            </a:r>
          </a:p>
        </p:txBody>
      </p:sp>
      <p:sp>
        <p:nvSpPr>
          <p:cNvPr id="21516" name="Прямоугольник 34"/>
          <p:cNvSpPr>
            <a:spLocks noChangeArrowheads="1"/>
          </p:cNvSpPr>
          <p:nvPr/>
        </p:nvSpPr>
        <p:spPr bwMode="auto">
          <a:xfrm>
            <a:off x="4850804" y="2857500"/>
            <a:ext cx="4187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C66951">
                    <a:lumMod val="50000"/>
                  </a:srgbClr>
                </a:solidFill>
                <a:latin typeface="Cambria" pitchFamily="18" charset="0"/>
              </a:rPr>
              <a:t>В</a:t>
            </a:r>
          </a:p>
        </p:txBody>
      </p:sp>
      <p:sp>
        <p:nvSpPr>
          <p:cNvPr id="21517" name="Прямоугольник 35"/>
          <p:cNvSpPr>
            <a:spLocks noChangeArrowheads="1"/>
          </p:cNvSpPr>
          <p:nvPr/>
        </p:nvSpPr>
        <p:spPr bwMode="auto">
          <a:xfrm>
            <a:off x="3710186" y="2000250"/>
            <a:ext cx="4187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C66951">
                    <a:lumMod val="50000"/>
                  </a:srgbClr>
                </a:solidFill>
                <a:latin typeface="Cambria" pitchFamily="18" charset="0"/>
              </a:rPr>
              <a:t>А</a:t>
            </a:r>
          </a:p>
        </p:txBody>
      </p:sp>
      <p:sp>
        <p:nvSpPr>
          <p:cNvPr id="21518" name="Прямоугольник 36"/>
          <p:cNvSpPr>
            <a:spLocks noChangeArrowheads="1"/>
          </p:cNvSpPr>
          <p:nvPr/>
        </p:nvSpPr>
        <p:spPr bwMode="auto">
          <a:xfrm>
            <a:off x="3630687" y="3000375"/>
            <a:ext cx="4443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C66951">
                    <a:lumMod val="50000"/>
                  </a:srgbClr>
                </a:solidFill>
                <a:latin typeface="Cambria" pitchFamily="18" charset="0"/>
              </a:rPr>
              <a:t>Н</a:t>
            </a:r>
          </a:p>
        </p:txBody>
      </p:sp>
      <p:sp>
        <p:nvSpPr>
          <p:cNvPr id="21519" name="Прямоугольник 37"/>
          <p:cNvSpPr>
            <a:spLocks noChangeArrowheads="1"/>
          </p:cNvSpPr>
          <p:nvPr/>
        </p:nvSpPr>
        <p:spPr bwMode="auto">
          <a:xfrm>
            <a:off x="6854190" y="2000250"/>
            <a:ext cx="4267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C66951">
                    <a:lumMod val="50000"/>
                  </a:srgbClr>
                </a:solidFill>
                <a:latin typeface="Cambria" pitchFamily="18" charset="0"/>
              </a:rPr>
              <a:t>К</a:t>
            </a:r>
          </a:p>
        </p:txBody>
      </p:sp>
      <p:sp>
        <p:nvSpPr>
          <p:cNvPr id="21520" name="Прямоугольник 38"/>
          <p:cNvSpPr>
            <a:spLocks noChangeArrowheads="1"/>
          </p:cNvSpPr>
          <p:nvPr/>
        </p:nvSpPr>
        <p:spPr bwMode="auto">
          <a:xfrm>
            <a:off x="1994551" y="2357438"/>
            <a:ext cx="4892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C66951">
                    <a:lumMod val="50000"/>
                  </a:srgbClr>
                </a:solidFill>
                <a:latin typeface="Cambria" pitchFamily="18" charset="0"/>
              </a:rPr>
              <a:t>М</a:t>
            </a:r>
          </a:p>
        </p:txBody>
      </p:sp>
    </p:spTree>
    <p:extLst>
      <p:ext uri="{BB962C8B-B14F-4D97-AF65-F5344CB8AC3E}">
        <p14:creationId xmlns:p14="http://schemas.microsoft.com/office/powerpoint/2010/main" val="168991107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>
              <a:solidFill>
                <a:srgbClr val="6600FF"/>
              </a:solidFill>
              <a:latin typeface="Arial" charset="0"/>
            </a:endParaRPr>
          </a:p>
        </p:txBody>
      </p:sp>
      <p:sp>
        <p:nvSpPr>
          <p:cNvPr id="35843" name="Rectangle 3"/>
          <p:cNvSpPr>
            <a:spLocks noGrp="1"/>
          </p:cNvSpPr>
          <p:nvPr>
            <p:ph type="body" sz="half" idx="1"/>
          </p:nvPr>
        </p:nvSpPr>
        <p:spPr>
          <a:xfrm>
            <a:off x="6011863" y="1557338"/>
            <a:ext cx="4038600" cy="6477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ru-RU" sz="2800" dirty="0" smtClean="0">
                <a:solidFill>
                  <a:schemeClr val="accent1"/>
                </a:solidFill>
                <a:latin typeface="Arial" pitchFamily="34" charset="0"/>
              </a:rPr>
              <a:t>    </a:t>
            </a:r>
            <a:r>
              <a:rPr lang="ru-RU" sz="2800" b="1" dirty="0" smtClean="0">
                <a:solidFill>
                  <a:schemeClr val="accent1"/>
                </a:solidFill>
                <a:latin typeface="Arial" pitchFamily="34" charset="0"/>
              </a:rPr>
              <a:t>А=    В</a:t>
            </a:r>
          </a:p>
        </p:txBody>
      </p:sp>
      <p:graphicFrame>
        <p:nvGraphicFramePr>
          <p:cNvPr id="35863" name="Object 2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156325" y="1700213"/>
          <a:ext cx="287338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Формула" r:id="rId3" imgW="164880" imgH="152280" progId="Equation.3">
                  <p:embed/>
                </p:oleObj>
              </mc:Choice>
              <mc:Fallback>
                <p:oleObj name="Формула" r:id="rId3" imgW="16488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1700213"/>
                        <a:ext cx="287338" cy="265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57" name="Group 6"/>
          <p:cNvGrpSpPr>
            <a:grpSpLocks/>
          </p:cNvGrpSpPr>
          <p:nvPr/>
        </p:nvGrpSpPr>
        <p:grpSpPr bwMode="auto">
          <a:xfrm>
            <a:off x="971550" y="1773238"/>
            <a:ext cx="1944688" cy="1439862"/>
            <a:chOff x="657" y="1117"/>
            <a:chExt cx="1225" cy="907"/>
          </a:xfrm>
        </p:grpSpPr>
        <p:sp>
          <p:nvSpPr>
            <p:cNvPr id="2073" name="Line 4"/>
            <p:cNvSpPr>
              <a:spLocks noChangeShapeType="1"/>
            </p:cNvSpPr>
            <p:nvPr/>
          </p:nvSpPr>
          <p:spPr bwMode="auto">
            <a:xfrm flipV="1">
              <a:off x="657" y="1117"/>
              <a:ext cx="1043" cy="90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074" name="Line 5"/>
            <p:cNvSpPr>
              <a:spLocks noChangeShapeType="1"/>
            </p:cNvSpPr>
            <p:nvPr/>
          </p:nvSpPr>
          <p:spPr bwMode="auto">
            <a:xfrm flipV="1">
              <a:off x="657" y="2024"/>
              <a:ext cx="122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635375" y="3649663"/>
            <a:ext cx="2447925" cy="1728787"/>
            <a:chOff x="1020" y="2296"/>
            <a:chExt cx="1542" cy="1089"/>
          </a:xfrm>
        </p:grpSpPr>
        <p:sp>
          <p:nvSpPr>
            <p:cNvPr id="2071" name="Line 10"/>
            <p:cNvSpPr>
              <a:spLocks noChangeShapeType="1"/>
            </p:cNvSpPr>
            <p:nvPr/>
          </p:nvSpPr>
          <p:spPr bwMode="auto">
            <a:xfrm>
              <a:off x="1020" y="3385"/>
              <a:ext cx="1542" cy="0"/>
            </a:xfrm>
            <a:prstGeom prst="line">
              <a:avLst/>
            </a:prstGeom>
            <a:noFill/>
            <a:ln w="412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072" name="Line 11"/>
            <p:cNvSpPr>
              <a:spLocks noChangeShapeType="1"/>
            </p:cNvSpPr>
            <p:nvPr/>
          </p:nvSpPr>
          <p:spPr bwMode="auto">
            <a:xfrm flipV="1">
              <a:off x="1034" y="2296"/>
              <a:ext cx="363" cy="1089"/>
            </a:xfrm>
            <a:prstGeom prst="line">
              <a:avLst/>
            </a:prstGeom>
            <a:noFill/>
            <a:ln w="412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635375" y="1773238"/>
            <a:ext cx="1944688" cy="1439862"/>
            <a:chOff x="657" y="1117"/>
            <a:chExt cx="1225" cy="907"/>
          </a:xfrm>
        </p:grpSpPr>
        <p:sp>
          <p:nvSpPr>
            <p:cNvPr id="2069" name="Line 13"/>
            <p:cNvSpPr>
              <a:spLocks noChangeShapeType="1"/>
            </p:cNvSpPr>
            <p:nvPr/>
          </p:nvSpPr>
          <p:spPr bwMode="auto">
            <a:xfrm flipV="1">
              <a:off x="657" y="1117"/>
              <a:ext cx="1043" cy="907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070" name="Line 14"/>
            <p:cNvSpPr>
              <a:spLocks noChangeShapeType="1"/>
            </p:cNvSpPr>
            <p:nvPr/>
          </p:nvSpPr>
          <p:spPr bwMode="auto">
            <a:xfrm flipV="1">
              <a:off x="657" y="2024"/>
              <a:ext cx="1225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2060" name="Group 16"/>
          <p:cNvGrpSpPr>
            <a:grpSpLocks/>
          </p:cNvGrpSpPr>
          <p:nvPr/>
        </p:nvGrpSpPr>
        <p:grpSpPr bwMode="auto">
          <a:xfrm>
            <a:off x="1116013" y="3933825"/>
            <a:ext cx="1944687" cy="1439863"/>
            <a:chOff x="657" y="1117"/>
            <a:chExt cx="1225" cy="907"/>
          </a:xfrm>
        </p:grpSpPr>
        <p:sp>
          <p:nvSpPr>
            <p:cNvPr id="2067" name="Line 17"/>
            <p:cNvSpPr>
              <a:spLocks noChangeShapeType="1"/>
            </p:cNvSpPr>
            <p:nvPr/>
          </p:nvSpPr>
          <p:spPr bwMode="auto">
            <a:xfrm flipV="1">
              <a:off x="657" y="1117"/>
              <a:ext cx="1043" cy="90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068" name="Line 18"/>
            <p:cNvSpPr>
              <a:spLocks noChangeShapeType="1"/>
            </p:cNvSpPr>
            <p:nvPr/>
          </p:nvSpPr>
          <p:spPr bwMode="auto">
            <a:xfrm flipV="1">
              <a:off x="657" y="2024"/>
              <a:ext cx="122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468313" y="3213100"/>
            <a:ext cx="4333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>
                <a:solidFill>
                  <a:srgbClr val="6600FF"/>
                </a:solidFill>
                <a:latin typeface="Cambria" pitchFamily="18" charset="0"/>
              </a:rPr>
              <a:t>А</a:t>
            </a:r>
          </a:p>
        </p:txBody>
      </p:sp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3419475" y="3284538"/>
            <a:ext cx="4333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>
                <a:solidFill>
                  <a:srgbClr val="6600FF"/>
                </a:solidFill>
                <a:latin typeface="Cambria" pitchFamily="18" charset="0"/>
              </a:rPr>
              <a:t>В</a:t>
            </a:r>
          </a:p>
        </p:txBody>
      </p:sp>
      <p:sp>
        <p:nvSpPr>
          <p:cNvPr id="35861" name="Text Box 21"/>
          <p:cNvSpPr txBox="1">
            <a:spLocks noChangeArrowheads="1"/>
          </p:cNvSpPr>
          <p:nvPr/>
        </p:nvSpPr>
        <p:spPr bwMode="auto">
          <a:xfrm>
            <a:off x="1042988" y="5516563"/>
            <a:ext cx="4333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>
                <a:solidFill>
                  <a:srgbClr val="6600FF"/>
                </a:solidFill>
                <a:latin typeface="Cambria" pitchFamily="18" charset="0"/>
              </a:rPr>
              <a:t>А</a:t>
            </a:r>
          </a:p>
        </p:txBody>
      </p:sp>
      <p:sp>
        <p:nvSpPr>
          <p:cNvPr id="35862" name="Text Box 22"/>
          <p:cNvSpPr txBox="1">
            <a:spLocks noChangeArrowheads="1"/>
          </p:cNvSpPr>
          <p:nvPr/>
        </p:nvSpPr>
        <p:spPr bwMode="auto">
          <a:xfrm>
            <a:off x="3492500" y="5445125"/>
            <a:ext cx="4333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>
                <a:solidFill>
                  <a:srgbClr val="6600FF"/>
                </a:solidFill>
                <a:latin typeface="Cambria" pitchFamily="18" charset="0"/>
              </a:rPr>
              <a:t>С</a:t>
            </a:r>
          </a:p>
        </p:txBody>
      </p:sp>
      <p:sp>
        <p:nvSpPr>
          <p:cNvPr id="35869" name="Rectangle 29"/>
          <p:cNvSpPr>
            <a:spLocks/>
          </p:cNvSpPr>
          <p:nvPr/>
        </p:nvSpPr>
        <p:spPr bwMode="auto">
          <a:xfrm>
            <a:off x="5795963" y="3933825"/>
            <a:ext cx="4038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ru-RU" sz="2800">
                <a:solidFill>
                  <a:srgbClr val="C66951"/>
                </a:solidFill>
                <a:latin typeface="Cambria" pitchFamily="18" charset="0"/>
              </a:rPr>
              <a:t>    </a:t>
            </a:r>
            <a:r>
              <a:rPr lang="ru-RU" sz="2800" b="1">
                <a:solidFill>
                  <a:srgbClr val="C66951"/>
                </a:solidFill>
                <a:latin typeface="Cambria" pitchFamily="18" charset="0"/>
              </a:rPr>
              <a:t>А</a:t>
            </a:r>
            <a:r>
              <a:rPr lang="en-US" sz="2800" b="1">
                <a:solidFill>
                  <a:srgbClr val="C66951"/>
                </a:solidFill>
                <a:latin typeface="Cambria" pitchFamily="18" charset="0"/>
              </a:rPr>
              <a:t>&lt;</a:t>
            </a:r>
            <a:r>
              <a:rPr lang="ru-RU" sz="2800" b="1">
                <a:solidFill>
                  <a:srgbClr val="C66951"/>
                </a:solidFill>
                <a:latin typeface="Cambria" pitchFamily="18" charset="0"/>
              </a:rPr>
              <a:t>   </a:t>
            </a:r>
            <a:r>
              <a:rPr lang="en-US" sz="2800" b="1">
                <a:solidFill>
                  <a:srgbClr val="C66951"/>
                </a:solidFill>
                <a:latin typeface="Cambria" pitchFamily="18" charset="0"/>
              </a:rPr>
              <a:t>C</a:t>
            </a:r>
            <a:endParaRPr lang="ru-RU" sz="2800" b="1">
              <a:solidFill>
                <a:srgbClr val="C66951"/>
              </a:solidFill>
              <a:latin typeface="Cambria" pitchFamily="18" charset="0"/>
            </a:endParaRPr>
          </a:p>
        </p:txBody>
      </p:sp>
      <p:graphicFrame>
        <p:nvGraphicFramePr>
          <p:cNvPr id="35870" name="Object 30"/>
          <p:cNvGraphicFramePr>
            <a:graphicFrameLocks noChangeAspect="1"/>
          </p:cNvGraphicFramePr>
          <p:nvPr/>
        </p:nvGraphicFramePr>
        <p:xfrm>
          <a:off x="5795963" y="4076700"/>
          <a:ext cx="287337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Формула" r:id="rId5" imgW="164880" imgH="152280" progId="Equation.3">
                  <p:embed/>
                </p:oleObj>
              </mc:Choice>
              <mc:Fallback>
                <p:oleObj name="Формула" r:id="rId5" imgW="16488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4076700"/>
                        <a:ext cx="287337" cy="265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71" name="Object 31"/>
          <p:cNvGraphicFramePr>
            <a:graphicFrameLocks noChangeAspect="1"/>
          </p:cNvGraphicFramePr>
          <p:nvPr/>
        </p:nvGraphicFramePr>
        <p:xfrm>
          <a:off x="6572250" y="4071938"/>
          <a:ext cx="309563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Формула" r:id="rId7" imgW="164880" imgH="152280" progId="Equation.3">
                  <p:embed/>
                </p:oleObj>
              </mc:Choice>
              <mc:Fallback>
                <p:oleObj name="Формула" r:id="rId7" imgW="16488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0" y="4071938"/>
                        <a:ext cx="309563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Прямоугольник 26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66675"/>
            <a:ext cx="5229225" cy="120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5867" name="Object 27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4273681970"/>
              </p:ext>
            </p:extLst>
          </p:nvPr>
        </p:nvGraphicFramePr>
        <p:xfrm>
          <a:off x="7242176" y="1682750"/>
          <a:ext cx="287337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Формула" r:id="rId10" imgW="164880" imgH="152280" progId="Equation.3">
                  <p:embed/>
                </p:oleObj>
              </mc:Choice>
              <mc:Fallback>
                <p:oleObj name="Формула" r:id="rId10" imgW="16488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2176" y="1682750"/>
                        <a:ext cx="287337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980638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28733 4.07407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00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-0.27552 -0.0006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0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9" grpId="0"/>
      <p:bldP spid="35860" grpId="0"/>
      <p:bldP spid="35860" grpId="1"/>
      <p:bldP spid="35861" grpId="0"/>
      <p:bldP spid="35862" grpId="0"/>
      <p:bldP spid="3586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643063" y="214313"/>
            <a:ext cx="3908425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857250" y="1857375"/>
            <a:ext cx="8001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4000" b="1">
                <a:solidFill>
                  <a:srgbClr val="3333CC"/>
                </a:solidFill>
                <a:latin typeface="Cambria" pitchFamily="18" charset="0"/>
              </a:rPr>
              <a:t>Равные углы при наложении</a:t>
            </a:r>
          </a:p>
          <a:p>
            <a:pPr eaLnBrk="1" hangingPunct="1"/>
            <a:r>
              <a:rPr lang="ru-RU" sz="4000" b="1">
                <a:solidFill>
                  <a:srgbClr val="3333CC"/>
                </a:solidFill>
                <a:latin typeface="Cambria" pitchFamily="18" charset="0"/>
              </a:rPr>
              <a:t>совпадают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42938" y="3929063"/>
            <a:ext cx="8001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4000" b="1">
                <a:solidFill>
                  <a:srgbClr val="FF0000"/>
                </a:solidFill>
                <a:latin typeface="Cambria" pitchFamily="18" charset="0"/>
              </a:rPr>
              <a:t>Если один угол наложить на другой и они совпадут, то эти углы равны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42938" y="3143250"/>
            <a:ext cx="800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3200" b="1">
                <a:solidFill>
                  <a:srgbClr val="534949"/>
                </a:solidFill>
                <a:latin typeface="Cambria" pitchFamily="18" charset="0"/>
              </a:rPr>
              <a:t>или</a:t>
            </a:r>
          </a:p>
        </p:txBody>
      </p:sp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268288"/>
            <a:ext cx="3689350" cy="131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77321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Подведем итог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Угол – что это?</a:t>
            </a:r>
          </a:p>
          <a:p>
            <a:r>
              <a:rPr lang="ru-RU" dirty="0" smtClean="0"/>
              <a:t>2. Как называются лучи, образующие угол?</a:t>
            </a:r>
          </a:p>
          <a:p>
            <a:r>
              <a:rPr lang="ru-RU" dirty="0" smtClean="0"/>
              <a:t>3. Как обозначаются углы?</a:t>
            </a:r>
          </a:p>
          <a:p>
            <a:r>
              <a:rPr lang="ru-RU" dirty="0"/>
              <a:t>4</a:t>
            </a:r>
            <a:r>
              <a:rPr lang="ru-RU" dirty="0" smtClean="0"/>
              <a:t>. Как сравнить углы?</a:t>
            </a:r>
          </a:p>
          <a:p>
            <a:r>
              <a:rPr lang="ru-RU" dirty="0"/>
              <a:t>5</a:t>
            </a:r>
            <a:r>
              <a:rPr lang="ru-RU" dirty="0" smtClean="0"/>
              <a:t>. Какие углы называются равными?</a:t>
            </a:r>
          </a:p>
          <a:p>
            <a:r>
              <a:rPr lang="ru-RU" dirty="0" smtClean="0"/>
              <a:t>6. Где в обычной жизни встречаются углы?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070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>
                <a:solidFill>
                  <a:schemeClr val="folHlink"/>
                </a:solidFill>
              </a:rPr>
              <a:t>А где раньше можно было встретиться с углами?</a:t>
            </a:r>
          </a:p>
        </p:txBody>
      </p:sp>
      <p:sp>
        <p:nvSpPr>
          <p:cNvPr id="391176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</a:rPr>
              <a:t>Астрономы, наблюдавшие за небом и дававшие на основе этих наблюдений указания, когда начинать полевые работы, должны были научиться определять положение звезд на небе. Для этого понадобилось измерять углы.</a:t>
            </a:r>
          </a:p>
        </p:txBody>
      </p:sp>
      <p:pic>
        <p:nvPicPr>
          <p:cNvPr id="391178" name="Picture 10" descr="1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2060575"/>
            <a:ext cx="4038600" cy="37449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43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9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91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91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91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91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5" grpId="0"/>
      <p:bldP spid="39117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>
                <a:solidFill>
                  <a:srgbClr val="FFFF00"/>
                </a:solidFill>
              </a:rPr>
              <a:t>В 6 веке до новой эры Фалес из Милета ответил на трудную задачу египтян: Как найти высоту одной из громадных пирамид?</a:t>
            </a:r>
          </a:p>
        </p:txBody>
      </p:sp>
      <p:sp>
        <p:nvSpPr>
          <p:cNvPr id="39219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Фалес нашел простое и красивое решение задачи:    « Когда тень от этой палки будет той же длины, что и сама палка, тень от пирамиды будет иметь ту же длину, что и высота пирамиды».</a:t>
            </a:r>
          </a:p>
        </p:txBody>
      </p:sp>
      <p:pic>
        <p:nvPicPr>
          <p:cNvPr id="392199" name="Picture 7" descr="1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844675"/>
            <a:ext cx="7200900" cy="20875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41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92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2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92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196" grpId="0"/>
      <p:bldP spid="39219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i="1">
                <a:solidFill>
                  <a:srgbClr val="FF9900"/>
                </a:solidFill>
              </a:rPr>
              <a:t>Вернувшись в свой родной город Фалес еще раз удивил всех:</a:t>
            </a:r>
          </a:p>
        </p:txBody>
      </p:sp>
      <p:sp>
        <p:nvSpPr>
          <p:cNvPr id="39322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Далеко от берега стоял на якоре корабль, И он сумел измерить расстояние от берега до корабля, стоя на берегу.</a:t>
            </a:r>
          </a:p>
        </p:txBody>
      </p:sp>
      <p:pic>
        <p:nvPicPr>
          <p:cNvPr id="393223" name="Picture 7" descr="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3716338"/>
            <a:ext cx="8137525" cy="25923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22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3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3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93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93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93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93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20" grpId="0"/>
      <p:bldP spid="39322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i="1">
                <a:solidFill>
                  <a:srgbClr val="FFFF00"/>
                </a:solidFill>
              </a:rPr>
              <a:t>А как красиво в комнате, когда на полу сделан паркет с оригинальным узором.</a:t>
            </a:r>
          </a:p>
        </p:txBody>
      </p:sp>
      <p:sp>
        <p:nvSpPr>
          <p:cNvPr id="395269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800" i="1" dirty="0">
                <a:solidFill>
                  <a:schemeClr val="accent1">
                    <a:lumMod val="50000"/>
                  </a:schemeClr>
                </a:solidFill>
              </a:rPr>
              <a:t>Чем сложнее комбинация острых, тупых и прямых углов в многоугольниках, тем интереснее узор паркета.</a:t>
            </a:r>
          </a:p>
        </p:txBody>
      </p:sp>
      <p:pic>
        <p:nvPicPr>
          <p:cNvPr id="395270" name="Picture 6" descr="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773238"/>
            <a:ext cx="6697663" cy="23034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88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5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5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95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66" grpId="0"/>
      <p:bldP spid="39526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8" name="Picture 4" descr="File0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712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52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19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337353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Группа 69"/>
          <p:cNvGrpSpPr/>
          <p:nvPr/>
        </p:nvGrpSpPr>
        <p:grpSpPr>
          <a:xfrm>
            <a:off x="4121876" y="933251"/>
            <a:ext cx="2151020" cy="1617507"/>
            <a:chOff x="5449317" y="4623867"/>
            <a:chExt cx="2359945" cy="1896822"/>
          </a:xfrm>
        </p:grpSpPr>
        <p:sp>
          <p:nvSpPr>
            <p:cNvPr id="67" name="Прямоугольник 66"/>
            <p:cNvSpPr/>
            <p:nvPr/>
          </p:nvSpPr>
          <p:spPr>
            <a:xfrm rot="21566620">
              <a:off x="7391413" y="5703794"/>
              <a:ext cx="417849" cy="74607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В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68" name="Прямоугольник 67"/>
            <p:cNvSpPr/>
            <p:nvPr/>
          </p:nvSpPr>
          <p:spPr>
            <a:xfrm rot="21566620">
              <a:off x="6018837" y="4623867"/>
              <a:ext cx="418461" cy="68312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>
                  <a:solidFill>
                    <a:schemeClr val="tx1"/>
                  </a:solidFill>
                </a:rPr>
                <a:t>А</a:t>
              </a:r>
            </a:p>
          </p:txBody>
        </p:sp>
        <p:sp>
          <p:nvSpPr>
            <p:cNvPr id="69" name="Прямоугольник 68"/>
            <p:cNvSpPr/>
            <p:nvPr/>
          </p:nvSpPr>
          <p:spPr>
            <a:xfrm rot="21566620">
              <a:off x="5449317" y="5837566"/>
              <a:ext cx="418461" cy="68312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О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66" name="Полилиния 65"/>
            <p:cNvSpPr/>
            <p:nvPr/>
          </p:nvSpPr>
          <p:spPr>
            <a:xfrm>
              <a:off x="5805055" y="4904509"/>
              <a:ext cx="1884218" cy="1274618"/>
            </a:xfrm>
            <a:custGeom>
              <a:avLst/>
              <a:gdLst>
                <a:gd name="connsiteX0" fmla="*/ 651163 w 1884218"/>
                <a:gd name="connsiteY0" fmla="*/ 0 h 1274618"/>
                <a:gd name="connsiteX1" fmla="*/ 0 w 1884218"/>
                <a:gd name="connsiteY1" fmla="*/ 1274618 h 1274618"/>
                <a:gd name="connsiteX2" fmla="*/ 1884218 w 1884218"/>
                <a:gd name="connsiteY2" fmla="*/ 942109 h 127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4218" h="1274618">
                  <a:moveTo>
                    <a:pt x="651163" y="0"/>
                  </a:moveTo>
                  <a:lnTo>
                    <a:pt x="0" y="1274618"/>
                  </a:lnTo>
                  <a:lnTo>
                    <a:pt x="1884218" y="942109"/>
                  </a:lnTo>
                </a:path>
              </a:pathLst>
            </a:cu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241" y="434955"/>
            <a:ext cx="8964488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айдите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заданные фигуры  и запишите их количество</a:t>
            </a:r>
          </a:p>
        </p:txBody>
      </p:sp>
      <p:grpSp>
        <p:nvGrpSpPr>
          <p:cNvPr id="16" name="Группа 15"/>
          <p:cNvGrpSpPr/>
          <p:nvPr/>
        </p:nvGrpSpPr>
        <p:grpSpPr>
          <a:xfrm rot="20414636">
            <a:off x="300132" y="2538785"/>
            <a:ext cx="3371647" cy="700988"/>
            <a:chOff x="1330567" y="3194524"/>
            <a:chExt cx="3811611" cy="64743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330567" y="3194524"/>
              <a:ext cx="505129" cy="6474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А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637049" y="3194524"/>
              <a:ext cx="505129" cy="6474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В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1763688" y="3500836"/>
              <a:ext cx="2945369" cy="161420"/>
              <a:chOff x="1763688" y="3500836"/>
              <a:chExt cx="2945369" cy="161420"/>
            </a:xfrm>
          </p:grpSpPr>
          <p:sp>
            <p:nvSpPr>
              <p:cNvPr id="11" name="Овал 10"/>
              <p:cNvSpPr/>
              <p:nvPr/>
            </p:nvSpPr>
            <p:spPr>
              <a:xfrm>
                <a:off x="1763688" y="3518240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4565041" y="3500836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5" name="Прямая соединительная линия 4"/>
              <p:cNvCxnSpPr/>
              <p:nvPr/>
            </p:nvCxnSpPr>
            <p:spPr>
              <a:xfrm>
                <a:off x="1835696" y="3590248"/>
                <a:ext cx="2736304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" name="Группа 16"/>
          <p:cNvGrpSpPr/>
          <p:nvPr/>
        </p:nvGrpSpPr>
        <p:grpSpPr>
          <a:xfrm>
            <a:off x="6156176" y="1440805"/>
            <a:ext cx="2808312" cy="515454"/>
            <a:chOff x="1330567" y="3194524"/>
            <a:chExt cx="4276443" cy="64743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330567" y="3194524"/>
              <a:ext cx="505129" cy="6474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А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637050" y="3194524"/>
              <a:ext cx="969960" cy="64743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В</a:t>
              </a:r>
              <a:r>
                <a:rPr lang="ru-RU" b="1" dirty="0" smtClean="0">
                  <a:solidFill>
                    <a:schemeClr val="tx1"/>
                  </a:solidFill>
                </a:rPr>
                <a:t>1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1763688" y="3500836"/>
              <a:ext cx="2945369" cy="161420"/>
              <a:chOff x="1763688" y="3500836"/>
              <a:chExt cx="2945369" cy="161420"/>
            </a:xfrm>
          </p:grpSpPr>
          <p:sp>
            <p:nvSpPr>
              <p:cNvPr id="21" name="Овал 20"/>
              <p:cNvSpPr/>
              <p:nvPr/>
            </p:nvSpPr>
            <p:spPr>
              <a:xfrm>
                <a:off x="1763688" y="3518240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Овал 21"/>
              <p:cNvSpPr/>
              <p:nvPr/>
            </p:nvSpPr>
            <p:spPr>
              <a:xfrm>
                <a:off x="4565041" y="3500836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1835696" y="3590248"/>
                <a:ext cx="2736304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Группа 23"/>
          <p:cNvGrpSpPr/>
          <p:nvPr/>
        </p:nvGrpSpPr>
        <p:grpSpPr>
          <a:xfrm rot="1735912">
            <a:off x="6272349" y="4416830"/>
            <a:ext cx="2374204" cy="610240"/>
            <a:chOff x="1330567" y="3194524"/>
            <a:chExt cx="3811611" cy="647432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1330567" y="3194524"/>
              <a:ext cx="505129" cy="6474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</a:rPr>
                <a:t>С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637049" y="3194524"/>
              <a:ext cx="505129" cy="6474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tx1"/>
                  </a:solidFill>
                </a:rPr>
                <a:t>К</a:t>
              </a:r>
            </a:p>
          </p:txBody>
        </p:sp>
        <p:grpSp>
          <p:nvGrpSpPr>
            <p:cNvPr id="27" name="Группа 26"/>
            <p:cNvGrpSpPr/>
            <p:nvPr/>
          </p:nvGrpSpPr>
          <p:grpSpPr>
            <a:xfrm>
              <a:off x="1763688" y="3500836"/>
              <a:ext cx="2945369" cy="161420"/>
              <a:chOff x="1763688" y="3500836"/>
              <a:chExt cx="2945369" cy="161420"/>
            </a:xfrm>
          </p:grpSpPr>
          <p:sp>
            <p:nvSpPr>
              <p:cNvPr id="28" name="Овал 27"/>
              <p:cNvSpPr/>
              <p:nvPr/>
            </p:nvSpPr>
            <p:spPr>
              <a:xfrm>
                <a:off x="1763688" y="3518240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4565041" y="3500836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0" name="Прямая соединительная линия 29"/>
              <p:cNvCxnSpPr/>
              <p:nvPr/>
            </p:nvCxnSpPr>
            <p:spPr>
              <a:xfrm>
                <a:off x="1835696" y="3590248"/>
                <a:ext cx="2736304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9" name="Группа 38"/>
          <p:cNvGrpSpPr/>
          <p:nvPr/>
        </p:nvGrpSpPr>
        <p:grpSpPr>
          <a:xfrm rot="2487952">
            <a:off x="5687091" y="1895995"/>
            <a:ext cx="2388950" cy="2328648"/>
            <a:chOff x="1895018" y="2548333"/>
            <a:chExt cx="2550865" cy="2389547"/>
          </a:xfrm>
        </p:grpSpPr>
        <p:sp>
          <p:nvSpPr>
            <p:cNvPr id="32" name="Прямоугольник 31"/>
            <p:cNvSpPr/>
            <p:nvPr/>
          </p:nvSpPr>
          <p:spPr>
            <a:xfrm rot="19078668">
              <a:off x="1895018" y="4236892"/>
              <a:ext cx="446823" cy="70098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О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 rot="19078668">
              <a:off x="2272894" y="4417784"/>
              <a:ext cx="127393" cy="15592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 rot="19078668">
              <a:off x="3497773" y="2548333"/>
              <a:ext cx="446823" cy="70098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</a:rPr>
                <a:t>F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37" name="Прямая соединительная линия 36"/>
            <p:cNvCxnSpPr/>
            <p:nvPr/>
          </p:nvCxnSpPr>
          <p:spPr>
            <a:xfrm rot="19078668">
              <a:off x="2025423" y="3685598"/>
              <a:ext cx="242046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6" name="Группа 45"/>
          <p:cNvGrpSpPr/>
          <p:nvPr/>
        </p:nvGrpSpPr>
        <p:grpSpPr>
          <a:xfrm>
            <a:off x="1652383" y="2573565"/>
            <a:ext cx="2657246" cy="2270824"/>
            <a:chOff x="1153017" y="3464438"/>
            <a:chExt cx="2657246" cy="2270824"/>
          </a:xfrm>
        </p:grpSpPr>
        <p:grpSp>
          <p:nvGrpSpPr>
            <p:cNvPr id="40" name="Группа 39"/>
            <p:cNvGrpSpPr/>
            <p:nvPr/>
          </p:nvGrpSpPr>
          <p:grpSpPr>
            <a:xfrm rot="2487952">
              <a:off x="1153017" y="3464438"/>
              <a:ext cx="2657246" cy="2270824"/>
              <a:chOff x="1608538" y="2637586"/>
              <a:chExt cx="2837345" cy="2330211"/>
            </a:xfrm>
          </p:grpSpPr>
          <p:sp>
            <p:nvSpPr>
              <p:cNvPr id="41" name="Прямоугольник 40"/>
              <p:cNvSpPr/>
              <p:nvPr/>
            </p:nvSpPr>
            <p:spPr>
              <a:xfrm rot="19078668">
                <a:off x="1608538" y="4342636"/>
                <a:ext cx="745260" cy="62516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 smtClean="0">
                    <a:solidFill>
                      <a:schemeClr val="tx1"/>
                    </a:solidFill>
                  </a:rPr>
                  <a:t>А</a:t>
                </a:r>
                <a:r>
                  <a:rPr lang="ru-RU" sz="2000" b="1" dirty="0" smtClean="0">
                    <a:solidFill>
                      <a:schemeClr val="tx1"/>
                    </a:solidFill>
                  </a:rPr>
                  <a:t>1</a:t>
                </a:r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Овал 41"/>
              <p:cNvSpPr/>
              <p:nvPr/>
            </p:nvSpPr>
            <p:spPr>
              <a:xfrm rot="19078668">
                <a:off x="2272894" y="4417784"/>
                <a:ext cx="127393" cy="15592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 rot="19078668">
                <a:off x="3412638" y="2637586"/>
                <a:ext cx="446823" cy="70098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 smtClean="0">
                    <a:solidFill>
                      <a:schemeClr val="tx1"/>
                    </a:solidFill>
                  </a:rPr>
                  <a:t>С</a:t>
                </a:r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4" name="Прямая соединительная линия 43"/>
              <p:cNvCxnSpPr/>
              <p:nvPr/>
            </p:nvCxnSpPr>
            <p:spPr>
              <a:xfrm rot="19078668">
                <a:off x="2025423" y="3685598"/>
                <a:ext cx="2420460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Овал 44"/>
            <p:cNvSpPr/>
            <p:nvPr/>
          </p:nvSpPr>
          <p:spPr>
            <a:xfrm>
              <a:off x="3317728" y="4566919"/>
              <a:ext cx="116853" cy="15150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844530" y="4645674"/>
            <a:ext cx="3744416" cy="772972"/>
            <a:chOff x="844530" y="4645674"/>
            <a:chExt cx="3744416" cy="772972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3021212" y="4698567"/>
              <a:ext cx="651700" cy="6474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С</a:t>
              </a:r>
              <a:r>
                <a:rPr lang="ru-RU" sz="2000" b="1" dirty="0" smtClean="0">
                  <a:solidFill>
                    <a:schemeClr val="tx1"/>
                  </a:solidFill>
                </a:rPr>
                <a:t>1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1546591" y="4645674"/>
              <a:ext cx="505129" cy="6474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С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48" name="Овал 47"/>
            <p:cNvSpPr/>
            <p:nvPr/>
          </p:nvSpPr>
          <p:spPr>
            <a:xfrm>
              <a:off x="3347864" y="5273351"/>
              <a:ext cx="144969" cy="1452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7" name="Прямая соединительная линия 46"/>
            <p:cNvCxnSpPr/>
            <p:nvPr/>
          </p:nvCxnSpPr>
          <p:spPr>
            <a:xfrm>
              <a:off x="844530" y="5267776"/>
              <a:ext cx="3744416" cy="1440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Овал 48"/>
            <p:cNvSpPr/>
            <p:nvPr/>
          </p:nvSpPr>
          <p:spPr>
            <a:xfrm>
              <a:off x="1691680" y="5263541"/>
              <a:ext cx="144969" cy="1452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3" name="Группа 52"/>
          <p:cNvGrpSpPr/>
          <p:nvPr/>
        </p:nvGrpSpPr>
        <p:grpSpPr>
          <a:xfrm rot="2924039">
            <a:off x="3690455" y="2831696"/>
            <a:ext cx="2616240" cy="906228"/>
            <a:chOff x="844530" y="4645674"/>
            <a:chExt cx="3744416" cy="772972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3021212" y="4698567"/>
              <a:ext cx="651700" cy="6474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</a:rPr>
                <a:t>N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1546591" y="4645674"/>
              <a:ext cx="505129" cy="6474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М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56" name="Овал 55"/>
            <p:cNvSpPr/>
            <p:nvPr/>
          </p:nvSpPr>
          <p:spPr>
            <a:xfrm>
              <a:off x="3347864" y="5273351"/>
              <a:ext cx="144969" cy="1452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7" name="Прямая соединительная линия 56"/>
            <p:cNvCxnSpPr/>
            <p:nvPr/>
          </p:nvCxnSpPr>
          <p:spPr>
            <a:xfrm>
              <a:off x="844530" y="5267776"/>
              <a:ext cx="3744416" cy="1440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Овал 57"/>
            <p:cNvSpPr/>
            <p:nvPr/>
          </p:nvSpPr>
          <p:spPr>
            <a:xfrm>
              <a:off x="1691680" y="5263541"/>
              <a:ext cx="144969" cy="1452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765477" y="1630898"/>
            <a:ext cx="2535903" cy="541363"/>
            <a:chOff x="765477" y="1630898"/>
            <a:chExt cx="2535903" cy="541363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2870041" y="1630898"/>
              <a:ext cx="431339" cy="54136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i="1" dirty="0">
                  <a:solidFill>
                    <a:schemeClr val="tx1"/>
                  </a:solidFill>
                </a:rPr>
                <a:t>а</a:t>
              </a:r>
              <a:endParaRPr lang="ru-RU" sz="2000" b="1" i="1" dirty="0">
                <a:solidFill>
                  <a:schemeClr val="tx1"/>
                </a:solidFill>
              </a:endParaRPr>
            </a:p>
          </p:txBody>
        </p:sp>
        <p:cxnSp>
          <p:nvCxnSpPr>
            <p:cNvPr id="63" name="Прямая соединительная линия 62"/>
            <p:cNvCxnSpPr/>
            <p:nvPr/>
          </p:nvCxnSpPr>
          <p:spPr>
            <a:xfrm>
              <a:off x="765477" y="2005820"/>
              <a:ext cx="2478307" cy="12042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5" name="Группа 74"/>
          <p:cNvGrpSpPr/>
          <p:nvPr/>
        </p:nvGrpSpPr>
        <p:grpSpPr>
          <a:xfrm>
            <a:off x="7725241" y="3608209"/>
            <a:ext cx="858981" cy="1385454"/>
            <a:chOff x="6276109" y="4627419"/>
            <a:chExt cx="858981" cy="1385454"/>
          </a:xfrm>
        </p:grpSpPr>
        <p:grpSp>
          <p:nvGrpSpPr>
            <p:cNvPr id="74" name="Группа 73"/>
            <p:cNvGrpSpPr/>
            <p:nvPr/>
          </p:nvGrpSpPr>
          <p:grpSpPr>
            <a:xfrm rot="2806287">
              <a:off x="6012873" y="4890655"/>
              <a:ext cx="1385454" cy="858981"/>
              <a:chOff x="6012873" y="4890655"/>
              <a:chExt cx="1385454" cy="858981"/>
            </a:xfrm>
          </p:grpSpPr>
          <p:sp>
            <p:nvSpPr>
              <p:cNvPr id="71" name="Полилиния 70"/>
              <p:cNvSpPr/>
              <p:nvPr/>
            </p:nvSpPr>
            <p:spPr>
              <a:xfrm>
                <a:off x="6012873" y="4890655"/>
                <a:ext cx="1385454" cy="858981"/>
              </a:xfrm>
              <a:custGeom>
                <a:avLst/>
                <a:gdLst>
                  <a:gd name="connsiteX0" fmla="*/ 0 w 1385454"/>
                  <a:gd name="connsiteY0" fmla="*/ 0 h 858981"/>
                  <a:gd name="connsiteX1" fmla="*/ 471054 w 1385454"/>
                  <a:gd name="connsiteY1" fmla="*/ 858981 h 858981"/>
                  <a:gd name="connsiteX2" fmla="*/ 1385454 w 1385454"/>
                  <a:gd name="connsiteY2" fmla="*/ 180109 h 858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85454" h="858981">
                    <a:moveTo>
                      <a:pt x="0" y="0"/>
                    </a:moveTo>
                    <a:lnTo>
                      <a:pt x="471054" y="858981"/>
                    </a:lnTo>
                    <a:lnTo>
                      <a:pt x="1385454" y="180109"/>
                    </a:lnTo>
                  </a:path>
                </a:pathLst>
              </a:cu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Полилиния 71"/>
              <p:cNvSpPr/>
              <p:nvPr/>
            </p:nvSpPr>
            <p:spPr>
              <a:xfrm>
                <a:off x="6414655" y="5563273"/>
                <a:ext cx="235527" cy="100420"/>
              </a:xfrm>
              <a:custGeom>
                <a:avLst/>
                <a:gdLst>
                  <a:gd name="connsiteX0" fmla="*/ 0 w 235527"/>
                  <a:gd name="connsiteY0" fmla="*/ 31147 h 100420"/>
                  <a:gd name="connsiteX1" fmla="*/ 110836 w 235527"/>
                  <a:gd name="connsiteY1" fmla="*/ 3438 h 100420"/>
                  <a:gd name="connsiteX2" fmla="*/ 235527 w 235527"/>
                  <a:gd name="connsiteY2" fmla="*/ 100420 h 100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5527" h="100420">
                    <a:moveTo>
                      <a:pt x="0" y="31147"/>
                    </a:moveTo>
                    <a:cubicBezTo>
                      <a:pt x="35791" y="11520"/>
                      <a:pt x="71582" y="-8107"/>
                      <a:pt x="110836" y="3438"/>
                    </a:cubicBezTo>
                    <a:cubicBezTo>
                      <a:pt x="150090" y="14983"/>
                      <a:pt x="192808" y="57701"/>
                      <a:pt x="235527" y="10042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6352718" y="5146682"/>
                  <a:ext cx="3824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i="1" smtClean="0">
                            <a:latin typeface="Cambria Math"/>
                            <a:ea typeface="Cambria Math"/>
                          </a:rPr>
                          <m:t>𝛼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2718" y="5146682"/>
                  <a:ext cx="382412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8" name="Группа 77"/>
          <p:cNvGrpSpPr/>
          <p:nvPr/>
        </p:nvGrpSpPr>
        <p:grpSpPr>
          <a:xfrm>
            <a:off x="354256" y="3590755"/>
            <a:ext cx="1981200" cy="1524399"/>
            <a:chOff x="354256" y="3590755"/>
            <a:chExt cx="1981200" cy="1524399"/>
          </a:xfrm>
        </p:grpSpPr>
        <p:sp>
          <p:nvSpPr>
            <p:cNvPr id="77" name="Прямоугольник 76"/>
            <p:cNvSpPr/>
            <p:nvPr/>
          </p:nvSpPr>
          <p:spPr>
            <a:xfrm rot="20414636">
              <a:off x="459579" y="4414166"/>
              <a:ext cx="446823" cy="70098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А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76" name="Полилиния 75"/>
            <p:cNvSpPr/>
            <p:nvPr/>
          </p:nvSpPr>
          <p:spPr>
            <a:xfrm>
              <a:off x="354256" y="3590755"/>
              <a:ext cx="1981200" cy="1122218"/>
            </a:xfrm>
            <a:custGeom>
              <a:avLst/>
              <a:gdLst>
                <a:gd name="connsiteX0" fmla="*/ 0 w 1981200"/>
                <a:gd name="connsiteY0" fmla="*/ 0 h 1122218"/>
                <a:gd name="connsiteX1" fmla="*/ 498764 w 1981200"/>
                <a:gd name="connsiteY1" fmla="*/ 1122218 h 1122218"/>
                <a:gd name="connsiteX2" fmla="*/ 1981200 w 1981200"/>
                <a:gd name="connsiteY2" fmla="*/ 983673 h 112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81200" h="1122218">
                  <a:moveTo>
                    <a:pt x="0" y="0"/>
                  </a:moveTo>
                  <a:lnTo>
                    <a:pt x="498764" y="1122218"/>
                  </a:lnTo>
                  <a:lnTo>
                    <a:pt x="1981200" y="983673"/>
                  </a:lnTo>
                </a:path>
              </a:pathLst>
            </a:cu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9" name="Прямоугольник 78"/>
          <p:cNvSpPr/>
          <p:nvPr/>
        </p:nvSpPr>
        <p:spPr>
          <a:xfrm>
            <a:off x="145381" y="6091609"/>
            <a:ext cx="217718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Отрезки: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3219813" y="6091609"/>
            <a:ext cx="217718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Лучи: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6272896" y="6091609"/>
            <a:ext cx="217718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Прямые: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069490" y="6117484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8184262" y="6117484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4862320" y="6091609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83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3" name="Picture 4" descr="кран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0363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69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6" name="Picture 5" descr="000187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3138" y="-892175"/>
            <a:ext cx="10334626" cy="826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98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1" name="Picture 4" descr="lon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 w="28575" algn="ctr">
            <a:solidFill>
              <a:schemeClr val="bg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042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7" name="Picture 4" descr="ren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 w="28575" algn="ctr">
            <a:solidFill>
              <a:schemeClr val="bg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326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099" name="Picture 4" descr="daw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 w="28575" algn="ctr">
            <a:solidFill>
              <a:schemeClr val="bg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783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melodia.midi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sid1"/>
          <p:cNvPicPr>
            <a:picLocks noGrp="1" noChangeAspect="1" noChangeArrowheads="1"/>
          </p:cNvPicPr>
          <p:nvPr>
            <p:ph type="ctrTitle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6413"/>
          </a:xfrm>
          <a:noFill/>
          <a:ln w="28575" algn="ctr">
            <a:solidFill>
              <a:schemeClr val="bg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383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281 , № 283    учебника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01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Выполните задание из учебника.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№288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1727230"/>
            <a:ext cx="2520280" cy="6672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23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7247433" cy="40918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 урока тест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Стороны угла – это: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отрезки;   б) лучи;   в) прямые.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На рисунке изображен угол: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а) </a:t>
            </a:r>
            <a:r>
              <a:rPr lang="ru-RU" dirty="0" smtClean="0">
                <a:latin typeface="Lucida Sans Unicode" panose="020B0602030504020204" pitchFamily="34" charset="0"/>
                <a:ea typeface="Calibri" panose="020F0502020204030204" pitchFamily="34" charset="0"/>
              </a:rPr>
              <a:t>∠</a:t>
            </a:r>
            <a:r>
              <a:rPr lang="en-US" dirty="0" smtClean="0">
                <a:latin typeface="Lucida Sans Unicode" panose="020B0602030504020204" pitchFamily="34" charset="0"/>
                <a:ea typeface="Calibri" panose="020F0502020204030204" pitchFamily="34" charset="0"/>
              </a:rPr>
              <a:t>K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б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>
                <a:latin typeface="Lucida Sans Unicode" panose="020B0602030504020204" pitchFamily="34" charset="0"/>
                <a:ea typeface="Calibri" panose="020F0502020204030204" pitchFamily="34" charset="0"/>
              </a:rPr>
              <a:t>∠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KZO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	в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>
                <a:latin typeface="Lucida Sans Unicode" panose="020B0602030504020204" pitchFamily="34" charset="0"/>
                <a:ea typeface="Calibri" panose="020F0502020204030204" pitchFamily="34" charset="0"/>
              </a:rPr>
              <a:t>∠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ZKO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угла равны, если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их стороны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равны;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их вершины равны;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они совпадут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наложении.</a:t>
            </a:r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708920"/>
            <a:ext cx="2520280" cy="114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096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764704"/>
            <a:ext cx="5670376" cy="2321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к тесту: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1-б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2-а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3-в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30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Группа 69"/>
          <p:cNvGrpSpPr/>
          <p:nvPr/>
        </p:nvGrpSpPr>
        <p:grpSpPr>
          <a:xfrm>
            <a:off x="4121876" y="933251"/>
            <a:ext cx="2151020" cy="1617507"/>
            <a:chOff x="5449317" y="4623867"/>
            <a:chExt cx="2359945" cy="1896822"/>
          </a:xfrm>
        </p:grpSpPr>
        <p:sp>
          <p:nvSpPr>
            <p:cNvPr id="67" name="Прямоугольник 66"/>
            <p:cNvSpPr/>
            <p:nvPr/>
          </p:nvSpPr>
          <p:spPr>
            <a:xfrm rot="21566620">
              <a:off x="7391413" y="5703794"/>
              <a:ext cx="417849" cy="74607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В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68" name="Прямоугольник 67"/>
            <p:cNvSpPr/>
            <p:nvPr/>
          </p:nvSpPr>
          <p:spPr>
            <a:xfrm rot="21566620">
              <a:off x="6018837" y="4623867"/>
              <a:ext cx="418461" cy="68312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>
                  <a:solidFill>
                    <a:schemeClr val="tx1"/>
                  </a:solidFill>
                </a:rPr>
                <a:t>А</a:t>
              </a:r>
            </a:p>
          </p:txBody>
        </p:sp>
        <p:sp>
          <p:nvSpPr>
            <p:cNvPr id="69" name="Прямоугольник 68"/>
            <p:cNvSpPr/>
            <p:nvPr/>
          </p:nvSpPr>
          <p:spPr>
            <a:xfrm rot="21566620">
              <a:off x="5449317" y="5837566"/>
              <a:ext cx="418461" cy="68312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О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66" name="Полилиния 65"/>
            <p:cNvSpPr/>
            <p:nvPr/>
          </p:nvSpPr>
          <p:spPr>
            <a:xfrm>
              <a:off x="5805055" y="4904509"/>
              <a:ext cx="1884218" cy="1274618"/>
            </a:xfrm>
            <a:custGeom>
              <a:avLst/>
              <a:gdLst>
                <a:gd name="connsiteX0" fmla="*/ 651163 w 1884218"/>
                <a:gd name="connsiteY0" fmla="*/ 0 h 1274618"/>
                <a:gd name="connsiteX1" fmla="*/ 0 w 1884218"/>
                <a:gd name="connsiteY1" fmla="*/ 1274618 h 1274618"/>
                <a:gd name="connsiteX2" fmla="*/ 1884218 w 1884218"/>
                <a:gd name="connsiteY2" fmla="*/ 942109 h 127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4218" h="1274618">
                  <a:moveTo>
                    <a:pt x="651163" y="0"/>
                  </a:moveTo>
                  <a:lnTo>
                    <a:pt x="0" y="1274618"/>
                  </a:lnTo>
                  <a:lnTo>
                    <a:pt x="1884218" y="942109"/>
                  </a:lnTo>
                </a:path>
              </a:pathLst>
            </a:cu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айдите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заданные фигуры  и запишите их количество</a:t>
            </a:r>
          </a:p>
        </p:txBody>
      </p:sp>
      <p:grpSp>
        <p:nvGrpSpPr>
          <p:cNvPr id="16" name="Группа 15"/>
          <p:cNvGrpSpPr/>
          <p:nvPr/>
        </p:nvGrpSpPr>
        <p:grpSpPr>
          <a:xfrm rot="20414636">
            <a:off x="300132" y="2538785"/>
            <a:ext cx="3371647" cy="700988"/>
            <a:chOff x="1330567" y="3194524"/>
            <a:chExt cx="3811611" cy="64743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330567" y="3194524"/>
              <a:ext cx="505129" cy="6474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А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637049" y="3194524"/>
              <a:ext cx="505129" cy="6474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В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1763688" y="3500836"/>
              <a:ext cx="2945369" cy="161420"/>
              <a:chOff x="1763688" y="3500836"/>
              <a:chExt cx="2945369" cy="161420"/>
            </a:xfrm>
          </p:grpSpPr>
          <p:sp>
            <p:nvSpPr>
              <p:cNvPr id="11" name="Овал 10"/>
              <p:cNvSpPr/>
              <p:nvPr/>
            </p:nvSpPr>
            <p:spPr>
              <a:xfrm>
                <a:off x="1763688" y="3518240"/>
                <a:ext cx="144016" cy="144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4565041" y="3500836"/>
                <a:ext cx="144016" cy="144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5" name="Прямая соединительная линия 4"/>
              <p:cNvCxnSpPr/>
              <p:nvPr/>
            </p:nvCxnSpPr>
            <p:spPr>
              <a:xfrm>
                <a:off x="1835696" y="3590248"/>
                <a:ext cx="2736304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" name="Группа 16"/>
          <p:cNvGrpSpPr/>
          <p:nvPr/>
        </p:nvGrpSpPr>
        <p:grpSpPr>
          <a:xfrm>
            <a:off x="6156176" y="1440805"/>
            <a:ext cx="2808312" cy="515454"/>
            <a:chOff x="1330567" y="3194524"/>
            <a:chExt cx="4276443" cy="647432"/>
          </a:xfrm>
          <a:solidFill>
            <a:srgbClr val="FF0000"/>
          </a:solidFill>
        </p:grpSpPr>
        <p:sp>
          <p:nvSpPr>
            <p:cNvPr id="18" name="Прямоугольник 17"/>
            <p:cNvSpPr/>
            <p:nvPr/>
          </p:nvSpPr>
          <p:spPr>
            <a:xfrm>
              <a:off x="1330567" y="3194524"/>
              <a:ext cx="505129" cy="6474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А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637050" y="3194524"/>
              <a:ext cx="969960" cy="6474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В</a:t>
              </a:r>
              <a:r>
                <a:rPr lang="ru-RU" b="1" dirty="0" smtClean="0">
                  <a:solidFill>
                    <a:schemeClr val="tx1"/>
                  </a:solidFill>
                </a:rPr>
                <a:t>1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1763688" y="3500836"/>
              <a:ext cx="2945369" cy="161420"/>
              <a:chOff x="1763688" y="3500836"/>
              <a:chExt cx="2945369" cy="161420"/>
            </a:xfrm>
            <a:grpFill/>
          </p:grpSpPr>
          <p:sp>
            <p:nvSpPr>
              <p:cNvPr id="21" name="Овал 20"/>
              <p:cNvSpPr/>
              <p:nvPr/>
            </p:nvSpPr>
            <p:spPr>
              <a:xfrm>
                <a:off x="1763688" y="3518240"/>
                <a:ext cx="144016" cy="144016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Овал 21"/>
              <p:cNvSpPr/>
              <p:nvPr/>
            </p:nvSpPr>
            <p:spPr>
              <a:xfrm>
                <a:off x="4565041" y="3500836"/>
                <a:ext cx="144016" cy="144016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1835696" y="3590248"/>
                <a:ext cx="2736304" cy="0"/>
              </a:xfrm>
              <a:prstGeom prst="line">
                <a:avLst/>
              </a:prstGeom>
              <a:grpFill/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Группа 23"/>
          <p:cNvGrpSpPr/>
          <p:nvPr/>
        </p:nvGrpSpPr>
        <p:grpSpPr>
          <a:xfrm rot="1735912">
            <a:off x="6272349" y="4416830"/>
            <a:ext cx="2374204" cy="610240"/>
            <a:chOff x="1330567" y="3194524"/>
            <a:chExt cx="3811611" cy="647432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1330567" y="3194524"/>
              <a:ext cx="505129" cy="6474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</a:rPr>
                <a:t>С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637049" y="3194524"/>
              <a:ext cx="505129" cy="6474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tx1"/>
                  </a:solidFill>
                </a:rPr>
                <a:t>К</a:t>
              </a:r>
            </a:p>
          </p:txBody>
        </p:sp>
        <p:grpSp>
          <p:nvGrpSpPr>
            <p:cNvPr id="27" name="Группа 26"/>
            <p:cNvGrpSpPr/>
            <p:nvPr/>
          </p:nvGrpSpPr>
          <p:grpSpPr>
            <a:xfrm>
              <a:off x="1763688" y="3500836"/>
              <a:ext cx="2945369" cy="161420"/>
              <a:chOff x="1763688" y="3500836"/>
              <a:chExt cx="2945369" cy="161420"/>
            </a:xfrm>
          </p:grpSpPr>
          <p:sp>
            <p:nvSpPr>
              <p:cNvPr id="28" name="Овал 27"/>
              <p:cNvSpPr/>
              <p:nvPr/>
            </p:nvSpPr>
            <p:spPr>
              <a:xfrm>
                <a:off x="1763688" y="3518240"/>
                <a:ext cx="144016" cy="144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4565041" y="3500836"/>
                <a:ext cx="144016" cy="14401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0" name="Прямая соединительная линия 29"/>
              <p:cNvCxnSpPr/>
              <p:nvPr/>
            </p:nvCxnSpPr>
            <p:spPr>
              <a:xfrm>
                <a:off x="1835696" y="3590248"/>
                <a:ext cx="2736304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9" name="Группа 38"/>
          <p:cNvGrpSpPr/>
          <p:nvPr/>
        </p:nvGrpSpPr>
        <p:grpSpPr>
          <a:xfrm rot="2487952">
            <a:off x="5687091" y="1895995"/>
            <a:ext cx="2388950" cy="2328648"/>
            <a:chOff x="1895018" y="2548333"/>
            <a:chExt cx="2550865" cy="2389547"/>
          </a:xfrm>
        </p:grpSpPr>
        <p:sp>
          <p:nvSpPr>
            <p:cNvPr id="32" name="Прямоугольник 31"/>
            <p:cNvSpPr/>
            <p:nvPr/>
          </p:nvSpPr>
          <p:spPr>
            <a:xfrm rot="19078668">
              <a:off x="1895018" y="4236892"/>
              <a:ext cx="446823" cy="70098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О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 rot="19078668">
              <a:off x="2272894" y="4417784"/>
              <a:ext cx="127393" cy="15592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 rot="19078668">
              <a:off x="3497773" y="2548333"/>
              <a:ext cx="446823" cy="70098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</a:rPr>
                <a:t>F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37" name="Прямая соединительная линия 36"/>
            <p:cNvCxnSpPr/>
            <p:nvPr/>
          </p:nvCxnSpPr>
          <p:spPr>
            <a:xfrm rot="19078668">
              <a:off x="2025423" y="3685598"/>
              <a:ext cx="242046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6" name="Группа 45"/>
          <p:cNvGrpSpPr/>
          <p:nvPr/>
        </p:nvGrpSpPr>
        <p:grpSpPr>
          <a:xfrm>
            <a:off x="1652383" y="2573565"/>
            <a:ext cx="2657246" cy="2270824"/>
            <a:chOff x="1153017" y="3464438"/>
            <a:chExt cx="2657246" cy="2270824"/>
          </a:xfrm>
        </p:grpSpPr>
        <p:grpSp>
          <p:nvGrpSpPr>
            <p:cNvPr id="40" name="Группа 39"/>
            <p:cNvGrpSpPr/>
            <p:nvPr/>
          </p:nvGrpSpPr>
          <p:grpSpPr>
            <a:xfrm rot="2487952">
              <a:off x="1153017" y="3464438"/>
              <a:ext cx="2657246" cy="2270824"/>
              <a:chOff x="1608538" y="2637586"/>
              <a:chExt cx="2837345" cy="2330211"/>
            </a:xfrm>
          </p:grpSpPr>
          <p:sp>
            <p:nvSpPr>
              <p:cNvPr id="41" name="Прямоугольник 40"/>
              <p:cNvSpPr/>
              <p:nvPr/>
            </p:nvSpPr>
            <p:spPr>
              <a:xfrm rot="19078668">
                <a:off x="1608538" y="4342636"/>
                <a:ext cx="745260" cy="62516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 smtClean="0">
                    <a:solidFill>
                      <a:schemeClr val="tx1"/>
                    </a:solidFill>
                  </a:rPr>
                  <a:t>А</a:t>
                </a:r>
                <a:r>
                  <a:rPr lang="ru-RU" sz="2000" b="1" dirty="0" smtClean="0">
                    <a:solidFill>
                      <a:schemeClr val="tx1"/>
                    </a:solidFill>
                  </a:rPr>
                  <a:t>1</a:t>
                </a:r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Овал 41"/>
              <p:cNvSpPr/>
              <p:nvPr/>
            </p:nvSpPr>
            <p:spPr>
              <a:xfrm rot="19078668">
                <a:off x="2272894" y="4417784"/>
                <a:ext cx="127393" cy="15592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 rot="19078668">
                <a:off x="3412638" y="2637586"/>
                <a:ext cx="446823" cy="70098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 smtClean="0">
                    <a:solidFill>
                      <a:schemeClr val="tx1"/>
                    </a:solidFill>
                  </a:rPr>
                  <a:t>С</a:t>
                </a:r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4" name="Прямая соединительная линия 43"/>
              <p:cNvCxnSpPr/>
              <p:nvPr/>
            </p:nvCxnSpPr>
            <p:spPr>
              <a:xfrm rot="19078668">
                <a:off x="2025423" y="3685598"/>
                <a:ext cx="2420460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Овал 44"/>
            <p:cNvSpPr/>
            <p:nvPr/>
          </p:nvSpPr>
          <p:spPr>
            <a:xfrm>
              <a:off x="3317728" y="4566919"/>
              <a:ext cx="116853" cy="15150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844530" y="4645674"/>
            <a:ext cx="3744416" cy="772972"/>
            <a:chOff x="844530" y="4645674"/>
            <a:chExt cx="3744416" cy="772972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3021212" y="4698567"/>
              <a:ext cx="651700" cy="6474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С</a:t>
              </a:r>
              <a:r>
                <a:rPr lang="ru-RU" sz="2000" b="1" dirty="0" smtClean="0">
                  <a:solidFill>
                    <a:schemeClr val="tx1"/>
                  </a:solidFill>
                </a:rPr>
                <a:t>1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1546591" y="4645674"/>
              <a:ext cx="505129" cy="6474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С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48" name="Овал 47"/>
            <p:cNvSpPr/>
            <p:nvPr/>
          </p:nvSpPr>
          <p:spPr>
            <a:xfrm>
              <a:off x="3347864" y="5273351"/>
              <a:ext cx="144969" cy="1452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7" name="Прямая соединительная линия 46"/>
            <p:cNvCxnSpPr/>
            <p:nvPr/>
          </p:nvCxnSpPr>
          <p:spPr>
            <a:xfrm>
              <a:off x="844530" y="5267776"/>
              <a:ext cx="3744416" cy="1440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Овал 48"/>
            <p:cNvSpPr/>
            <p:nvPr/>
          </p:nvSpPr>
          <p:spPr>
            <a:xfrm>
              <a:off x="1691680" y="5263541"/>
              <a:ext cx="144969" cy="1452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3" name="Группа 52"/>
          <p:cNvGrpSpPr/>
          <p:nvPr/>
        </p:nvGrpSpPr>
        <p:grpSpPr>
          <a:xfrm rot="2924039">
            <a:off x="3690455" y="2831696"/>
            <a:ext cx="2616240" cy="906228"/>
            <a:chOff x="844530" y="4645674"/>
            <a:chExt cx="3744416" cy="772972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3021212" y="4698567"/>
              <a:ext cx="651700" cy="6474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</a:rPr>
                <a:t>N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1546591" y="4645674"/>
              <a:ext cx="505129" cy="6474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М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56" name="Овал 55"/>
            <p:cNvSpPr/>
            <p:nvPr/>
          </p:nvSpPr>
          <p:spPr>
            <a:xfrm>
              <a:off x="3347864" y="5273351"/>
              <a:ext cx="144969" cy="1452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7" name="Прямая соединительная линия 56"/>
            <p:cNvCxnSpPr/>
            <p:nvPr/>
          </p:nvCxnSpPr>
          <p:spPr>
            <a:xfrm>
              <a:off x="844530" y="5267776"/>
              <a:ext cx="3744416" cy="1440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Овал 57"/>
            <p:cNvSpPr/>
            <p:nvPr/>
          </p:nvSpPr>
          <p:spPr>
            <a:xfrm>
              <a:off x="1691680" y="5263541"/>
              <a:ext cx="144969" cy="1452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7725241" y="3608209"/>
            <a:ext cx="858981" cy="1385454"/>
            <a:chOff x="6276109" y="4627419"/>
            <a:chExt cx="858981" cy="1385454"/>
          </a:xfrm>
        </p:grpSpPr>
        <p:grpSp>
          <p:nvGrpSpPr>
            <p:cNvPr id="74" name="Группа 73"/>
            <p:cNvGrpSpPr/>
            <p:nvPr/>
          </p:nvGrpSpPr>
          <p:grpSpPr>
            <a:xfrm rot="2806287">
              <a:off x="6012873" y="4890655"/>
              <a:ext cx="1385454" cy="858981"/>
              <a:chOff x="6012873" y="4890655"/>
              <a:chExt cx="1385454" cy="858981"/>
            </a:xfrm>
          </p:grpSpPr>
          <p:sp>
            <p:nvSpPr>
              <p:cNvPr id="71" name="Полилиния 70"/>
              <p:cNvSpPr/>
              <p:nvPr/>
            </p:nvSpPr>
            <p:spPr>
              <a:xfrm>
                <a:off x="6012873" y="4890655"/>
                <a:ext cx="1385454" cy="858981"/>
              </a:xfrm>
              <a:custGeom>
                <a:avLst/>
                <a:gdLst>
                  <a:gd name="connsiteX0" fmla="*/ 0 w 1385454"/>
                  <a:gd name="connsiteY0" fmla="*/ 0 h 858981"/>
                  <a:gd name="connsiteX1" fmla="*/ 471054 w 1385454"/>
                  <a:gd name="connsiteY1" fmla="*/ 858981 h 858981"/>
                  <a:gd name="connsiteX2" fmla="*/ 1385454 w 1385454"/>
                  <a:gd name="connsiteY2" fmla="*/ 180109 h 858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85454" h="858981">
                    <a:moveTo>
                      <a:pt x="0" y="0"/>
                    </a:moveTo>
                    <a:lnTo>
                      <a:pt x="471054" y="858981"/>
                    </a:lnTo>
                    <a:lnTo>
                      <a:pt x="1385454" y="180109"/>
                    </a:lnTo>
                  </a:path>
                </a:pathLst>
              </a:cu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Полилиния 71"/>
              <p:cNvSpPr/>
              <p:nvPr/>
            </p:nvSpPr>
            <p:spPr>
              <a:xfrm>
                <a:off x="6414655" y="5563273"/>
                <a:ext cx="235527" cy="100420"/>
              </a:xfrm>
              <a:custGeom>
                <a:avLst/>
                <a:gdLst>
                  <a:gd name="connsiteX0" fmla="*/ 0 w 235527"/>
                  <a:gd name="connsiteY0" fmla="*/ 31147 h 100420"/>
                  <a:gd name="connsiteX1" fmla="*/ 110836 w 235527"/>
                  <a:gd name="connsiteY1" fmla="*/ 3438 h 100420"/>
                  <a:gd name="connsiteX2" fmla="*/ 235527 w 235527"/>
                  <a:gd name="connsiteY2" fmla="*/ 100420 h 100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5527" h="100420">
                    <a:moveTo>
                      <a:pt x="0" y="31147"/>
                    </a:moveTo>
                    <a:cubicBezTo>
                      <a:pt x="35791" y="11520"/>
                      <a:pt x="71582" y="-8107"/>
                      <a:pt x="110836" y="3438"/>
                    </a:cubicBezTo>
                    <a:cubicBezTo>
                      <a:pt x="150090" y="14983"/>
                      <a:pt x="192808" y="57701"/>
                      <a:pt x="235527" y="10042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6352718" y="5146682"/>
                  <a:ext cx="3824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i="1" smtClean="0">
                            <a:latin typeface="Cambria Math"/>
                            <a:ea typeface="Cambria Math"/>
                          </a:rPr>
                          <m:t>𝛼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2718" y="5146682"/>
                  <a:ext cx="382412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8" name="Группа 77"/>
          <p:cNvGrpSpPr/>
          <p:nvPr/>
        </p:nvGrpSpPr>
        <p:grpSpPr>
          <a:xfrm>
            <a:off x="354256" y="3590755"/>
            <a:ext cx="1981200" cy="1524399"/>
            <a:chOff x="354256" y="3590755"/>
            <a:chExt cx="1981200" cy="1524399"/>
          </a:xfrm>
        </p:grpSpPr>
        <p:sp>
          <p:nvSpPr>
            <p:cNvPr id="77" name="Прямоугольник 76"/>
            <p:cNvSpPr/>
            <p:nvPr/>
          </p:nvSpPr>
          <p:spPr>
            <a:xfrm rot="20414636">
              <a:off x="459579" y="4414166"/>
              <a:ext cx="446823" cy="70098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А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76" name="Полилиния 75"/>
            <p:cNvSpPr/>
            <p:nvPr/>
          </p:nvSpPr>
          <p:spPr>
            <a:xfrm>
              <a:off x="354256" y="3590755"/>
              <a:ext cx="1981200" cy="1122218"/>
            </a:xfrm>
            <a:custGeom>
              <a:avLst/>
              <a:gdLst>
                <a:gd name="connsiteX0" fmla="*/ 0 w 1981200"/>
                <a:gd name="connsiteY0" fmla="*/ 0 h 1122218"/>
                <a:gd name="connsiteX1" fmla="*/ 498764 w 1981200"/>
                <a:gd name="connsiteY1" fmla="*/ 1122218 h 1122218"/>
                <a:gd name="connsiteX2" fmla="*/ 1981200 w 1981200"/>
                <a:gd name="connsiteY2" fmla="*/ 983673 h 112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81200" h="1122218">
                  <a:moveTo>
                    <a:pt x="0" y="0"/>
                  </a:moveTo>
                  <a:lnTo>
                    <a:pt x="498764" y="1122218"/>
                  </a:lnTo>
                  <a:lnTo>
                    <a:pt x="1981200" y="983673"/>
                  </a:lnTo>
                </a:path>
              </a:pathLst>
            </a:cu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9" name="Прямоугольник 78"/>
          <p:cNvSpPr/>
          <p:nvPr/>
        </p:nvSpPr>
        <p:spPr>
          <a:xfrm>
            <a:off x="77106" y="6091609"/>
            <a:ext cx="217718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Отрезки: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3219813" y="6091609"/>
            <a:ext cx="217718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Лучи: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6272896" y="6091609"/>
            <a:ext cx="217718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Прямые: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069490" y="6117484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8184262" y="6117484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4862320" y="6091609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2069490" y="6121299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3</a:t>
            </a:r>
            <a:endParaRPr lang="ru-RU" sz="2800" b="1" dirty="0">
              <a:solidFill>
                <a:schemeClr val="tx1"/>
              </a:solidFill>
            </a:endParaRPr>
          </a:p>
        </p:txBody>
      </p:sp>
      <p:grpSp>
        <p:nvGrpSpPr>
          <p:cNvPr id="89" name="Группа 88"/>
          <p:cNvGrpSpPr/>
          <p:nvPr/>
        </p:nvGrpSpPr>
        <p:grpSpPr>
          <a:xfrm>
            <a:off x="765477" y="1630898"/>
            <a:ext cx="2535903" cy="541363"/>
            <a:chOff x="765477" y="1630898"/>
            <a:chExt cx="2535903" cy="541363"/>
          </a:xfrm>
        </p:grpSpPr>
        <p:sp>
          <p:nvSpPr>
            <p:cNvPr id="90" name="Прямоугольник 89"/>
            <p:cNvSpPr/>
            <p:nvPr/>
          </p:nvSpPr>
          <p:spPr>
            <a:xfrm>
              <a:off x="2870041" y="1630898"/>
              <a:ext cx="431339" cy="54136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i="1" dirty="0">
                  <a:solidFill>
                    <a:schemeClr val="tx1"/>
                  </a:solidFill>
                </a:rPr>
                <a:t>а</a:t>
              </a:r>
              <a:endParaRPr lang="ru-RU" sz="2000" b="1" i="1" dirty="0">
                <a:solidFill>
                  <a:schemeClr val="tx1"/>
                </a:solidFill>
              </a:endParaRPr>
            </a:p>
          </p:txBody>
        </p:sp>
        <p:cxnSp>
          <p:nvCxnSpPr>
            <p:cNvPr id="91" name="Прямая соединительная линия 90"/>
            <p:cNvCxnSpPr/>
            <p:nvPr/>
          </p:nvCxnSpPr>
          <p:spPr>
            <a:xfrm>
              <a:off x="765477" y="2005820"/>
              <a:ext cx="2478307" cy="12042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1387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692696"/>
            <a:ext cx="6768752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Итог урока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Вам </a:t>
            </a:r>
            <a:r>
              <a:rPr lang="ru-RU" sz="32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для этого помогут слова: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-Я узнал…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-Я почувствовал…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-Я увидел…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-Я сначала испугался, а потом…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-Я заметил, что …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-Я сейчас слушаю и думаю…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-Мне интересно следить за…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7225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796136" y="204516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1844825"/>
            <a:ext cx="660107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§ 11 №284,289,292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36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164" y="404664"/>
            <a:ext cx="5303512" cy="40850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20084391">
            <a:off x="3089859" y="2967335"/>
            <a:ext cx="29642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534949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Спасибо!</a:t>
            </a:r>
            <a:endParaRPr lang="ru-RU" sz="5400" b="1" dirty="0">
              <a:ln w="12700">
                <a:solidFill>
                  <a:srgbClr val="534949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000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информация.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УМК: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Математика, 5 класс,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Мерзляк А.Г., Полонский В.Б., Якир М.С. , 2019</a:t>
            </a:r>
          </a:p>
          <a:p>
            <a:pPr marL="0" lv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мат,ериалы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5 класс,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Мерзляк А.Г., Полонский В.Б.,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Рабинович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Е.,М.,Якир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М.С. , 2019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источники: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http://math-prosto.ru/?page=pages/geometry_primary/angle.php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http://elhow.ru/ucheba/geometrija/planimetrija/kakie-est-ugly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http://gdz-matem.ru/5class/196-28-sravnenie-uglov-nalozheniem.html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http://nsportal.ru/shkola/geometriya/library/2013/01/12/sravnenie-uglov-nalozheniem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49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Группа 69"/>
          <p:cNvGrpSpPr/>
          <p:nvPr/>
        </p:nvGrpSpPr>
        <p:grpSpPr>
          <a:xfrm>
            <a:off x="4121876" y="933251"/>
            <a:ext cx="2151020" cy="1617507"/>
            <a:chOff x="5449317" y="4623867"/>
            <a:chExt cx="2359945" cy="1896822"/>
          </a:xfrm>
        </p:grpSpPr>
        <p:sp>
          <p:nvSpPr>
            <p:cNvPr id="67" name="Прямоугольник 66"/>
            <p:cNvSpPr/>
            <p:nvPr/>
          </p:nvSpPr>
          <p:spPr>
            <a:xfrm rot="21566620">
              <a:off x="7391413" y="5703794"/>
              <a:ext cx="417849" cy="74607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В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68" name="Прямоугольник 67"/>
            <p:cNvSpPr/>
            <p:nvPr/>
          </p:nvSpPr>
          <p:spPr>
            <a:xfrm rot="21566620">
              <a:off x="6018837" y="4623867"/>
              <a:ext cx="418461" cy="68312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>
                  <a:solidFill>
                    <a:schemeClr val="tx1"/>
                  </a:solidFill>
                </a:rPr>
                <a:t>А</a:t>
              </a:r>
            </a:p>
          </p:txBody>
        </p:sp>
        <p:sp>
          <p:nvSpPr>
            <p:cNvPr id="69" name="Прямоугольник 68"/>
            <p:cNvSpPr/>
            <p:nvPr/>
          </p:nvSpPr>
          <p:spPr>
            <a:xfrm rot="21566620">
              <a:off x="5449317" y="5837566"/>
              <a:ext cx="418461" cy="68312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О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66" name="Полилиния 65"/>
            <p:cNvSpPr/>
            <p:nvPr/>
          </p:nvSpPr>
          <p:spPr>
            <a:xfrm>
              <a:off x="5805055" y="4904509"/>
              <a:ext cx="1884218" cy="1274618"/>
            </a:xfrm>
            <a:custGeom>
              <a:avLst/>
              <a:gdLst>
                <a:gd name="connsiteX0" fmla="*/ 651163 w 1884218"/>
                <a:gd name="connsiteY0" fmla="*/ 0 h 1274618"/>
                <a:gd name="connsiteX1" fmla="*/ 0 w 1884218"/>
                <a:gd name="connsiteY1" fmla="*/ 1274618 h 1274618"/>
                <a:gd name="connsiteX2" fmla="*/ 1884218 w 1884218"/>
                <a:gd name="connsiteY2" fmla="*/ 942109 h 127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4218" h="1274618">
                  <a:moveTo>
                    <a:pt x="651163" y="0"/>
                  </a:moveTo>
                  <a:lnTo>
                    <a:pt x="0" y="1274618"/>
                  </a:lnTo>
                  <a:lnTo>
                    <a:pt x="1884218" y="942109"/>
                  </a:lnTo>
                </a:path>
              </a:pathLst>
            </a:cu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айдите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заданные фигуры  и запишите их количество</a:t>
            </a:r>
          </a:p>
        </p:txBody>
      </p:sp>
      <p:grpSp>
        <p:nvGrpSpPr>
          <p:cNvPr id="16" name="Группа 15"/>
          <p:cNvGrpSpPr/>
          <p:nvPr/>
        </p:nvGrpSpPr>
        <p:grpSpPr>
          <a:xfrm rot="20414636">
            <a:off x="300132" y="2538785"/>
            <a:ext cx="3371647" cy="700988"/>
            <a:chOff x="1330567" y="3194524"/>
            <a:chExt cx="3811611" cy="64743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330567" y="3194524"/>
              <a:ext cx="505129" cy="6474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А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637049" y="3194524"/>
              <a:ext cx="505129" cy="6474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В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1763688" y="3500836"/>
              <a:ext cx="2945369" cy="161420"/>
              <a:chOff x="1763688" y="3500836"/>
              <a:chExt cx="2945369" cy="161420"/>
            </a:xfrm>
          </p:grpSpPr>
          <p:sp>
            <p:nvSpPr>
              <p:cNvPr id="11" name="Овал 10"/>
              <p:cNvSpPr/>
              <p:nvPr/>
            </p:nvSpPr>
            <p:spPr>
              <a:xfrm>
                <a:off x="1763688" y="3518240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4565041" y="3500836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5" name="Прямая соединительная линия 4"/>
              <p:cNvCxnSpPr/>
              <p:nvPr/>
            </p:nvCxnSpPr>
            <p:spPr>
              <a:xfrm>
                <a:off x="1835696" y="3590248"/>
                <a:ext cx="2736304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" name="Группа 16"/>
          <p:cNvGrpSpPr/>
          <p:nvPr/>
        </p:nvGrpSpPr>
        <p:grpSpPr>
          <a:xfrm>
            <a:off x="6156176" y="1440805"/>
            <a:ext cx="2808312" cy="515454"/>
            <a:chOff x="1330567" y="3194524"/>
            <a:chExt cx="4276443" cy="64743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330567" y="3194524"/>
              <a:ext cx="505129" cy="6474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А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637050" y="3194524"/>
              <a:ext cx="969960" cy="64743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В</a:t>
              </a:r>
              <a:r>
                <a:rPr lang="ru-RU" b="1" dirty="0" smtClean="0">
                  <a:solidFill>
                    <a:schemeClr val="tx1"/>
                  </a:solidFill>
                </a:rPr>
                <a:t>1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1763688" y="3500836"/>
              <a:ext cx="2945369" cy="161420"/>
              <a:chOff x="1763688" y="3500836"/>
              <a:chExt cx="2945369" cy="161420"/>
            </a:xfrm>
          </p:grpSpPr>
          <p:sp>
            <p:nvSpPr>
              <p:cNvPr id="21" name="Овал 20"/>
              <p:cNvSpPr/>
              <p:nvPr/>
            </p:nvSpPr>
            <p:spPr>
              <a:xfrm>
                <a:off x="1763688" y="3518240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Овал 21"/>
              <p:cNvSpPr/>
              <p:nvPr/>
            </p:nvSpPr>
            <p:spPr>
              <a:xfrm>
                <a:off x="4565041" y="3500836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1835696" y="3590248"/>
                <a:ext cx="2736304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Группа 23"/>
          <p:cNvGrpSpPr/>
          <p:nvPr/>
        </p:nvGrpSpPr>
        <p:grpSpPr>
          <a:xfrm rot="1735912">
            <a:off x="6272349" y="4416830"/>
            <a:ext cx="2374204" cy="610240"/>
            <a:chOff x="1330567" y="3194524"/>
            <a:chExt cx="3811611" cy="647432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1330567" y="3194524"/>
              <a:ext cx="505129" cy="6474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</a:rPr>
                <a:t>С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637049" y="3194524"/>
              <a:ext cx="505129" cy="6474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tx1"/>
                  </a:solidFill>
                </a:rPr>
                <a:t>К</a:t>
              </a:r>
            </a:p>
          </p:txBody>
        </p:sp>
        <p:grpSp>
          <p:nvGrpSpPr>
            <p:cNvPr id="27" name="Группа 26"/>
            <p:cNvGrpSpPr/>
            <p:nvPr/>
          </p:nvGrpSpPr>
          <p:grpSpPr>
            <a:xfrm>
              <a:off x="1763688" y="3500836"/>
              <a:ext cx="2945369" cy="161420"/>
              <a:chOff x="1763688" y="3500836"/>
              <a:chExt cx="2945369" cy="161420"/>
            </a:xfrm>
          </p:grpSpPr>
          <p:sp>
            <p:nvSpPr>
              <p:cNvPr id="28" name="Овал 27"/>
              <p:cNvSpPr/>
              <p:nvPr/>
            </p:nvSpPr>
            <p:spPr>
              <a:xfrm>
                <a:off x="1763688" y="3518240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4565041" y="3500836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0" name="Прямая соединительная линия 29"/>
              <p:cNvCxnSpPr/>
              <p:nvPr/>
            </p:nvCxnSpPr>
            <p:spPr>
              <a:xfrm>
                <a:off x="1835696" y="3590248"/>
                <a:ext cx="2736304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9" name="Группа 38"/>
          <p:cNvGrpSpPr/>
          <p:nvPr/>
        </p:nvGrpSpPr>
        <p:grpSpPr>
          <a:xfrm rot="2487952">
            <a:off x="5687091" y="1895995"/>
            <a:ext cx="2388950" cy="2328648"/>
            <a:chOff x="1895018" y="2548333"/>
            <a:chExt cx="2550865" cy="2389547"/>
          </a:xfrm>
        </p:grpSpPr>
        <p:sp>
          <p:nvSpPr>
            <p:cNvPr id="32" name="Прямоугольник 31"/>
            <p:cNvSpPr/>
            <p:nvPr/>
          </p:nvSpPr>
          <p:spPr>
            <a:xfrm rot="19078668">
              <a:off x="1895018" y="4236892"/>
              <a:ext cx="446823" cy="70098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О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 rot="19078668">
              <a:off x="2272894" y="4417784"/>
              <a:ext cx="127393" cy="15592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 rot="19078668">
              <a:off x="3497773" y="2548333"/>
              <a:ext cx="446823" cy="70098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</a:rPr>
                <a:t>F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37" name="Прямая соединительная линия 36"/>
            <p:cNvCxnSpPr/>
            <p:nvPr/>
          </p:nvCxnSpPr>
          <p:spPr>
            <a:xfrm rot="19078668">
              <a:off x="2025423" y="3685598"/>
              <a:ext cx="242046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6" name="Группа 45"/>
          <p:cNvGrpSpPr/>
          <p:nvPr/>
        </p:nvGrpSpPr>
        <p:grpSpPr>
          <a:xfrm>
            <a:off x="1652383" y="2573565"/>
            <a:ext cx="2657246" cy="2270824"/>
            <a:chOff x="1153017" y="3464438"/>
            <a:chExt cx="2657246" cy="2270824"/>
          </a:xfrm>
        </p:grpSpPr>
        <p:grpSp>
          <p:nvGrpSpPr>
            <p:cNvPr id="40" name="Группа 39"/>
            <p:cNvGrpSpPr/>
            <p:nvPr/>
          </p:nvGrpSpPr>
          <p:grpSpPr>
            <a:xfrm rot="2487952">
              <a:off x="1153017" y="3464438"/>
              <a:ext cx="2657246" cy="2270824"/>
              <a:chOff x="1608538" y="2637586"/>
              <a:chExt cx="2837345" cy="2330211"/>
            </a:xfrm>
          </p:grpSpPr>
          <p:sp>
            <p:nvSpPr>
              <p:cNvPr id="41" name="Прямоугольник 40"/>
              <p:cNvSpPr/>
              <p:nvPr/>
            </p:nvSpPr>
            <p:spPr>
              <a:xfrm rot="19078668">
                <a:off x="1608538" y="4342636"/>
                <a:ext cx="745260" cy="62516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 smtClean="0">
                    <a:solidFill>
                      <a:schemeClr val="tx1"/>
                    </a:solidFill>
                  </a:rPr>
                  <a:t>А</a:t>
                </a:r>
                <a:r>
                  <a:rPr lang="ru-RU" sz="2000" b="1" dirty="0" smtClean="0">
                    <a:solidFill>
                      <a:schemeClr val="tx1"/>
                    </a:solidFill>
                  </a:rPr>
                  <a:t>1</a:t>
                </a:r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Овал 41"/>
              <p:cNvSpPr/>
              <p:nvPr/>
            </p:nvSpPr>
            <p:spPr>
              <a:xfrm rot="19078668">
                <a:off x="2272894" y="4417784"/>
                <a:ext cx="127393" cy="15592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 rot="19078668">
                <a:off x="3412638" y="2637586"/>
                <a:ext cx="446823" cy="70098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 smtClean="0">
                    <a:solidFill>
                      <a:schemeClr val="tx1"/>
                    </a:solidFill>
                  </a:rPr>
                  <a:t>С</a:t>
                </a:r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4" name="Прямая соединительная линия 43"/>
              <p:cNvCxnSpPr/>
              <p:nvPr/>
            </p:nvCxnSpPr>
            <p:spPr>
              <a:xfrm rot="19078668">
                <a:off x="2025423" y="3685598"/>
                <a:ext cx="2420460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Овал 44"/>
            <p:cNvSpPr/>
            <p:nvPr/>
          </p:nvSpPr>
          <p:spPr>
            <a:xfrm>
              <a:off x="3317728" y="4566919"/>
              <a:ext cx="116853" cy="15150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844530" y="4645674"/>
            <a:ext cx="3744416" cy="772972"/>
            <a:chOff x="844530" y="4645674"/>
            <a:chExt cx="3744416" cy="772972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3021212" y="4698567"/>
              <a:ext cx="651700" cy="6474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С</a:t>
              </a:r>
              <a:r>
                <a:rPr lang="ru-RU" sz="2000" b="1" dirty="0" smtClean="0">
                  <a:solidFill>
                    <a:schemeClr val="tx1"/>
                  </a:solidFill>
                </a:rPr>
                <a:t>1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1546591" y="4645674"/>
              <a:ext cx="505129" cy="6474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С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48" name="Овал 47"/>
            <p:cNvSpPr/>
            <p:nvPr/>
          </p:nvSpPr>
          <p:spPr>
            <a:xfrm>
              <a:off x="3347864" y="5273351"/>
              <a:ext cx="144969" cy="1452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7" name="Прямая соединительная линия 46"/>
            <p:cNvCxnSpPr/>
            <p:nvPr/>
          </p:nvCxnSpPr>
          <p:spPr>
            <a:xfrm>
              <a:off x="844530" y="5267776"/>
              <a:ext cx="3744416" cy="1440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Овал 48"/>
            <p:cNvSpPr/>
            <p:nvPr/>
          </p:nvSpPr>
          <p:spPr>
            <a:xfrm>
              <a:off x="1691680" y="5263541"/>
              <a:ext cx="144969" cy="1452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3" name="Группа 52"/>
          <p:cNvGrpSpPr/>
          <p:nvPr/>
        </p:nvGrpSpPr>
        <p:grpSpPr>
          <a:xfrm rot="2924039">
            <a:off x="3690455" y="2831696"/>
            <a:ext cx="2616240" cy="906228"/>
            <a:chOff x="844530" y="4645674"/>
            <a:chExt cx="3744416" cy="772972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3021212" y="4698567"/>
              <a:ext cx="651700" cy="6474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</a:rPr>
                <a:t>N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1546591" y="4645674"/>
              <a:ext cx="505129" cy="6474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М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56" name="Овал 55"/>
            <p:cNvSpPr/>
            <p:nvPr/>
          </p:nvSpPr>
          <p:spPr>
            <a:xfrm>
              <a:off x="3347864" y="5273351"/>
              <a:ext cx="144969" cy="1452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7" name="Прямая соединительная линия 56"/>
            <p:cNvCxnSpPr/>
            <p:nvPr/>
          </p:nvCxnSpPr>
          <p:spPr>
            <a:xfrm>
              <a:off x="844530" y="5267776"/>
              <a:ext cx="3744416" cy="1440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Овал 57"/>
            <p:cNvSpPr/>
            <p:nvPr/>
          </p:nvSpPr>
          <p:spPr>
            <a:xfrm>
              <a:off x="1691680" y="5263541"/>
              <a:ext cx="144969" cy="1452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7725241" y="3608209"/>
            <a:ext cx="858981" cy="1385454"/>
            <a:chOff x="6276109" y="4627419"/>
            <a:chExt cx="858981" cy="1385454"/>
          </a:xfrm>
        </p:grpSpPr>
        <p:grpSp>
          <p:nvGrpSpPr>
            <p:cNvPr id="74" name="Группа 73"/>
            <p:cNvGrpSpPr/>
            <p:nvPr/>
          </p:nvGrpSpPr>
          <p:grpSpPr>
            <a:xfrm rot="2806287">
              <a:off x="6012873" y="4890655"/>
              <a:ext cx="1385454" cy="858981"/>
              <a:chOff x="6012873" y="4890655"/>
              <a:chExt cx="1385454" cy="858981"/>
            </a:xfrm>
          </p:grpSpPr>
          <p:sp>
            <p:nvSpPr>
              <p:cNvPr id="71" name="Полилиния 70"/>
              <p:cNvSpPr/>
              <p:nvPr/>
            </p:nvSpPr>
            <p:spPr>
              <a:xfrm>
                <a:off x="6012873" y="4890655"/>
                <a:ext cx="1385454" cy="858981"/>
              </a:xfrm>
              <a:custGeom>
                <a:avLst/>
                <a:gdLst>
                  <a:gd name="connsiteX0" fmla="*/ 0 w 1385454"/>
                  <a:gd name="connsiteY0" fmla="*/ 0 h 858981"/>
                  <a:gd name="connsiteX1" fmla="*/ 471054 w 1385454"/>
                  <a:gd name="connsiteY1" fmla="*/ 858981 h 858981"/>
                  <a:gd name="connsiteX2" fmla="*/ 1385454 w 1385454"/>
                  <a:gd name="connsiteY2" fmla="*/ 180109 h 858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85454" h="858981">
                    <a:moveTo>
                      <a:pt x="0" y="0"/>
                    </a:moveTo>
                    <a:lnTo>
                      <a:pt x="471054" y="858981"/>
                    </a:lnTo>
                    <a:lnTo>
                      <a:pt x="1385454" y="180109"/>
                    </a:lnTo>
                  </a:path>
                </a:pathLst>
              </a:cu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Полилиния 71"/>
              <p:cNvSpPr/>
              <p:nvPr/>
            </p:nvSpPr>
            <p:spPr>
              <a:xfrm>
                <a:off x="6414655" y="5563273"/>
                <a:ext cx="235527" cy="100420"/>
              </a:xfrm>
              <a:custGeom>
                <a:avLst/>
                <a:gdLst>
                  <a:gd name="connsiteX0" fmla="*/ 0 w 235527"/>
                  <a:gd name="connsiteY0" fmla="*/ 31147 h 100420"/>
                  <a:gd name="connsiteX1" fmla="*/ 110836 w 235527"/>
                  <a:gd name="connsiteY1" fmla="*/ 3438 h 100420"/>
                  <a:gd name="connsiteX2" fmla="*/ 235527 w 235527"/>
                  <a:gd name="connsiteY2" fmla="*/ 100420 h 100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5527" h="100420">
                    <a:moveTo>
                      <a:pt x="0" y="31147"/>
                    </a:moveTo>
                    <a:cubicBezTo>
                      <a:pt x="35791" y="11520"/>
                      <a:pt x="71582" y="-8107"/>
                      <a:pt x="110836" y="3438"/>
                    </a:cubicBezTo>
                    <a:cubicBezTo>
                      <a:pt x="150090" y="14983"/>
                      <a:pt x="192808" y="57701"/>
                      <a:pt x="235527" y="10042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6352718" y="5146682"/>
                  <a:ext cx="3824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i="1" smtClean="0">
                            <a:latin typeface="Cambria Math"/>
                            <a:ea typeface="Cambria Math"/>
                          </a:rPr>
                          <m:t>𝛼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2718" y="5146682"/>
                  <a:ext cx="382412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8" name="Группа 77"/>
          <p:cNvGrpSpPr/>
          <p:nvPr/>
        </p:nvGrpSpPr>
        <p:grpSpPr>
          <a:xfrm>
            <a:off x="354256" y="3590755"/>
            <a:ext cx="1981200" cy="1524399"/>
            <a:chOff x="354256" y="3590755"/>
            <a:chExt cx="1981200" cy="1524399"/>
          </a:xfrm>
        </p:grpSpPr>
        <p:sp>
          <p:nvSpPr>
            <p:cNvPr id="77" name="Прямоугольник 76"/>
            <p:cNvSpPr/>
            <p:nvPr/>
          </p:nvSpPr>
          <p:spPr>
            <a:xfrm rot="20414636">
              <a:off x="459579" y="4414166"/>
              <a:ext cx="446823" cy="70098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А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76" name="Полилиния 75"/>
            <p:cNvSpPr/>
            <p:nvPr/>
          </p:nvSpPr>
          <p:spPr>
            <a:xfrm>
              <a:off x="354256" y="3590755"/>
              <a:ext cx="1981200" cy="1122218"/>
            </a:xfrm>
            <a:custGeom>
              <a:avLst/>
              <a:gdLst>
                <a:gd name="connsiteX0" fmla="*/ 0 w 1981200"/>
                <a:gd name="connsiteY0" fmla="*/ 0 h 1122218"/>
                <a:gd name="connsiteX1" fmla="*/ 498764 w 1981200"/>
                <a:gd name="connsiteY1" fmla="*/ 1122218 h 1122218"/>
                <a:gd name="connsiteX2" fmla="*/ 1981200 w 1981200"/>
                <a:gd name="connsiteY2" fmla="*/ 983673 h 112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81200" h="1122218">
                  <a:moveTo>
                    <a:pt x="0" y="0"/>
                  </a:moveTo>
                  <a:lnTo>
                    <a:pt x="498764" y="1122218"/>
                  </a:lnTo>
                  <a:lnTo>
                    <a:pt x="1981200" y="983673"/>
                  </a:lnTo>
                </a:path>
              </a:pathLst>
            </a:cu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9" name="Прямоугольник 78"/>
          <p:cNvSpPr/>
          <p:nvPr/>
        </p:nvSpPr>
        <p:spPr>
          <a:xfrm>
            <a:off x="145381" y="6091609"/>
            <a:ext cx="217718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Отрезки: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3219813" y="6091609"/>
            <a:ext cx="217718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Лучи: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6272896" y="6091609"/>
            <a:ext cx="217718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Прямые: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069490" y="6117484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8184262" y="6117484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4862320" y="6091609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2069490" y="6121299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3</a:t>
            </a:r>
            <a:endParaRPr lang="ru-RU" sz="2800" b="1" dirty="0">
              <a:solidFill>
                <a:schemeClr val="tx1"/>
              </a:solidFill>
            </a:endParaRPr>
          </a:p>
        </p:txBody>
      </p:sp>
      <p:grpSp>
        <p:nvGrpSpPr>
          <p:cNvPr id="86" name="Группа 85"/>
          <p:cNvGrpSpPr/>
          <p:nvPr/>
        </p:nvGrpSpPr>
        <p:grpSpPr>
          <a:xfrm>
            <a:off x="765477" y="1630898"/>
            <a:ext cx="2535903" cy="541363"/>
            <a:chOff x="765477" y="1630898"/>
            <a:chExt cx="2535903" cy="541363"/>
          </a:xfrm>
        </p:grpSpPr>
        <p:sp>
          <p:nvSpPr>
            <p:cNvPr id="87" name="Прямоугольник 86"/>
            <p:cNvSpPr/>
            <p:nvPr/>
          </p:nvSpPr>
          <p:spPr>
            <a:xfrm>
              <a:off x="2870041" y="1630898"/>
              <a:ext cx="431339" cy="54136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i="1" dirty="0">
                  <a:solidFill>
                    <a:schemeClr val="tx1"/>
                  </a:solidFill>
                </a:rPr>
                <a:t>а</a:t>
              </a:r>
              <a:endParaRPr lang="ru-RU" sz="2000" b="1" i="1" dirty="0">
                <a:solidFill>
                  <a:schemeClr val="tx1"/>
                </a:solidFill>
              </a:endParaRPr>
            </a:p>
          </p:txBody>
        </p:sp>
        <p:cxnSp>
          <p:nvCxnSpPr>
            <p:cNvPr id="88" name="Прямая соединительная линия 87"/>
            <p:cNvCxnSpPr/>
            <p:nvPr/>
          </p:nvCxnSpPr>
          <p:spPr>
            <a:xfrm>
              <a:off x="765477" y="2005820"/>
              <a:ext cx="2478307" cy="12042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1300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Группа 69"/>
          <p:cNvGrpSpPr/>
          <p:nvPr/>
        </p:nvGrpSpPr>
        <p:grpSpPr>
          <a:xfrm>
            <a:off x="4121876" y="933251"/>
            <a:ext cx="2151020" cy="1617507"/>
            <a:chOff x="5449317" y="4623867"/>
            <a:chExt cx="2359945" cy="1896822"/>
          </a:xfrm>
        </p:grpSpPr>
        <p:sp>
          <p:nvSpPr>
            <p:cNvPr id="67" name="Прямоугольник 66"/>
            <p:cNvSpPr/>
            <p:nvPr/>
          </p:nvSpPr>
          <p:spPr>
            <a:xfrm rot="21566620">
              <a:off x="7391413" y="5703794"/>
              <a:ext cx="417849" cy="74607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В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68" name="Прямоугольник 67"/>
            <p:cNvSpPr/>
            <p:nvPr/>
          </p:nvSpPr>
          <p:spPr>
            <a:xfrm rot="21566620">
              <a:off x="6018837" y="4623867"/>
              <a:ext cx="418461" cy="68312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>
                  <a:solidFill>
                    <a:schemeClr val="tx1"/>
                  </a:solidFill>
                </a:rPr>
                <a:t>А</a:t>
              </a:r>
            </a:p>
          </p:txBody>
        </p:sp>
        <p:sp>
          <p:nvSpPr>
            <p:cNvPr id="69" name="Прямоугольник 68"/>
            <p:cNvSpPr/>
            <p:nvPr/>
          </p:nvSpPr>
          <p:spPr>
            <a:xfrm rot="21566620">
              <a:off x="5449317" y="5837566"/>
              <a:ext cx="418461" cy="68312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О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66" name="Полилиния 65"/>
            <p:cNvSpPr/>
            <p:nvPr/>
          </p:nvSpPr>
          <p:spPr>
            <a:xfrm>
              <a:off x="5805055" y="4904509"/>
              <a:ext cx="1884218" cy="1274618"/>
            </a:xfrm>
            <a:custGeom>
              <a:avLst/>
              <a:gdLst>
                <a:gd name="connsiteX0" fmla="*/ 651163 w 1884218"/>
                <a:gd name="connsiteY0" fmla="*/ 0 h 1274618"/>
                <a:gd name="connsiteX1" fmla="*/ 0 w 1884218"/>
                <a:gd name="connsiteY1" fmla="*/ 1274618 h 1274618"/>
                <a:gd name="connsiteX2" fmla="*/ 1884218 w 1884218"/>
                <a:gd name="connsiteY2" fmla="*/ 942109 h 127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4218" h="1274618">
                  <a:moveTo>
                    <a:pt x="651163" y="0"/>
                  </a:moveTo>
                  <a:lnTo>
                    <a:pt x="0" y="1274618"/>
                  </a:lnTo>
                  <a:lnTo>
                    <a:pt x="1884218" y="942109"/>
                  </a:lnTo>
                </a:path>
              </a:pathLst>
            </a:cu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айдите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заданные фигуры  и запишите их количество</a:t>
            </a:r>
          </a:p>
        </p:txBody>
      </p:sp>
      <p:grpSp>
        <p:nvGrpSpPr>
          <p:cNvPr id="16" name="Группа 15"/>
          <p:cNvGrpSpPr/>
          <p:nvPr/>
        </p:nvGrpSpPr>
        <p:grpSpPr>
          <a:xfrm rot="20414636">
            <a:off x="300132" y="2538785"/>
            <a:ext cx="3371647" cy="700988"/>
            <a:chOff x="1330567" y="3194524"/>
            <a:chExt cx="3811611" cy="64743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330567" y="3194524"/>
              <a:ext cx="505129" cy="6474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А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637049" y="3194524"/>
              <a:ext cx="505129" cy="6474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В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1763688" y="3500836"/>
              <a:ext cx="2945369" cy="161420"/>
              <a:chOff x="1763688" y="3500836"/>
              <a:chExt cx="2945369" cy="161420"/>
            </a:xfrm>
          </p:grpSpPr>
          <p:sp>
            <p:nvSpPr>
              <p:cNvPr id="11" name="Овал 10"/>
              <p:cNvSpPr/>
              <p:nvPr/>
            </p:nvSpPr>
            <p:spPr>
              <a:xfrm>
                <a:off x="1763688" y="3518240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4565041" y="3500836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5" name="Прямая соединительная линия 4"/>
              <p:cNvCxnSpPr/>
              <p:nvPr/>
            </p:nvCxnSpPr>
            <p:spPr>
              <a:xfrm>
                <a:off x="1835696" y="3590248"/>
                <a:ext cx="2736304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" name="Группа 16"/>
          <p:cNvGrpSpPr/>
          <p:nvPr/>
        </p:nvGrpSpPr>
        <p:grpSpPr>
          <a:xfrm>
            <a:off x="6156176" y="1440805"/>
            <a:ext cx="2808312" cy="515454"/>
            <a:chOff x="1330567" y="3194524"/>
            <a:chExt cx="4276443" cy="64743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330567" y="3194524"/>
              <a:ext cx="505129" cy="6474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А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637050" y="3194524"/>
              <a:ext cx="969960" cy="64743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В</a:t>
              </a:r>
              <a:r>
                <a:rPr lang="ru-RU" b="1" dirty="0" smtClean="0">
                  <a:solidFill>
                    <a:schemeClr val="tx1"/>
                  </a:solidFill>
                </a:rPr>
                <a:t>1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1763688" y="3500836"/>
              <a:ext cx="2945369" cy="161420"/>
              <a:chOff x="1763688" y="3500836"/>
              <a:chExt cx="2945369" cy="161420"/>
            </a:xfrm>
          </p:grpSpPr>
          <p:sp>
            <p:nvSpPr>
              <p:cNvPr id="21" name="Овал 20"/>
              <p:cNvSpPr/>
              <p:nvPr/>
            </p:nvSpPr>
            <p:spPr>
              <a:xfrm>
                <a:off x="1763688" y="3518240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Овал 21"/>
              <p:cNvSpPr/>
              <p:nvPr/>
            </p:nvSpPr>
            <p:spPr>
              <a:xfrm>
                <a:off x="4565041" y="3500836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1835696" y="3590248"/>
                <a:ext cx="2736304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Группа 23"/>
          <p:cNvGrpSpPr/>
          <p:nvPr/>
        </p:nvGrpSpPr>
        <p:grpSpPr>
          <a:xfrm rot="1735912">
            <a:off x="6272349" y="4416830"/>
            <a:ext cx="2374204" cy="610240"/>
            <a:chOff x="1330567" y="3194524"/>
            <a:chExt cx="3811611" cy="647432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1330567" y="3194524"/>
              <a:ext cx="505129" cy="6474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</a:rPr>
                <a:t>С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637049" y="3194524"/>
              <a:ext cx="505129" cy="6474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tx1"/>
                  </a:solidFill>
                </a:rPr>
                <a:t>К</a:t>
              </a:r>
            </a:p>
          </p:txBody>
        </p:sp>
        <p:grpSp>
          <p:nvGrpSpPr>
            <p:cNvPr id="27" name="Группа 26"/>
            <p:cNvGrpSpPr/>
            <p:nvPr/>
          </p:nvGrpSpPr>
          <p:grpSpPr>
            <a:xfrm>
              <a:off x="1763688" y="3500836"/>
              <a:ext cx="2945369" cy="161420"/>
              <a:chOff x="1763688" y="3500836"/>
              <a:chExt cx="2945369" cy="161420"/>
            </a:xfrm>
          </p:grpSpPr>
          <p:sp>
            <p:nvSpPr>
              <p:cNvPr id="28" name="Овал 27"/>
              <p:cNvSpPr/>
              <p:nvPr/>
            </p:nvSpPr>
            <p:spPr>
              <a:xfrm>
                <a:off x="1763688" y="3518240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4565041" y="3500836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0" name="Прямая соединительная линия 29"/>
              <p:cNvCxnSpPr/>
              <p:nvPr/>
            </p:nvCxnSpPr>
            <p:spPr>
              <a:xfrm>
                <a:off x="1835696" y="3590248"/>
                <a:ext cx="2736304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9" name="Группа 38"/>
          <p:cNvGrpSpPr/>
          <p:nvPr/>
        </p:nvGrpSpPr>
        <p:grpSpPr>
          <a:xfrm rot="2487952">
            <a:off x="5687091" y="1895995"/>
            <a:ext cx="2388950" cy="2328648"/>
            <a:chOff x="1895018" y="2548333"/>
            <a:chExt cx="2550865" cy="2389547"/>
          </a:xfrm>
        </p:grpSpPr>
        <p:sp>
          <p:nvSpPr>
            <p:cNvPr id="32" name="Прямоугольник 31"/>
            <p:cNvSpPr/>
            <p:nvPr/>
          </p:nvSpPr>
          <p:spPr>
            <a:xfrm rot="19078668">
              <a:off x="1895018" y="4236892"/>
              <a:ext cx="446823" cy="70098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О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 rot="19078668">
              <a:off x="2272894" y="4417784"/>
              <a:ext cx="127393" cy="15592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 rot="19078668">
              <a:off x="3497773" y="2548333"/>
              <a:ext cx="446823" cy="70098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</a:rPr>
                <a:t>F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37" name="Прямая соединительная линия 36"/>
            <p:cNvCxnSpPr/>
            <p:nvPr/>
          </p:nvCxnSpPr>
          <p:spPr>
            <a:xfrm rot="19078668">
              <a:off x="2025423" y="3685598"/>
              <a:ext cx="242046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6" name="Группа 45"/>
          <p:cNvGrpSpPr/>
          <p:nvPr/>
        </p:nvGrpSpPr>
        <p:grpSpPr>
          <a:xfrm>
            <a:off x="1652383" y="2573565"/>
            <a:ext cx="2657246" cy="2270824"/>
            <a:chOff x="1153017" y="3464438"/>
            <a:chExt cx="2657246" cy="2270824"/>
          </a:xfrm>
        </p:grpSpPr>
        <p:grpSp>
          <p:nvGrpSpPr>
            <p:cNvPr id="40" name="Группа 39"/>
            <p:cNvGrpSpPr/>
            <p:nvPr/>
          </p:nvGrpSpPr>
          <p:grpSpPr>
            <a:xfrm rot="2487952">
              <a:off x="1153017" y="3464438"/>
              <a:ext cx="2657246" cy="2270824"/>
              <a:chOff x="1608538" y="2637586"/>
              <a:chExt cx="2837345" cy="2330211"/>
            </a:xfrm>
          </p:grpSpPr>
          <p:sp>
            <p:nvSpPr>
              <p:cNvPr id="41" name="Прямоугольник 40"/>
              <p:cNvSpPr/>
              <p:nvPr/>
            </p:nvSpPr>
            <p:spPr>
              <a:xfrm rot="19078668">
                <a:off x="1608538" y="4342636"/>
                <a:ext cx="745260" cy="62516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 smtClean="0">
                    <a:solidFill>
                      <a:schemeClr val="tx1"/>
                    </a:solidFill>
                  </a:rPr>
                  <a:t>А</a:t>
                </a:r>
                <a:r>
                  <a:rPr lang="ru-RU" sz="2000" b="1" dirty="0" smtClean="0">
                    <a:solidFill>
                      <a:schemeClr val="tx1"/>
                    </a:solidFill>
                  </a:rPr>
                  <a:t>1</a:t>
                </a:r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Овал 41"/>
              <p:cNvSpPr/>
              <p:nvPr/>
            </p:nvSpPr>
            <p:spPr>
              <a:xfrm rot="19078668">
                <a:off x="2272894" y="4417784"/>
                <a:ext cx="127393" cy="15592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 rot="19078668">
                <a:off x="3412638" y="2637586"/>
                <a:ext cx="446823" cy="70098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 smtClean="0">
                    <a:solidFill>
                      <a:schemeClr val="tx1"/>
                    </a:solidFill>
                  </a:rPr>
                  <a:t>С</a:t>
                </a:r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4" name="Прямая соединительная линия 43"/>
              <p:cNvCxnSpPr/>
              <p:nvPr/>
            </p:nvCxnSpPr>
            <p:spPr>
              <a:xfrm rot="19078668">
                <a:off x="2025423" y="3685598"/>
                <a:ext cx="242046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Овал 44"/>
            <p:cNvSpPr/>
            <p:nvPr/>
          </p:nvSpPr>
          <p:spPr>
            <a:xfrm>
              <a:off x="3317728" y="4566919"/>
              <a:ext cx="116853" cy="15150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844530" y="4645674"/>
            <a:ext cx="3744416" cy="772972"/>
            <a:chOff x="844530" y="4645674"/>
            <a:chExt cx="3744416" cy="772972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3021212" y="4698567"/>
              <a:ext cx="651700" cy="6474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С</a:t>
              </a:r>
              <a:r>
                <a:rPr lang="ru-RU" sz="2000" b="1" dirty="0" smtClean="0">
                  <a:solidFill>
                    <a:schemeClr val="tx1"/>
                  </a:solidFill>
                </a:rPr>
                <a:t>1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1546591" y="4645674"/>
              <a:ext cx="505129" cy="6474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С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48" name="Овал 47"/>
            <p:cNvSpPr/>
            <p:nvPr/>
          </p:nvSpPr>
          <p:spPr>
            <a:xfrm>
              <a:off x="3347864" y="5273351"/>
              <a:ext cx="144969" cy="1452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7" name="Прямая соединительная линия 46"/>
            <p:cNvCxnSpPr/>
            <p:nvPr/>
          </p:nvCxnSpPr>
          <p:spPr>
            <a:xfrm>
              <a:off x="844530" y="5267776"/>
              <a:ext cx="3744416" cy="1440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Овал 48"/>
            <p:cNvSpPr/>
            <p:nvPr/>
          </p:nvSpPr>
          <p:spPr>
            <a:xfrm>
              <a:off x="1691680" y="5263541"/>
              <a:ext cx="144969" cy="1452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3" name="Группа 52"/>
          <p:cNvGrpSpPr/>
          <p:nvPr/>
        </p:nvGrpSpPr>
        <p:grpSpPr>
          <a:xfrm rot="2924039">
            <a:off x="3690455" y="2831696"/>
            <a:ext cx="2616240" cy="906228"/>
            <a:chOff x="844530" y="4645674"/>
            <a:chExt cx="3744416" cy="772972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3021212" y="4698567"/>
              <a:ext cx="651700" cy="6474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</a:rPr>
                <a:t>N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1546591" y="4645674"/>
              <a:ext cx="505129" cy="6474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М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56" name="Овал 55"/>
            <p:cNvSpPr/>
            <p:nvPr/>
          </p:nvSpPr>
          <p:spPr>
            <a:xfrm>
              <a:off x="3347864" y="5273351"/>
              <a:ext cx="144969" cy="1452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7" name="Прямая соединительная линия 56"/>
            <p:cNvCxnSpPr/>
            <p:nvPr/>
          </p:nvCxnSpPr>
          <p:spPr>
            <a:xfrm>
              <a:off x="844530" y="5267776"/>
              <a:ext cx="3744416" cy="1440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Овал 57"/>
            <p:cNvSpPr/>
            <p:nvPr/>
          </p:nvSpPr>
          <p:spPr>
            <a:xfrm>
              <a:off x="1691680" y="5263541"/>
              <a:ext cx="144969" cy="1452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7725241" y="3608209"/>
            <a:ext cx="858981" cy="1385454"/>
            <a:chOff x="6276109" y="4627419"/>
            <a:chExt cx="858981" cy="1385454"/>
          </a:xfrm>
        </p:grpSpPr>
        <p:grpSp>
          <p:nvGrpSpPr>
            <p:cNvPr id="74" name="Группа 73"/>
            <p:cNvGrpSpPr/>
            <p:nvPr/>
          </p:nvGrpSpPr>
          <p:grpSpPr>
            <a:xfrm rot="2806287">
              <a:off x="6012873" y="4890655"/>
              <a:ext cx="1385454" cy="858981"/>
              <a:chOff x="6012873" y="4890655"/>
              <a:chExt cx="1385454" cy="858981"/>
            </a:xfrm>
          </p:grpSpPr>
          <p:sp>
            <p:nvSpPr>
              <p:cNvPr id="71" name="Полилиния 70"/>
              <p:cNvSpPr/>
              <p:nvPr/>
            </p:nvSpPr>
            <p:spPr>
              <a:xfrm>
                <a:off x="6012873" y="4890655"/>
                <a:ext cx="1385454" cy="858981"/>
              </a:xfrm>
              <a:custGeom>
                <a:avLst/>
                <a:gdLst>
                  <a:gd name="connsiteX0" fmla="*/ 0 w 1385454"/>
                  <a:gd name="connsiteY0" fmla="*/ 0 h 858981"/>
                  <a:gd name="connsiteX1" fmla="*/ 471054 w 1385454"/>
                  <a:gd name="connsiteY1" fmla="*/ 858981 h 858981"/>
                  <a:gd name="connsiteX2" fmla="*/ 1385454 w 1385454"/>
                  <a:gd name="connsiteY2" fmla="*/ 180109 h 858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85454" h="858981">
                    <a:moveTo>
                      <a:pt x="0" y="0"/>
                    </a:moveTo>
                    <a:lnTo>
                      <a:pt x="471054" y="858981"/>
                    </a:lnTo>
                    <a:lnTo>
                      <a:pt x="1385454" y="180109"/>
                    </a:lnTo>
                  </a:path>
                </a:pathLst>
              </a:cu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Полилиния 71"/>
              <p:cNvSpPr/>
              <p:nvPr/>
            </p:nvSpPr>
            <p:spPr>
              <a:xfrm>
                <a:off x="6414655" y="5563273"/>
                <a:ext cx="235527" cy="100420"/>
              </a:xfrm>
              <a:custGeom>
                <a:avLst/>
                <a:gdLst>
                  <a:gd name="connsiteX0" fmla="*/ 0 w 235527"/>
                  <a:gd name="connsiteY0" fmla="*/ 31147 h 100420"/>
                  <a:gd name="connsiteX1" fmla="*/ 110836 w 235527"/>
                  <a:gd name="connsiteY1" fmla="*/ 3438 h 100420"/>
                  <a:gd name="connsiteX2" fmla="*/ 235527 w 235527"/>
                  <a:gd name="connsiteY2" fmla="*/ 100420 h 100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5527" h="100420">
                    <a:moveTo>
                      <a:pt x="0" y="31147"/>
                    </a:moveTo>
                    <a:cubicBezTo>
                      <a:pt x="35791" y="11520"/>
                      <a:pt x="71582" y="-8107"/>
                      <a:pt x="110836" y="3438"/>
                    </a:cubicBezTo>
                    <a:cubicBezTo>
                      <a:pt x="150090" y="14983"/>
                      <a:pt x="192808" y="57701"/>
                      <a:pt x="235527" y="10042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6352718" y="5146682"/>
                  <a:ext cx="3824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i="1" smtClean="0">
                            <a:latin typeface="Cambria Math"/>
                            <a:ea typeface="Cambria Math"/>
                          </a:rPr>
                          <m:t>𝛼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2718" y="5146682"/>
                  <a:ext cx="382412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8" name="Группа 77"/>
          <p:cNvGrpSpPr/>
          <p:nvPr/>
        </p:nvGrpSpPr>
        <p:grpSpPr>
          <a:xfrm>
            <a:off x="354256" y="3590755"/>
            <a:ext cx="1981200" cy="1524399"/>
            <a:chOff x="354256" y="3590755"/>
            <a:chExt cx="1981200" cy="1524399"/>
          </a:xfrm>
        </p:grpSpPr>
        <p:sp>
          <p:nvSpPr>
            <p:cNvPr id="77" name="Прямоугольник 76"/>
            <p:cNvSpPr/>
            <p:nvPr/>
          </p:nvSpPr>
          <p:spPr>
            <a:xfrm rot="20414636">
              <a:off x="459579" y="4414166"/>
              <a:ext cx="446823" cy="70098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А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76" name="Полилиния 75"/>
            <p:cNvSpPr/>
            <p:nvPr/>
          </p:nvSpPr>
          <p:spPr>
            <a:xfrm>
              <a:off x="354256" y="3590755"/>
              <a:ext cx="1981200" cy="1122218"/>
            </a:xfrm>
            <a:custGeom>
              <a:avLst/>
              <a:gdLst>
                <a:gd name="connsiteX0" fmla="*/ 0 w 1981200"/>
                <a:gd name="connsiteY0" fmla="*/ 0 h 1122218"/>
                <a:gd name="connsiteX1" fmla="*/ 498764 w 1981200"/>
                <a:gd name="connsiteY1" fmla="*/ 1122218 h 1122218"/>
                <a:gd name="connsiteX2" fmla="*/ 1981200 w 1981200"/>
                <a:gd name="connsiteY2" fmla="*/ 983673 h 112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81200" h="1122218">
                  <a:moveTo>
                    <a:pt x="0" y="0"/>
                  </a:moveTo>
                  <a:lnTo>
                    <a:pt x="498764" y="1122218"/>
                  </a:lnTo>
                  <a:lnTo>
                    <a:pt x="1981200" y="983673"/>
                  </a:lnTo>
                </a:path>
              </a:pathLst>
            </a:cu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9" name="Прямоугольник 78"/>
          <p:cNvSpPr/>
          <p:nvPr/>
        </p:nvSpPr>
        <p:spPr>
          <a:xfrm>
            <a:off x="145381" y="6091609"/>
            <a:ext cx="217718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Отрезки: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3219813" y="6091609"/>
            <a:ext cx="217718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Лучи: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6272896" y="6091609"/>
            <a:ext cx="217718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Прямые: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069490" y="6117484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8184262" y="6117484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4862320" y="6091609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2069490" y="6121299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3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4862320" y="6091609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2</a:t>
            </a:r>
            <a:endParaRPr lang="ru-RU" sz="2800" b="1" dirty="0">
              <a:solidFill>
                <a:schemeClr val="tx1"/>
              </a:solidFill>
            </a:endParaRPr>
          </a:p>
        </p:txBody>
      </p:sp>
      <p:grpSp>
        <p:nvGrpSpPr>
          <p:cNvPr id="87" name="Группа 86"/>
          <p:cNvGrpSpPr/>
          <p:nvPr/>
        </p:nvGrpSpPr>
        <p:grpSpPr>
          <a:xfrm>
            <a:off x="765477" y="1630898"/>
            <a:ext cx="2535903" cy="541363"/>
            <a:chOff x="765477" y="1630898"/>
            <a:chExt cx="2535903" cy="541363"/>
          </a:xfrm>
        </p:grpSpPr>
        <p:sp>
          <p:nvSpPr>
            <p:cNvPr id="88" name="Прямоугольник 87"/>
            <p:cNvSpPr/>
            <p:nvPr/>
          </p:nvSpPr>
          <p:spPr>
            <a:xfrm>
              <a:off x="2870041" y="1630898"/>
              <a:ext cx="431339" cy="54136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i="1" dirty="0">
                  <a:solidFill>
                    <a:schemeClr val="tx1"/>
                  </a:solidFill>
                </a:rPr>
                <a:t>а</a:t>
              </a:r>
              <a:endParaRPr lang="ru-RU" sz="2000" b="1" i="1" dirty="0">
                <a:solidFill>
                  <a:schemeClr val="tx1"/>
                </a:solidFill>
              </a:endParaRPr>
            </a:p>
          </p:txBody>
        </p:sp>
        <p:cxnSp>
          <p:nvCxnSpPr>
            <p:cNvPr id="89" name="Прямая соединительная линия 88"/>
            <p:cNvCxnSpPr/>
            <p:nvPr/>
          </p:nvCxnSpPr>
          <p:spPr>
            <a:xfrm>
              <a:off x="765477" y="2005820"/>
              <a:ext cx="2478307" cy="12042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7063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Группа 69"/>
          <p:cNvGrpSpPr/>
          <p:nvPr/>
        </p:nvGrpSpPr>
        <p:grpSpPr>
          <a:xfrm>
            <a:off x="4121876" y="933251"/>
            <a:ext cx="2151020" cy="1617507"/>
            <a:chOff x="5449317" y="4623867"/>
            <a:chExt cx="2359945" cy="1896822"/>
          </a:xfrm>
        </p:grpSpPr>
        <p:sp>
          <p:nvSpPr>
            <p:cNvPr id="67" name="Прямоугольник 66"/>
            <p:cNvSpPr/>
            <p:nvPr/>
          </p:nvSpPr>
          <p:spPr>
            <a:xfrm rot="21566620">
              <a:off x="7391413" y="5703794"/>
              <a:ext cx="417849" cy="74607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В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68" name="Прямоугольник 67"/>
            <p:cNvSpPr/>
            <p:nvPr/>
          </p:nvSpPr>
          <p:spPr>
            <a:xfrm rot="21566620">
              <a:off x="6018837" y="4623867"/>
              <a:ext cx="418461" cy="68312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>
                  <a:solidFill>
                    <a:schemeClr val="tx1"/>
                  </a:solidFill>
                </a:rPr>
                <a:t>А</a:t>
              </a:r>
            </a:p>
          </p:txBody>
        </p:sp>
        <p:sp>
          <p:nvSpPr>
            <p:cNvPr id="69" name="Прямоугольник 68"/>
            <p:cNvSpPr/>
            <p:nvPr/>
          </p:nvSpPr>
          <p:spPr>
            <a:xfrm rot="21566620">
              <a:off x="5449317" y="5837566"/>
              <a:ext cx="418461" cy="68312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О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66" name="Полилиния 65"/>
            <p:cNvSpPr/>
            <p:nvPr/>
          </p:nvSpPr>
          <p:spPr>
            <a:xfrm>
              <a:off x="5805055" y="4904509"/>
              <a:ext cx="1884218" cy="1274618"/>
            </a:xfrm>
            <a:custGeom>
              <a:avLst/>
              <a:gdLst>
                <a:gd name="connsiteX0" fmla="*/ 651163 w 1884218"/>
                <a:gd name="connsiteY0" fmla="*/ 0 h 1274618"/>
                <a:gd name="connsiteX1" fmla="*/ 0 w 1884218"/>
                <a:gd name="connsiteY1" fmla="*/ 1274618 h 1274618"/>
                <a:gd name="connsiteX2" fmla="*/ 1884218 w 1884218"/>
                <a:gd name="connsiteY2" fmla="*/ 942109 h 127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4218" h="1274618">
                  <a:moveTo>
                    <a:pt x="651163" y="0"/>
                  </a:moveTo>
                  <a:lnTo>
                    <a:pt x="0" y="1274618"/>
                  </a:lnTo>
                  <a:lnTo>
                    <a:pt x="1884218" y="942109"/>
                  </a:lnTo>
                </a:path>
              </a:pathLst>
            </a:cu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айдите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заданные фигуры  и запишите их количество</a:t>
            </a:r>
          </a:p>
        </p:txBody>
      </p:sp>
      <p:grpSp>
        <p:nvGrpSpPr>
          <p:cNvPr id="16" name="Группа 15"/>
          <p:cNvGrpSpPr/>
          <p:nvPr/>
        </p:nvGrpSpPr>
        <p:grpSpPr>
          <a:xfrm rot="20414636">
            <a:off x="300132" y="2538785"/>
            <a:ext cx="3371647" cy="700988"/>
            <a:chOff x="1330567" y="3194524"/>
            <a:chExt cx="3811611" cy="64743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330567" y="3194524"/>
              <a:ext cx="505129" cy="6474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А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637049" y="3194524"/>
              <a:ext cx="505129" cy="6474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В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1763688" y="3500836"/>
              <a:ext cx="2945369" cy="161420"/>
              <a:chOff x="1763688" y="3500836"/>
              <a:chExt cx="2945369" cy="161420"/>
            </a:xfrm>
          </p:grpSpPr>
          <p:sp>
            <p:nvSpPr>
              <p:cNvPr id="11" name="Овал 10"/>
              <p:cNvSpPr/>
              <p:nvPr/>
            </p:nvSpPr>
            <p:spPr>
              <a:xfrm>
                <a:off x="1763688" y="3518240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4565041" y="3500836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5" name="Прямая соединительная линия 4"/>
              <p:cNvCxnSpPr/>
              <p:nvPr/>
            </p:nvCxnSpPr>
            <p:spPr>
              <a:xfrm>
                <a:off x="1835696" y="3590248"/>
                <a:ext cx="2736304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" name="Группа 16"/>
          <p:cNvGrpSpPr/>
          <p:nvPr/>
        </p:nvGrpSpPr>
        <p:grpSpPr>
          <a:xfrm>
            <a:off x="6156176" y="1440805"/>
            <a:ext cx="2808312" cy="515454"/>
            <a:chOff x="1330567" y="3194524"/>
            <a:chExt cx="4276443" cy="64743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330567" y="3194524"/>
              <a:ext cx="505129" cy="6474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А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637050" y="3194524"/>
              <a:ext cx="969960" cy="64743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В</a:t>
              </a:r>
              <a:r>
                <a:rPr lang="ru-RU" b="1" dirty="0" smtClean="0">
                  <a:solidFill>
                    <a:schemeClr val="tx1"/>
                  </a:solidFill>
                </a:rPr>
                <a:t>1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1763688" y="3500836"/>
              <a:ext cx="2945369" cy="161420"/>
              <a:chOff x="1763688" y="3500836"/>
              <a:chExt cx="2945369" cy="161420"/>
            </a:xfrm>
          </p:grpSpPr>
          <p:sp>
            <p:nvSpPr>
              <p:cNvPr id="21" name="Овал 20"/>
              <p:cNvSpPr/>
              <p:nvPr/>
            </p:nvSpPr>
            <p:spPr>
              <a:xfrm>
                <a:off x="1763688" y="3518240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Овал 21"/>
              <p:cNvSpPr/>
              <p:nvPr/>
            </p:nvSpPr>
            <p:spPr>
              <a:xfrm>
                <a:off x="4565041" y="3500836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1835696" y="3590248"/>
                <a:ext cx="2736304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Группа 23"/>
          <p:cNvGrpSpPr/>
          <p:nvPr/>
        </p:nvGrpSpPr>
        <p:grpSpPr>
          <a:xfrm rot="1735912">
            <a:off x="6272349" y="4416830"/>
            <a:ext cx="2374204" cy="610240"/>
            <a:chOff x="1330567" y="3194524"/>
            <a:chExt cx="3811611" cy="647432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1330567" y="3194524"/>
              <a:ext cx="505129" cy="6474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</a:rPr>
                <a:t>С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637049" y="3194524"/>
              <a:ext cx="505129" cy="6474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tx1"/>
                  </a:solidFill>
                </a:rPr>
                <a:t>К</a:t>
              </a:r>
            </a:p>
          </p:txBody>
        </p:sp>
        <p:grpSp>
          <p:nvGrpSpPr>
            <p:cNvPr id="27" name="Группа 26"/>
            <p:cNvGrpSpPr/>
            <p:nvPr/>
          </p:nvGrpSpPr>
          <p:grpSpPr>
            <a:xfrm>
              <a:off x="1763688" y="3500836"/>
              <a:ext cx="2945369" cy="161420"/>
              <a:chOff x="1763688" y="3500836"/>
              <a:chExt cx="2945369" cy="161420"/>
            </a:xfrm>
          </p:grpSpPr>
          <p:sp>
            <p:nvSpPr>
              <p:cNvPr id="28" name="Овал 27"/>
              <p:cNvSpPr/>
              <p:nvPr/>
            </p:nvSpPr>
            <p:spPr>
              <a:xfrm>
                <a:off x="1763688" y="3518240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4565041" y="3500836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0" name="Прямая соединительная линия 29"/>
              <p:cNvCxnSpPr/>
              <p:nvPr/>
            </p:nvCxnSpPr>
            <p:spPr>
              <a:xfrm>
                <a:off x="1835696" y="3590248"/>
                <a:ext cx="2736304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9" name="Группа 38"/>
          <p:cNvGrpSpPr/>
          <p:nvPr/>
        </p:nvGrpSpPr>
        <p:grpSpPr>
          <a:xfrm rot="2487952">
            <a:off x="5687091" y="1895995"/>
            <a:ext cx="2388950" cy="2328648"/>
            <a:chOff x="1895018" y="2548333"/>
            <a:chExt cx="2550865" cy="2389547"/>
          </a:xfrm>
        </p:grpSpPr>
        <p:sp>
          <p:nvSpPr>
            <p:cNvPr id="32" name="Прямоугольник 31"/>
            <p:cNvSpPr/>
            <p:nvPr/>
          </p:nvSpPr>
          <p:spPr>
            <a:xfrm rot="19078668">
              <a:off x="1895018" y="4236892"/>
              <a:ext cx="446823" cy="70098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О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 rot="19078668">
              <a:off x="2272894" y="4417784"/>
              <a:ext cx="127393" cy="15592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 rot="19078668">
              <a:off x="3497773" y="2548333"/>
              <a:ext cx="446823" cy="70098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</a:rPr>
                <a:t>F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37" name="Прямая соединительная линия 36"/>
            <p:cNvCxnSpPr/>
            <p:nvPr/>
          </p:nvCxnSpPr>
          <p:spPr>
            <a:xfrm rot="19078668">
              <a:off x="2025423" y="3685598"/>
              <a:ext cx="242046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6" name="Группа 45"/>
          <p:cNvGrpSpPr/>
          <p:nvPr/>
        </p:nvGrpSpPr>
        <p:grpSpPr>
          <a:xfrm>
            <a:off x="1652383" y="2573565"/>
            <a:ext cx="2657246" cy="2270824"/>
            <a:chOff x="1153017" y="3464438"/>
            <a:chExt cx="2657246" cy="2270824"/>
          </a:xfrm>
        </p:grpSpPr>
        <p:grpSp>
          <p:nvGrpSpPr>
            <p:cNvPr id="40" name="Группа 39"/>
            <p:cNvGrpSpPr/>
            <p:nvPr/>
          </p:nvGrpSpPr>
          <p:grpSpPr>
            <a:xfrm rot="2487952">
              <a:off x="1153017" y="3464438"/>
              <a:ext cx="2657246" cy="2270824"/>
              <a:chOff x="1608538" y="2637586"/>
              <a:chExt cx="2837345" cy="2330211"/>
            </a:xfrm>
          </p:grpSpPr>
          <p:sp>
            <p:nvSpPr>
              <p:cNvPr id="41" name="Прямоугольник 40"/>
              <p:cNvSpPr/>
              <p:nvPr/>
            </p:nvSpPr>
            <p:spPr>
              <a:xfrm rot="19078668">
                <a:off x="1608538" y="4342636"/>
                <a:ext cx="745260" cy="62516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 smtClean="0">
                    <a:solidFill>
                      <a:schemeClr val="tx1"/>
                    </a:solidFill>
                  </a:rPr>
                  <a:t>А</a:t>
                </a:r>
                <a:r>
                  <a:rPr lang="ru-RU" sz="2000" b="1" dirty="0" smtClean="0">
                    <a:solidFill>
                      <a:schemeClr val="tx1"/>
                    </a:solidFill>
                  </a:rPr>
                  <a:t>1</a:t>
                </a:r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Овал 41"/>
              <p:cNvSpPr/>
              <p:nvPr/>
            </p:nvSpPr>
            <p:spPr>
              <a:xfrm rot="19078668">
                <a:off x="2272894" y="4417784"/>
                <a:ext cx="127393" cy="15592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 rot="19078668">
                <a:off x="3412638" y="2637586"/>
                <a:ext cx="446823" cy="70098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 smtClean="0">
                    <a:solidFill>
                      <a:schemeClr val="tx1"/>
                    </a:solidFill>
                  </a:rPr>
                  <a:t>С</a:t>
                </a:r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4" name="Прямая соединительная линия 43"/>
              <p:cNvCxnSpPr/>
              <p:nvPr/>
            </p:nvCxnSpPr>
            <p:spPr>
              <a:xfrm rot="19078668">
                <a:off x="2025423" y="3685598"/>
                <a:ext cx="2420460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Овал 44"/>
            <p:cNvSpPr/>
            <p:nvPr/>
          </p:nvSpPr>
          <p:spPr>
            <a:xfrm>
              <a:off x="3317728" y="4566919"/>
              <a:ext cx="116853" cy="15150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844530" y="4645674"/>
            <a:ext cx="3744416" cy="772972"/>
            <a:chOff x="844530" y="4645674"/>
            <a:chExt cx="3744416" cy="772972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3021212" y="4698567"/>
              <a:ext cx="651700" cy="6474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С</a:t>
              </a:r>
              <a:r>
                <a:rPr lang="ru-RU" sz="2000" b="1" dirty="0" smtClean="0">
                  <a:solidFill>
                    <a:schemeClr val="tx1"/>
                  </a:solidFill>
                </a:rPr>
                <a:t>1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1546591" y="4645674"/>
              <a:ext cx="505129" cy="6474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С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48" name="Овал 47"/>
            <p:cNvSpPr/>
            <p:nvPr/>
          </p:nvSpPr>
          <p:spPr>
            <a:xfrm>
              <a:off x="3347864" y="5273351"/>
              <a:ext cx="144969" cy="1452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7" name="Прямая соединительная линия 46"/>
            <p:cNvCxnSpPr/>
            <p:nvPr/>
          </p:nvCxnSpPr>
          <p:spPr>
            <a:xfrm>
              <a:off x="844530" y="5267776"/>
              <a:ext cx="3744416" cy="1440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Овал 48"/>
            <p:cNvSpPr/>
            <p:nvPr/>
          </p:nvSpPr>
          <p:spPr>
            <a:xfrm>
              <a:off x="1691680" y="5263541"/>
              <a:ext cx="144969" cy="1452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3" name="Группа 52"/>
          <p:cNvGrpSpPr/>
          <p:nvPr/>
        </p:nvGrpSpPr>
        <p:grpSpPr>
          <a:xfrm rot="2924039">
            <a:off x="3690455" y="2831696"/>
            <a:ext cx="2616240" cy="906228"/>
            <a:chOff x="844530" y="4645674"/>
            <a:chExt cx="3744416" cy="772972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3021212" y="4698567"/>
              <a:ext cx="651700" cy="6474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</a:rPr>
                <a:t>N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1546591" y="4645674"/>
              <a:ext cx="505129" cy="6474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М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56" name="Овал 55"/>
            <p:cNvSpPr/>
            <p:nvPr/>
          </p:nvSpPr>
          <p:spPr>
            <a:xfrm>
              <a:off x="3347864" y="5273351"/>
              <a:ext cx="144969" cy="1452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7" name="Прямая соединительная линия 56"/>
            <p:cNvCxnSpPr/>
            <p:nvPr/>
          </p:nvCxnSpPr>
          <p:spPr>
            <a:xfrm>
              <a:off x="844530" y="5267776"/>
              <a:ext cx="3744416" cy="1440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Овал 57"/>
            <p:cNvSpPr/>
            <p:nvPr/>
          </p:nvSpPr>
          <p:spPr>
            <a:xfrm>
              <a:off x="1691680" y="5263541"/>
              <a:ext cx="144969" cy="1452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7725241" y="3608209"/>
            <a:ext cx="858981" cy="1385454"/>
            <a:chOff x="6276109" y="4627419"/>
            <a:chExt cx="858981" cy="1385454"/>
          </a:xfrm>
        </p:grpSpPr>
        <p:grpSp>
          <p:nvGrpSpPr>
            <p:cNvPr id="74" name="Группа 73"/>
            <p:cNvGrpSpPr/>
            <p:nvPr/>
          </p:nvGrpSpPr>
          <p:grpSpPr>
            <a:xfrm rot="2806287">
              <a:off x="6012873" y="4890655"/>
              <a:ext cx="1385454" cy="858981"/>
              <a:chOff x="6012873" y="4890655"/>
              <a:chExt cx="1385454" cy="858981"/>
            </a:xfrm>
          </p:grpSpPr>
          <p:sp>
            <p:nvSpPr>
              <p:cNvPr id="71" name="Полилиния 70"/>
              <p:cNvSpPr/>
              <p:nvPr/>
            </p:nvSpPr>
            <p:spPr>
              <a:xfrm>
                <a:off x="6012873" y="4890655"/>
                <a:ext cx="1385454" cy="858981"/>
              </a:xfrm>
              <a:custGeom>
                <a:avLst/>
                <a:gdLst>
                  <a:gd name="connsiteX0" fmla="*/ 0 w 1385454"/>
                  <a:gd name="connsiteY0" fmla="*/ 0 h 858981"/>
                  <a:gd name="connsiteX1" fmla="*/ 471054 w 1385454"/>
                  <a:gd name="connsiteY1" fmla="*/ 858981 h 858981"/>
                  <a:gd name="connsiteX2" fmla="*/ 1385454 w 1385454"/>
                  <a:gd name="connsiteY2" fmla="*/ 180109 h 858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85454" h="858981">
                    <a:moveTo>
                      <a:pt x="0" y="0"/>
                    </a:moveTo>
                    <a:lnTo>
                      <a:pt x="471054" y="858981"/>
                    </a:lnTo>
                    <a:lnTo>
                      <a:pt x="1385454" y="180109"/>
                    </a:lnTo>
                  </a:path>
                </a:pathLst>
              </a:cu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Полилиния 71"/>
              <p:cNvSpPr/>
              <p:nvPr/>
            </p:nvSpPr>
            <p:spPr>
              <a:xfrm>
                <a:off x="6414655" y="5563273"/>
                <a:ext cx="235527" cy="100420"/>
              </a:xfrm>
              <a:custGeom>
                <a:avLst/>
                <a:gdLst>
                  <a:gd name="connsiteX0" fmla="*/ 0 w 235527"/>
                  <a:gd name="connsiteY0" fmla="*/ 31147 h 100420"/>
                  <a:gd name="connsiteX1" fmla="*/ 110836 w 235527"/>
                  <a:gd name="connsiteY1" fmla="*/ 3438 h 100420"/>
                  <a:gd name="connsiteX2" fmla="*/ 235527 w 235527"/>
                  <a:gd name="connsiteY2" fmla="*/ 100420 h 100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5527" h="100420">
                    <a:moveTo>
                      <a:pt x="0" y="31147"/>
                    </a:moveTo>
                    <a:cubicBezTo>
                      <a:pt x="35791" y="11520"/>
                      <a:pt x="71582" y="-8107"/>
                      <a:pt x="110836" y="3438"/>
                    </a:cubicBezTo>
                    <a:cubicBezTo>
                      <a:pt x="150090" y="14983"/>
                      <a:pt x="192808" y="57701"/>
                      <a:pt x="235527" y="10042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6352718" y="5146682"/>
                  <a:ext cx="3824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i="1" smtClean="0">
                            <a:latin typeface="Cambria Math"/>
                            <a:ea typeface="Cambria Math"/>
                          </a:rPr>
                          <m:t>𝛼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2718" y="5146682"/>
                  <a:ext cx="382412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8" name="Группа 77"/>
          <p:cNvGrpSpPr/>
          <p:nvPr/>
        </p:nvGrpSpPr>
        <p:grpSpPr>
          <a:xfrm>
            <a:off x="354256" y="3590755"/>
            <a:ext cx="1981200" cy="1524399"/>
            <a:chOff x="354256" y="3590755"/>
            <a:chExt cx="1981200" cy="1524399"/>
          </a:xfrm>
        </p:grpSpPr>
        <p:sp>
          <p:nvSpPr>
            <p:cNvPr id="77" name="Прямоугольник 76"/>
            <p:cNvSpPr/>
            <p:nvPr/>
          </p:nvSpPr>
          <p:spPr>
            <a:xfrm rot="20414636">
              <a:off x="459579" y="4414166"/>
              <a:ext cx="446823" cy="70098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А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76" name="Полилиния 75"/>
            <p:cNvSpPr/>
            <p:nvPr/>
          </p:nvSpPr>
          <p:spPr>
            <a:xfrm>
              <a:off x="354256" y="3590755"/>
              <a:ext cx="1981200" cy="1122218"/>
            </a:xfrm>
            <a:custGeom>
              <a:avLst/>
              <a:gdLst>
                <a:gd name="connsiteX0" fmla="*/ 0 w 1981200"/>
                <a:gd name="connsiteY0" fmla="*/ 0 h 1122218"/>
                <a:gd name="connsiteX1" fmla="*/ 498764 w 1981200"/>
                <a:gd name="connsiteY1" fmla="*/ 1122218 h 1122218"/>
                <a:gd name="connsiteX2" fmla="*/ 1981200 w 1981200"/>
                <a:gd name="connsiteY2" fmla="*/ 983673 h 112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81200" h="1122218">
                  <a:moveTo>
                    <a:pt x="0" y="0"/>
                  </a:moveTo>
                  <a:lnTo>
                    <a:pt x="498764" y="1122218"/>
                  </a:lnTo>
                  <a:lnTo>
                    <a:pt x="1981200" y="983673"/>
                  </a:lnTo>
                </a:path>
              </a:pathLst>
            </a:cu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9" name="Прямоугольник 78"/>
          <p:cNvSpPr/>
          <p:nvPr/>
        </p:nvSpPr>
        <p:spPr>
          <a:xfrm>
            <a:off x="145381" y="6091609"/>
            <a:ext cx="217718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Отрезки: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3219813" y="6091609"/>
            <a:ext cx="217718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Лучи: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6272896" y="6091609"/>
            <a:ext cx="217718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Прямые: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069490" y="6117484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8184262" y="6117484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4862320" y="6091609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2069490" y="6121299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3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4862320" y="6091609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2</a:t>
            </a:r>
            <a:endParaRPr lang="ru-RU" sz="2800" b="1" dirty="0">
              <a:solidFill>
                <a:schemeClr val="tx1"/>
              </a:solidFill>
            </a:endParaRPr>
          </a:p>
        </p:txBody>
      </p:sp>
      <p:grpSp>
        <p:nvGrpSpPr>
          <p:cNvPr id="90" name="Группа 89"/>
          <p:cNvGrpSpPr/>
          <p:nvPr/>
        </p:nvGrpSpPr>
        <p:grpSpPr>
          <a:xfrm>
            <a:off x="765477" y="1630898"/>
            <a:ext cx="2535903" cy="541363"/>
            <a:chOff x="765477" y="1630898"/>
            <a:chExt cx="2535903" cy="541363"/>
          </a:xfrm>
        </p:grpSpPr>
        <p:sp>
          <p:nvSpPr>
            <p:cNvPr id="91" name="Прямоугольник 90"/>
            <p:cNvSpPr/>
            <p:nvPr/>
          </p:nvSpPr>
          <p:spPr>
            <a:xfrm>
              <a:off x="2870041" y="1630898"/>
              <a:ext cx="431339" cy="54136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i="1" dirty="0">
                  <a:solidFill>
                    <a:schemeClr val="tx1"/>
                  </a:solidFill>
                </a:rPr>
                <a:t>а</a:t>
              </a:r>
              <a:endParaRPr lang="ru-RU" sz="2000" b="1" i="1" dirty="0">
                <a:solidFill>
                  <a:schemeClr val="tx1"/>
                </a:solidFill>
              </a:endParaRPr>
            </a:p>
          </p:txBody>
        </p:sp>
        <p:cxnSp>
          <p:nvCxnSpPr>
            <p:cNvPr id="92" name="Прямая соединительная линия 91"/>
            <p:cNvCxnSpPr/>
            <p:nvPr/>
          </p:nvCxnSpPr>
          <p:spPr>
            <a:xfrm>
              <a:off x="765477" y="2005820"/>
              <a:ext cx="2478307" cy="12042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565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Группа 69"/>
          <p:cNvGrpSpPr/>
          <p:nvPr/>
        </p:nvGrpSpPr>
        <p:grpSpPr>
          <a:xfrm>
            <a:off x="4121876" y="933251"/>
            <a:ext cx="2151020" cy="1617507"/>
            <a:chOff x="5449317" y="4623867"/>
            <a:chExt cx="2359945" cy="1896822"/>
          </a:xfrm>
        </p:grpSpPr>
        <p:sp>
          <p:nvSpPr>
            <p:cNvPr id="67" name="Прямоугольник 66"/>
            <p:cNvSpPr/>
            <p:nvPr/>
          </p:nvSpPr>
          <p:spPr>
            <a:xfrm rot="21566620">
              <a:off x="7391413" y="5703794"/>
              <a:ext cx="417849" cy="74607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В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68" name="Прямоугольник 67"/>
            <p:cNvSpPr/>
            <p:nvPr/>
          </p:nvSpPr>
          <p:spPr>
            <a:xfrm rot="21566620">
              <a:off x="6018837" y="4623867"/>
              <a:ext cx="418461" cy="68312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>
                  <a:solidFill>
                    <a:schemeClr val="tx1"/>
                  </a:solidFill>
                </a:rPr>
                <a:t>А</a:t>
              </a:r>
            </a:p>
          </p:txBody>
        </p:sp>
        <p:sp>
          <p:nvSpPr>
            <p:cNvPr id="69" name="Прямоугольник 68"/>
            <p:cNvSpPr/>
            <p:nvPr/>
          </p:nvSpPr>
          <p:spPr>
            <a:xfrm rot="21566620">
              <a:off x="5449317" y="5837566"/>
              <a:ext cx="418461" cy="68312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О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66" name="Полилиния 65"/>
            <p:cNvSpPr/>
            <p:nvPr/>
          </p:nvSpPr>
          <p:spPr>
            <a:xfrm>
              <a:off x="5805055" y="4904509"/>
              <a:ext cx="1884218" cy="1274618"/>
            </a:xfrm>
            <a:custGeom>
              <a:avLst/>
              <a:gdLst>
                <a:gd name="connsiteX0" fmla="*/ 651163 w 1884218"/>
                <a:gd name="connsiteY0" fmla="*/ 0 h 1274618"/>
                <a:gd name="connsiteX1" fmla="*/ 0 w 1884218"/>
                <a:gd name="connsiteY1" fmla="*/ 1274618 h 1274618"/>
                <a:gd name="connsiteX2" fmla="*/ 1884218 w 1884218"/>
                <a:gd name="connsiteY2" fmla="*/ 942109 h 127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4218" h="1274618">
                  <a:moveTo>
                    <a:pt x="651163" y="0"/>
                  </a:moveTo>
                  <a:lnTo>
                    <a:pt x="0" y="1274618"/>
                  </a:lnTo>
                  <a:lnTo>
                    <a:pt x="1884218" y="942109"/>
                  </a:lnTo>
                </a:path>
              </a:pathLst>
            </a:cu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айдите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заданные фигуры  и запишите их количество</a:t>
            </a:r>
          </a:p>
        </p:txBody>
      </p:sp>
      <p:grpSp>
        <p:nvGrpSpPr>
          <p:cNvPr id="16" name="Группа 15"/>
          <p:cNvGrpSpPr/>
          <p:nvPr/>
        </p:nvGrpSpPr>
        <p:grpSpPr>
          <a:xfrm rot="20414636">
            <a:off x="300132" y="2538785"/>
            <a:ext cx="3371647" cy="700988"/>
            <a:chOff x="1330567" y="3194524"/>
            <a:chExt cx="3811611" cy="64743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330567" y="3194524"/>
              <a:ext cx="505129" cy="6474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А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637049" y="3194524"/>
              <a:ext cx="505129" cy="6474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В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1763688" y="3500836"/>
              <a:ext cx="2945369" cy="161420"/>
              <a:chOff x="1763688" y="3500836"/>
              <a:chExt cx="2945369" cy="161420"/>
            </a:xfrm>
          </p:grpSpPr>
          <p:sp>
            <p:nvSpPr>
              <p:cNvPr id="11" name="Овал 10"/>
              <p:cNvSpPr/>
              <p:nvPr/>
            </p:nvSpPr>
            <p:spPr>
              <a:xfrm>
                <a:off x="1763688" y="3518240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4565041" y="3500836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5" name="Прямая соединительная линия 4"/>
              <p:cNvCxnSpPr/>
              <p:nvPr/>
            </p:nvCxnSpPr>
            <p:spPr>
              <a:xfrm>
                <a:off x="1835696" y="3590248"/>
                <a:ext cx="2736304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" name="Группа 16"/>
          <p:cNvGrpSpPr/>
          <p:nvPr/>
        </p:nvGrpSpPr>
        <p:grpSpPr>
          <a:xfrm>
            <a:off x="6156176" y="1440805"/>
            <a:ext cx="2808312" cy="515454"/>
            <a:chOff x="1330567" y="3194524"/>
            <a:chExt cx="4276443" cy="64743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330567" y="3194524"/>
              <a:ext cx="505129" cy="6474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А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637050" y="3194524"/>
              <a:ext cx="969960" cy="64743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В</a:t>
              </a:r>
              <a:r>
                <a:rPr lang="ru-RU" b="1" dirty="0" smtClean="0">
                  <a:solidFill>
                    <a:schemeClr val="tx1"/>
                  </a:solidFill>
                </a:rPr>
                <a:t>1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1763688" y="3500836"/>
              <a:ext cx="2945369" cy="161420"/>
              <a:chOff x="1763688" y="3500836"/>
              <a:chExt cx="2945369" cy="161420"/>
            </a:xfrm>
          </p:grpSpPr>
          <p:sp>
            <p:nvSpPr>
              <p:cNvPr id="21" name="Овал 20"/>
              <p:cNvSpPr/>
              <p:nvPr/>
            </p:nvSpPr>
            <p:spPr>
              <a:xfrm>
                <a:off x="1763688" y="3518240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Овал 21"/>
              <p:cNvSpPr/>
              <p:nvPr/>
            </p:nvSpPr>
            <p:spPr>
              <a:xfrm>
                <a:off x="4565041" y="3500836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1835696" y="3590248"/>
                <a:ext cx="2736304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Группа 23"/>
          <p:cNvGrpSpPr/>
          <p:nvPr/>
        </p:nvGrpSpPr>
        <p:grpSpPr>
          <a:xfrm rot="1735912">
            <a:off x="6272349" y="4416830"/>
            <a:ext cx="2374204" cy="610240"/>
            <a:chOff x="1330567" y="3194524"/>
            <a:chExt cx="3811611" cy="647432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1330567" y="3194524"/>
              <a:ext cx="505129" cy="6474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</a:rPr>
                <a:t>С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637049" y="3194524"/>
              <a:ext cx="505129" cy="6474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tx1"/>
                  </a:solidFill>
                </a:rPr>
                <a:t>К</a:t>
              </a:r>
            </a:p>
          </p:txBody>
        </p:sp>
        <p:grpSp>
          <p:nvGrpSpPr>
            <p:cNvPr id="27" name="Группа 26"/>
            <p:cNvGrpSpPr/>
            <p:nvPr/>
          </p:nvGrpSpPr>
          <p:grpSpPr>
            <a:xfrm>
              <a:off x="1763688" y="3500836"/>
              <a:ext cx="2945369" cy="161420"/>
              <a:chOff x="1763688" y="3500836"/>
              <a:chExt cx="2945369" cy="161420"/>
            </a:xfrm>
          </p:grpSpPr>
          <p:sp>
            <p:nvSpPr>
              <p:cNvPr id="28" name="Овал 27"/>
              <p:cNvSpPr/>
              <p:nvPr/>
            </p:nvSpPr>
            <p:spPr>
              <a:xfrm>
                <a:off x="1763688" y="3518240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4565041" y="3500836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0" name="Прямая соединительная линия 29"/>
              <p:cNvCxnSpPr/>
              <p:nvPr/>
            </p:nvCxnSpPr>
            <p:spPr>
              <a:xfrm>
                <a:off x="1835696" y="3590248"/>
                <a:ext cx="2736304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9" name="Группа 38"/>
          <p:cNvGrpSpPr/>
          <p:nvPr/>
        </p:nvGrpSpPr>
        <p:grpSpPr>
          <a:xfrm rot="2487952">
            <a:off x="5687091" y="1895995"/>
            <a:ext cx="2388950" cy="2328648"/>
            <a:chOff x="1895018" y="2548333"/>
            <a:chExt cx="2550865" cy="2389547"/>
          </a:xfrm>
        </p:grpSpPr>
        <p:sp>
          <p:nvSpPr>
            <p:cNvPr id="32" name="Прямоугольник 31"/>
            <p:cNvSpPr/>
            <p:nvPr/>
          </p:nvSpPr>
          <p:spPr>
            <a:xfrm rot="19078668">
              <a:off x="1895018" y="4236892"/>
              <a:ext cx="446823" cy="70098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О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 rot="19078668">
              <a:off x="2272894" y="4417784"/>
              <a:ext cx="127393" cy="15592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 rot="19078668">
              <a:off x="3497773" y="2548333"/>
              <a:ext cx="446823" cy="70098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</a:rPr>
                <a:t>F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37" name="Прямая соединительная линия 36"/>
            <p:cNvCxnSpPr/>
            <p:nvPr/>
          </p:nvCxnSpPr>
          <p:spPr>
            <a:xfrm rot="19078668">
              <a:off x="2025423" y="3685598"/>
              <a:ext cx="242046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6" name="Группа 45"/>
          <p:cNvGrpSpPr/>
          <p:nvPr/>
        </p:nvGrpSpPr>
        <p:grpSpPr>
          <a:xfrm>
            <a:off x="1652383" y="2573565"/>
            <a:ext cx="2657246" cy="2270824"/>
            <a:chOff x="1153017" y="3464438"/>
            <a:chExt cx="2657246" cy="2270824"/>
          </a:xfrm>
        </p:grpSpPr>
        <p:grpSp>
          <p:nvGrpSpPr>
            <p:cNvPr id="40" name="Группа 39"/>
            <p:cNvGrpSpPr/>
            <p:nvPr/>
          </p:nvGrpSpPr>
          <p:grpSpPr>
            <a:xfrm rot="2487952">
              <a:off x="1153017" y="3464438"/>
              <a:ext cx="2657246" cy="2270824"/>
              <a:chOff x="1608538" y="2637586"/>
              <a:chExt cx="2837345" cy="2330211"/>
            </a:xfrm>
          </p:grpSpPr>
          <p:sp>
            <p:nvSpPr>
              <p:cNvPr id="41" name="Прямоугольник 40"/>
              <p:cNvSpPr/>
              <p:nvPr/>
            </p:nvSpPr>
            <p:spPr>
              <a:xfrm rot="19078668">
                <a:off x="1608538" y="4342636"/>
                <a:ext cx="745260" cy="62516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 smtClean="0">
                    <a:solidFill>
                      <a:schemeClr val="tx1"/>
                    </a:solidFill>
                  </a:rPr>
                  <a:t>А</a:t>
                </a:r>
                <a:r>
                  <a:rPr lang="ru-RU" sz="2000" b="1" dirty="0" smtClean="0">
                    <a:solidFill>
                      <a:schemeClr val="tx1"/>
                    </a:solidFill>
                  </a:rPr>
                  <a:t>1</a:t>
                </a:r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Овал 41"/>
              <p:cNvSpPr/>
              <p:nvPr/>
            </p:nvSpPr>
            <p:spPr>
              <a:xfrm rot="19078668">
                <a:off x="2272894" y="4417784"/>
                <a:ext cx="127393" cy="15592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 rot="19078668">
                <a:off x="3412638" y="2637586"/>
                <a:ext cx="446823" cy="70098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 smtClean="0">
                    <a:solidFill>
                      <a:schemeClr val="tx1"/>
                    </a:solidFill>
                  </a:rPr>
                  <a:t>С</a:t>
                </a:r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4" name="Прямая соединительная линия 43"/>
              <p:cNvCxnSpPr/>
              <p:nvPr/>
            </p:nvCxnSpPr>
            <p:spPr>
              <a:xfrm rot="19078668">
                <a:off x="2025423" y="3685598"/>
                <a:ext cx="2420460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Овал 44"/>
            <p:cNvSpPr/>
            <p:nvPr/>
          </p:nvSpPr>
          <p:spPr>
            <a:xfrm>
              <a:off x="3317728" y="4566919"/>
              <a:ext cx="116853" cy="15150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844530" y="4645674"/>
            <a:ext cx="3744416" cy="772972"/>
            <a:chOff x="844530" y="4645674"/>
            <a:chExt cx="3744416" cy="772972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3128326" y="4748219"/>
              <a:ext cx="651700" cy="6474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С</a:t>
              </a:r>
              <a:r>
                <a:rPr lang="ru-RU" sz="2000" b="1" dirty="0" smtClean="0">
                  <a:solidFill>
                    <a:schemeClr val="tx1"/>
                  </a:solidFill>
                </a:rPr>
                <a:t>1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1546591" y="4645674"/>
              <a:ext cx="505129" cy="6474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С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48" name="Овал 47"/>
            <p:cNvSpPr/>
            <p:nvPr/>
          </p:nvSpPr>
          <p:spPr>
            <a:xfrm>
              <a:off x="3347864" y="5273351"/>
              <a:ext cx="144969" cy="14529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cxnSp>
          <p:nvCxnSpPr>
            <p:cNvPr id="47" name="Прямая соединительная линия 46"/>
            <p:cNvCxnSpPr/>
            <p:nvPr/>
          </p:nvCxnSpPr>
          <p:spPr>
            <a:xfrm>
              <a:off x="844530" y="5267776"/>
              <a:ext cx="3744416" cy="1440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Овал 48"/>
            <p:cNvSpPr/>
            <p:nvPr/>
          </p:nvSpPr>
          <p:spPr>
            <a:xfrm>
              <a:off x="1691680" y="5263541"/>
              <a:ext cx="144969" cy="14529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3" name="Группа 52"/>
          <p:cNvGrpSpPr/>
          <p:nvPr/>
        </p:nvGrpSpPr>
        <p:grpSpPr>
          <a:xfrm rot="2924039">
            <a:off x="3690455" y="2831696"/>
            <a:ext cx="2616240" cy="906228"/>
            <a:chOff x="844530" y="4645674"/>
            <a:chExt cx="3744416" cy="772972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3021212" y="4698567"/>
              <a:ext cx="651700" cy="6474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</a:rPr>
                <a:t>N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1546591" y="4645674"/>
              <a:ext cx="505129" cy="6474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М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56" name="Овал 55"/>
            <p:cNvSpPr/>
            <p:nvPr/>
          </p:nvSpPr>
          <p:spPr>
            <a:xfrm>
              <a:off x="3347864" y="5273351"/>
              <a:ext cx="144969" cy="14529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7" name="Прямая соединительная линия 56"/>
            <p:cNvCxnSpPr/>
            <p:nvPr/>
          </p:nvCxnSpPr>
          <p:spPr>
            <a:xfrm>
              <a:off x="844530" y="5267776"/>
              <a:ext cx="3744416" cy="14401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Овал 57"/>
            <p:cNvSpPr/>
            <p:nvPr/>
          </p:nvSpPr>
          <p:spPr>
            <a:xfrm>
              <a:off x="1691680" y="5263541"/>
              <a:ext cx="144969" cy="14529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7725241" y="3608209"/>
            <a:ext cx="858981" cy="1385454"/>
            <a:chOff x="6276109" y="4627419"/>
            <a:chExt cx="858981" cy="1385454"/>
          </a:xfrm>
        </p:grpSpPr>
        <p:grpSp>
          <p:nvGrpSpPr>
            <p:cNvPr id="74" name="Группа 73"/>
            <p:cNvGrpSpPr/>
            <p:nvPr/>
          </p:nvGrpSpPr>
          <p:grpSpPr>
            <a:xfrm rot="2806287">
              <a:off x="6012873" y="4890655"/>
              <a:ext cx="1385454" cy="858981"/>
              <a:chOff x="6012873" y="4890655"/>
              <a:chExt cx="1385454" cy="858981"/>
            </a:xfrm>
          </p:grpSpPr>
          <p:sp>
            <p:nvSpPr>
              <p:cNvPr id="71" name="Полилиния 70"/>
              <p:cNvSpPr/>
              <p:nvPr/>
            </p:nvSpPr>
            <p:spPr>
              <a:xfrm>
                <a:off x="6012873" y="4890655"/>
                <a:ext cx="1385454" cy="858981"/>
              </a:xfrm>
              <a:custGeom>
                <a:avLst/>
                <a:gdLst>
                  <a:gd name="connsiteX0" fmla="*/ 0 w 1385454"/>
                  <a:gd name="connsiteY0" fmla="*/ 0 h 858981"/>
                  <a:gd name="connsiteX1" fmla="*/ 471054 w 1385454"/>
                  <a:gd name="connsiteY1" fmla="*/ 858981 h 858981"/>
                  <a:gd name="connsiteX2" fmla="*/ 1385454 w 1385454"/>
                  <a:gd name="connsiteY2" fmla="*/ 180109 h 858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85454" h="858981">
                    <a:moveTo>
                      <a:pt x="0" y="0"/>
                    </a:moveTo>
                    <a:lnTo>
                      <a:pt x="471054" y="858981"/>
                    </a:lnTo>
                    <a:lnTo>
                      <a:pt x="1385454" y="180109"/>
                    </a:lnTo>
                  </a:path>
                </a:pathLst>
              </a:cu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Полилиния 71"/>
              <p:cNvSpPr/>
              <p:nvPr/>
            </p:nvSpPr>
            <p:spPr>
              <a:xfrm>
                <a:off x="6414655" y="5563273"/>
                <a:ext cx="235527" cy="100420"/>
              </a:xfrm>
              <a:custGeom>
                <a:avLst/>
                <a:gdLst>
                  <a:gd name="connsiteX0" fmla="*/ 0 w 235527"/>
                  <a:gd name="connsiteY0" fmla="*/ 31147 h 100420"/>
                  <a:gd name="connsiteX1" fmla="*/ 110836 w 235527"/>
                  <a:gd name="connsiteY1" fmla="*/ 3438 h 100420"/>
                  <a:gd name="connsiteX2" fmla="*/ 235527 w 235527"/>
                  <a:gd name="connsiteY2" fmla="*/ 100420 h 100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5527" h="100420">
                    <a:moveTo>
                      <a:pt x="0" y="31147"/>
                    </a:moveTo>
                    <a:cubicBezTo>
                      <a:pt x="35791" y="11520"/>
                      <a:pt x="71582" y="-8107"/>
                      <a:pt x="110836" y="3438"/>
                    </a:cubicBezTo>
                    <a:cubicBezTo>
                      <a:pt x="150090" y="14983"/>
                      <a:pt x="192808" y="57701"/>
                      <a:pt x="235527" y="10042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6352718" y="5146682"/>
                  <a:ext cx="3824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i="1" smtClean="0">
                            <a:latin typeface="Cambria Math"/>
                            <a:ea typeface="Cambria Math"/>
                          </a:rPr>
                          <m:t>𝛼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2718" y="5146682"/>
                  <a:ext cx="382412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8" name="Группа 77"/>
          <p:cNvGrpSpPr/>
          <p:nvPr/>
        </p:nvGrpSpPr>
        <p:grpSpPr>
          <a:xfrm>
            <a:off x="354256" y="3590755"/>
            <a:ext cx="1981200" cy="1524399"/>
            <a:chOff x="354256" y="3590755"/>
            <a:chExt cx="1981200" cy="1524399"/>
          </a:xfrm>
        </p:grpSpPr>
        <p:sp>
          <p:nvSpPr>
            <p:cNvPr id="77" name="Прямоугольник 76"/>
            <p:cNvSpPr/>
            <p:nvPr/>
          </p:nvSpPr>
          <p:spPr>
            <a:xfrm rot="20414636">
              <a:off x="459579" y="4414166"/>
              <a:ext cx="446823" cy="70098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А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76" name="Полилиния 75"/>
            <p:cNvSpPr/>
            <p:nvPr/>
          </p:nvSpPr>
          <p:spPr>
            <a:xfrm>
              <a:off x="354256" y="3590755"/>
              <a:ext cx="1981200" cy="1122218"/>
            </a:xfrm>
            <a:custGeom>
              <a:avLst/>
              <a:gdLst>
                <a:gd name="connsiteX0" fmla="*/ 0 w 1981200"/>
                <a:gd name="connsiteY0" fmla="*/ 0 h 1122218"/>
                <a:gd name="connsiteX1" fmla="*/ 498764 w 1981200"/>
                <a:gd name="connsiteY1" fmla="*/ 1122218 h 1122218"/>
                <a:gd name="connsiteX2" fmla="*/ 1981200 w 1981200"/>
                <a:gd name="connsiteY2" fmla="*/ 983673 h 112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81200" h="1122218">
                  <a:moveTo>
                    <a:pt x="0" y="0"/>
                  </a:moveTo>
                  <a:lnTo>
                    <a:pt x="498764" y="1122218"/>
                  </a:lnTo>
                  <a:lnTo>
                    <a:pt x="1981200" y="983673"/>
                  </a:lnTo>
                </a:path>
              </a:pathLst>
            </a:cu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9" name="Прямоугольник 78"/>
          <p:cNvSpPr/>
          <p:nvPr/>
        </p:nvSpPr>
        <p:spPr>
          <a:xfrm>
            <a:off x="145381" y="6091609"/>
            <a:ext cx="217718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Отрезки: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3219813" y="6091609"/>
            <a:ext cx="217718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Лучи: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6272896" y="6091609"/>
            <a:ext cx="217718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Прямые: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069490" y="6117484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8184262" y="6117484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4862320" y="6091609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2069490" y="6121299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4862320" y="6091609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8184262" y="6117484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8" name="Группа 87"/>
          <p:cNvGrpSpPr/>
          <p:nvPr/>
        </p:nvGrpSpPr>
        <p:grpSpPr>
          <a:xfrm>
            <a:off x="765477" y="1630898"/>
            <a:ext cx="2535903" cy="541363"/>
            <a:chOff x="765477" y="1630898"/>
            <a:chExt cx="2535903" cy="541363"/>
          </a:xfrm>
        </p:grpSpPr>
        <p:sp>
          <p:nvSpPr>
            <p:cNvPr id="89" name="Прямоугольник 88"/>
            <p:cNvSpPr/>
            <p:nvPr/>
          </p:nvSpPr>
          <p:spPr>
            <a:xfrm>
              <a:off x="2870041" y="1630898"/>
              <a:ext cx="431339" cy="54136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i="1" dirty="0">
                  <a:solidFill>
                    <a:schemeClr val="tx1"/>
                  </a:solidFill>
                </a:rPr>
                <a:t>а</a:t>
              </a:r>
              <a:endParaRPr lang="ru-RU" sz="2000" b="1" i="1" dirty="0">
                <a:solidFill>
                  <a:schemeClr val="tx1"/>
                </a:solidFill>
              </a:endParaRPr>
            </a:p>
          </p:txBody>
        </p:sp>
        <p:cxnSp>
          <p:nvCxnSpPr>
            <p:cNvPr id="90" name="Прямая соединительная линия 89"/>
            <p:cNvCxnSpPr/>
            <p:nvPr/>
          </p:nvCxnSpPr>
          <p:spPr>
            <a:xfrm>
              <a:off x="765477" y="2005820"/>
              <a:ext cx="2478307" cy="12042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3925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Группа 69"/>
          <p:cNvGrpSpPr/>
          <p:nvPr/>
        </p:nvGrpSpPr>
        <p:grpSpPr>
          <a:xfrm>
            <a:off x="4121876" y="933251"/>
            <a:ext cx="2151020" cy="1617507"/>
            <a:chOff x="5449317" y="4623867"/>
            <a:chExt cx="2359945" cy="1896822"/>
          </a:xfrm>
        </p:grpSpPr>
        <p:sp>
          <p:nvSpPr>
            <p:cNvPr id="67" name="Прямоугольник 66"/>
            <p:cNvSpPr/>
            <p:nvPr/>
          </p:nvSpPr>
          <p:spPr>
            <a:xfrm rot="21566620">
              <a:off x="7391413" y="5703794"/>
              <a:ext cx="417849" cy="74607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В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68" name="Прямоугольник 67"/>
            <p:cNvSpPr/>
            <p:nvPr/>
          </p:nvSpPr>
          <p:spPr>
            <a:xfrm rot="21566620">
              <a:off x="6018837" y="4623867"/>
              <a:ext cx="418461" cy="68312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>
                  <a:solidFill>
                    <a:schemeClr val="tx1"/>
                  </a:solidFill>
                </a:rPr>
                <a:t>А</a:t>
              </a:r>
            </a:p>
          </p:txBody>
        </p:sp>
        <p:sp>
          <p:nvSpPr>
            <p:cNvPr id="69" name="Прямоугольник 68"/>
            <p:cNvSpPr/>
            <p:nvPr/>
          </p:nvSpPr>
          <p:spPr>
            <a:xfrm rot="21566620">
              <a:off x="5449317" y="5837566"/>
              <a:ext cx="418461" cy="68312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О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66" name="Полилиния 65"/>
            <p:cNvSpPr/>
            <p:nvPr/>
          </p:nvSpPr>
          <p:spPr>
            <a:xfrm>
              <a:off x="5805055" y="4904509"/>
              <a:ext cx="1884218" cy="1274618"/>
            </a:xfrm>
            <a:custGeom>
              <a:avLst/>
              <a:gdLst>
                <a:gd name="connsiteX0" fmla="*/ 651163 w 1884218"/>
                <a:gd name="connsiteY0" fmla="*/ 0 h 1274618"/>
                <a:gd name="connsiteX1" fmla="*/ 0 w 1884218"/>
                <a:gd name="connsiteY1" fmla="*/ 1274618 h 1274618"/>
                <a:gd name="connsiteX2" fmla="*/ 1884218 w 1884218"/>
                <a:gd name="connsiteY2" fmla="*/ 942109 h 127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4218" h="1274618">
                  <a:moveTo>
                    <a:pt x="651163" y="0"/>
                  </a:moveTo>
                  <a:lnTo>
                    <a:pt x="0" y="1274618"/>
                  </a:lnTo>
                  <a:lnTo>
                    <a:pt x="1884218" y="942109"/>
                  </a:lnTo>
                </a:path>
              </a:pathLst>
            </a:cu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айдите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заданные фигуры  и запишите их количество</a:t>
            </a:r>
          </a:p>
        </p:txBody>
      </p:sp>
      <p:grpSp>
        <p:nvGrpSpPr>
          <p:cNvPr id="16" name="Группа 15"/>
          <p:cNvGrpSpPr/>
          <p:nvPr/>
        </p:nvGrpSpPr>
        <p:grpSpPr>
          <a:xfrm rot="20414636">
            <a:off x="300132" y="2538785"/>
            <a:ext cx="3371647" cy="700988"/>
            <a:chOff x="1330567" y="3194524"/>
            <a:chExt cx="3811611" cy="64743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330567" y="3194524"/>
              <a:ext cx="505129" cy="6474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А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637049" y="3194524"/>
              <a:ext cx="505129" cy="6474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В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1763688" y="3500836"/>
              <a:ext cx="2945369" cy="161420"/>
              <a:chOff x="1763688" y="3500836"/>
              <a:chExt cx="2945369" cy="161420"/>
            </a:xfrm>
          </p:grpSpPr>
          <p:sp>
            <p:nvSpPr>
              <p:cNvPr id="11" name="Овал 10"/>
              <p:cNvSpPr/>
              <p:nvPr/>
            </p:nvSpPr>
            <p:spPr>
              <a:xfrm>
                <a:off x="1763688" y="3518240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4565041" y="3500836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5" name="Прямая соединительная линия 4"/>
              <p:cNvCxnSpPr/>
              <p:nvPr/>
            </p:nvCxnSpPr>
            <p:spPr>
              <a:xfrm>
                <a:off x="1835696" y="3590248"/>
                <a:ext cx="2736304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" name="Группа 16"/>
          <p:cNvGrpSpPr/>
          <p:nvPr/>
        </p:nvGrpSpPr>
        <p:grpSpPr>
          <a:xfrm>
            <a:off x="6156176" y="1440805"/>
            <a:ext cx="2808312" cy="515454"/>
            <a:chOff x="1330567" y="3194524"/>
            <a:chExt cx="4276443" cy="64743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330567" y="3194524"/>
              <a:ext cx="505129" cy="6474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А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637050" y="3194524"/>
              <a:ext cx="969960" cy="64743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В</a:t>
              </a:r>
              <a:r>
                <a:rPr lang="ru-RU" b="1" dirty="0" smtClean="0">
                  <a:solidFill>
                    <a:schemeClr val="tx1"/>
                  </a:solidFill>
                </a:rPr>
                <a:t>1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1763688" y="3500836"/>
              <a:ext cx="2945369" cy="161420"/>
              <a:chOff x="1763688" y="3500836"/>
              <a:chExt cx="2945369" cy="161420"/>
            </a:xfrm>
          </p:grpSpPr>
          <p:sp>
            <p:nvSpPr>
              <p:cNvPr id="21" name="Овал 20"/>
              <p:cNvSpPr/>
              <p:nvPr/>
            </p:nvSpPr>
            <p:spPr>
              <a:xfrm>
                <a:off x="1763688" y="3518240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Овал 21"/>
              <p:cNvSpPr/>
              <p:nvPr/>
            </p:nvSpPr>
            <p:spPr>
              <a:xfrm>
                <a:off x="4565041" y="3500836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1835696" y="3590248"/>
                <a:ext cx="2736304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Группа 23"/>
          <p:cNvGrpSpPr/>
          <p:nvPr/>
        </p:nvGrpSpPr>
        <p:grpSpPr>
          <a:xfrm rot="1735912">
            <a:off x="6272349" y="4416830"/>
            <a:ext cx="2374204" cy="610240"/>
            <a:chOff x="1330567" y="3194524"/>
            <a:chExt cx="3811611" cy="647432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1330567" y="3194524"/>
              <a:ext cx="505129" cy="6474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</a:rPr>
                <a:t>С</a:t>
              </a:r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637049" y="3194524"/>
              <a:ext cx="505129" cy="6474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solidFill>
                    <a:schemeClr val="tx1"/>
                  </a:solidFill>
                </a:rPr>
                <a:t>К</a:t>
              </a:r>
            </a:p>
          </p:txBody>
        </p:sp>
        <p:grpSp>
          <p:nvGrpSpPr>
            <p:cNvPr id="27" name="Группа 26"/>
            <p:cNvGrpSpPr/>
            <p:nvPr/>
          </p:nvGrpSpPr>
          <p:grpSpPr>
            <a:xfrm>
              <a:off x="1763688" y="3500836"/>
              <a:ext cx="2945369" cy="161420"/>
              <a:chOff x="1763688" y="3500836"/>
              <a:chExt cx="2945369" cy="161420"/>
            </a:xfrm>
          </p:grpSpPr>
          <p:sp>
            <p:nvSpPr>
              <p:cNvPr id="28" name="Овал 27"/>
              <p:cNvSpPr/>
              <p:nvPr/>
            </p:nvSpPr>
            <p:spPr>
              <a:xfrm>
                <a:off x="1763688" y="3518240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4565041" y="3500836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0" name="Прямая соединительная линия 29"/>
              <p:cNvCxnSpPr/>
              <p:nvPr/>
            </p:nvCxnSpPr>
            <p:spPr>
              <a:xfrm>
                <a:off x="1835696" y="3590248"/>
                <a:ext cx="2736304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9" name="Группа 38"/>
          <p:cNvGrpSpPr/>
          <p:nvPr/>
        </p:nvGrpSpPr>
        <p:grpSpPr>
          <a:xfrm rot="2487952">
            <a:off x="5687091" y="1895995"/>
            <a:ext cx="2388950" cy="2328648"/>
            <a:chOff x="1895018" y="2548333"/>
            <a:chExt cx="2550865" cy="2389547"/>
          </a:xfrm>
        </p:grpSpPr>
        <p:sp>
          <p:nvSpPr>
            <p:cNvPr id="32" name="Прямоугольник 31"/>
            <p:cNvSpPr/>
            <p:nvPr/>
          </p:nvSpPr>
          <p:spPr>
            <a:xfrm rot="19078668">
              <a:off x="1895018" y="4236892"/>
              <a:ext cx="446823" cy="70098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О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 rot="19078668">
              <a:off x="2272894" y="4417784"/>
              <a:ext cx="127393" cy="15592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 rot="19078668">
              <a:off x="3497773" y="2548333"/>
              <a:ext cx="446823" cy="70098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</a:rPr>
                <a:t>F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37" name="Прямая соединительная линия 36"/>
            <p:cNvCxnSpPr/>
            <p:nvPr/>
          </p:nvCxnSpPr>
          <p:spPr>
            <a:xfrm rot="19078668">
              <a:off x="2025423" y="3685598"/>
              <a:ext cx="242046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6" name="Группа 45"/>
          <p:cNvGrpSpPr/>
          <p:nvPr/>
        </p:nvGrpSpPr>
        <p:grpSpPr>
          <a:xfrm>
            <a:off x="1652383" y="2573565"/>
            <a:ext cx="2657246" cy="2270824"/>
            <a:chOff x="1153017" y="3464438"/>
            <a:chExt cx="2657246" cy="2270824"/>
          </a:xfrm>
        </p:grpSpPr>
        <p:grpSp>
          <p:nvGrpSpPr>
            <p:cNvPr id="40" name="Группа 39"/>
            <p:cNvGrpSpPr/>
            <p:nvPr/>
          </p:nvGrpSpPr>
          <p:grpSpPr>
            <a:xfrm rot="2487952">
              <a:off x="1153017" y="3464438"/>
              <a:ext cx="2657246" cy="2270824"/>
              <a:chOff x="1608538" y="2637586"/>
              <a:chExt cx="2837345" cy="2330211"/>
            </a:xfrm>
          </p:grpSpPr>
          <p:sp>
            <p:nvSpPr>
              <p:cNvPr id="41" name="Прямоугольник 40"/>
              <p:cNvSpPr/>
              <p:nvPr/>
            </p:nvSpPr>
            <p:spPr>
              <a:xfrm rot="19078668">
                <a:off x="1608538" y="4342636"/>
                <a:ext cx="745260" cy="62516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 smtClean="0">
                    <a:solidFill>
                      <a:schemeClr val="tx1"/>
                    </a:solidFill>
                  </a:rPr>
                  <a:t>А</a:t>
                </a:r>
                <a:r>
                  <a:rPr lang="ru-RU" sz="2000" b="1" dirty="0" smtClean="0">
                    <a:solidFill>
                      <a:schemeClr val="tx1"/>
                    </a:solidFill>
                  </a:rPr>
                  <a:t>1</a:t>
                </a:r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Овал 41"/>
              <p:cNvSpPr/>
              <p:nvPr/>
            </p:nvSpPr>
            <p:spPr>
              <a:xfrm rot="19078668">
                <a:off x="2272894" y="4417784"/>
                <a:ext cx="127393" cy="15592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 rot="19078668">
                <a:off x="3412638" y="2637586"/>
                <a:ext cx="446823" cy="70098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 smtClean="0">
                    <a:solidFill>
                      <a:schemeClr val="tx1"/>
                    </a:solidFill>
                  </a:rPr>
                  <a:t>С</a:t>
                </a:r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4" name="Прямая соединительная линия 43"/>
              <p:cNvCxnSpPr/>
              <p:nvPr/>
            </p:nvCxnSpPr>
            <p:spPr>
              <a:xfrm rot="19078668">
                <a:off x="2025423" y="3685598"/>
                <a:ext cx="2420460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Овал 44"/>
            <p:cNvSpPr/>
            <p:nvPr/>
          </p:nvSpPr>
          <p:spPr>
            <a:xfrm>
              <a:off x="3317728" y="4566919"/>
              <a:ext cx="116853" cy="15150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844530" y="4645674"/>
            <a:ext cx="3744416" cy="772972"/>
            <a:chOff x="844530" y="4645674"/>
            <a:chExt cx="3744416" cy="772972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3021212" y="4698567"/>
              <a:ext cx="651700" cy="6474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С</a:t>
              </a:r>
              <a:r>
                <a:rPr lang="ru-RU" sz="2000" b="1" dirty="0" smtClean="0">
                  <a:solidFill>
                    <a:schemeClr val="tx1"/>
                  </a:solidFill>
                </a:rPr>
                <a:t>1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1546591" y="4645674"/>
              <a:ext cx="505129" cy="6474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С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48" name="Овал 47"/>
            <p:cNvSpPr/>
            <p:nvPr/>
          </p:nvSpPr>
          <p:spPr>
            <a:xfrm>
              <a:off x="3347864" y="5273351"/>
              <a:ext cx="144969" cy="1452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7" name="Прямая соединительная линия 46"/>
            <p:cNvCxnSpPr/>
            <p:nvPr/>
          </p:nvCxnSpPr>
          <p:spPr>
            <a:xfrm>
              <a:off x="844530" y="5267776"/>
              <a:ext cx="3744416" cy="1440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Овал 48"/>
            <p:cNvSpPr/>
            <p:nvPr/>
          </p:nvSpPr>
          <p:spPr>
            <a:xfrm>
              <a:off x="1691680" y="5263541"/>
              <a:ext cx="144969" cy="1452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3" name="Группа 52"/>
          <p:cNvGrpSpPr/>
          <p:nvPr/>
        </p:nvGrpSpPr>
        <p:grpSpPr>
          <a:xfrm rot="2924039">
            <a:off x="3690455" y="2831696"/>
            <a:ext cx="2616240" cy="906228"/>
            <a:chOff x="844530" y="4645674"/>
            <a:chExt cx="3744416" cy="772972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3021212" y="4698567"/>
              <a:ext cx="651700" cy="6474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</a:rPr>
                <a:t>N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1546591" y="4645674"/>
              <a:ext cx="505129" cy="6474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М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56" name="Овал 55"/>
            <p:cNvSpPr/>
            <p:nvPr/>
          </p:nvSpPr>
          <p:spPr>
            <a:xfrm>
              <a:off x="3347864" y="5273351"/>
              <a:ext cx="144969" cy="1452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7" name="Прямая соединительная линия 56"/>
            <p:cNvCxnSpPr/>
            <p:nvPr/>
          </p:nvCxnSpPr>
          <p:spPr>
            <a:xfrm>
              <a:off x="844530" y="5267776"/>
              <a:ext cx="3744416" cy="1440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Овал 57"/>
            <p:cNvSpPr/>
            <p:nvPr/>
          </p:nvSpPr>
          <p:spPr>
            <a:xfrm>
              <a:off x="1691680" y="5263541"/>
              <a:ext cx="144969" cy="1452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7725241" y="3608209"/>
            <a:ext cx="858981" cy="1385454"/>
            <a:chOff x="6276109" y="4627419"/>
            <a:chExt cx="858981" cy="1385454"/>
          </a:xfrm>
        </p:grpSpPr>
        <p:grpSp>
          <p:nvGrpSpPr>
            <p:cNvPr id="74" name="Группа 73"/>
            <p:cNvGrpSpPr/>
            <p:nvPr/>
          </p:nvGrpSpPr>
          <p:grpSpPr>
            <a:xfrm rot="2806287">
              <a:off x="6012873" y="4890655"/>
              <a:ext cx="1385454" cy="858981"/>
              <a:chOff x="6012873" y="4890655"/>
              <a:chExt cx="1385454" cy="858981"/>
            </a:xfrm>
          </p:grpSpPr>
          <p:sp>
            <p:nvSpPr>
              <p:cNvPr id="71" name="Полилиния 70"/>
              <p:cNvSpPr/>
              <p:nvPr/>
            </p:nvSpPr>
            <p:spPr>
              <a:xfrm>
                <a:off x="6012873" y="4890655"/>
                <a:ext cx="1385454" cy="858981"/>
              </a:xfrm>
              <a:custGeom>
                <a:avLst/>
                <a:gdLst>
                  <a:gd name="connsiteX0" fmla="*/ 0 w 1385454"/>
                  <a:gd name="connsiteY0" fmla="*/ 0 h 858981"/>
                  <a:gd name="connsiteX1" fmla="*/ 471054 w 1385454"/>
                  <a:gd name="connsiteY1" fmla="*/ 858981 h 858981"/>
                  <a:gd name="connsiteX2" fmla="*/ 1385454 w 1385454"/>
                  <a:gd name="connsiteY2" fmla="*/ 180109 h 858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85454" h="858981">
                    <a:moveTo>
                      <a:pt x="0" y="0"/>
                    </a:moveTo>
                    <a:lnTo>
                      <a:pt x="471054" y="858981"/>
                    </a:lnTo>
                    <a:lnTo>
                      <a:pt x="1385454" y="180109"/>
                    </a:lnTo>
                  </a:path>
                </a:pathLst>
              </a:cu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Полилиния 71"/>
              <p:cNvSpPr/>
              <p:nvPr/>
            </p:nvSpPr>
            <p:spPr>
              <a:xfrm>
                <a:off x="6414655" y="5563273"/>
                <a:ext cx="235527" cy="100420"/>
              </a:xfrm>
              <a:custGeom>
                <a:avLst/>
                <a:gdLst>
                  <a:gd name="connsiteX0" fmla="*/ 0 w 235527"/>
                  <a:gd name="connsiteY0" fmla="*/ 31147 h 100420"/>
                  <a:gd name="connsiteX1" fmla="*/ 110836 w 235527"/>
                  <a:gd name="connsiteY1" fmla="*/ 3438 h 100420"/>
                  <a:gd name="connsiteX2" fmla="*/ 235527 w 235527"/>
                  <a:gd name="connsiteY2" fmla="*/ 100420 h 100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5527" h="100420">
                    <a:moveTo>
                      <a:pt x="0" y="31147"/>
                    </a:moveTo>
                    <a:cubicBezTo>
                      <a:pt x="35791" y="11520"/>
                      <a:pt x="71582" y="-8107"/>
                      <a:pt x="110836" y="3438"/>
                    </a:cubicBezTo>
                    <a:cubicBezTo>
                      <a:pt x="150090" y="14983"/>
                      <a:pt x="192808" y="57701"/>
                      <a:pt x="235527" y="10042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6352718" y="5146682"/>
                  <a:ext cx="3824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i="1" smtClean="0">
                            <a:latin typeface="Cambria Math"/>
                            <a:ea typeface="Cambria Math"/>
                          </a:rPr>
                          <m:t>𝛼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2718" y="5146682"/>
                  <a:ext cx="382412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8" name="Группа 77"/>
          <p:cNvGrpSpPr/>
          <p:nvPr/>
        </p:nvGrpSpPr>
        <p:grpSpPr>
          <a:xfrm>
            <a:off x="354256" y="3590755"/>
            <a:ext cx="1981200" cy="1524399"/>
            <a:chOff x="354256" y="3590755"/>
            <a:chExt cx="1981200" cy="1524399"/>
          </a:xfrm>
        </p:grpSpPr>
        <p:sp>
          <p:nvSpPr>
            <p:cNvPr id="77" name="Прямоугольник 76"/>
            <p:cNvSpPr/>
            <p:nvPr/>
          </p:nvSpPr>
          <p:spPr>
            <a:xfrm rot="20414636">
              <a:off x="459579" y="4414166"/>
              <a:ext cx="446823" cy="70098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</a:rPr>
                <a:t>А</a:t>
              </a:r>
              <a:endParaRPr lang="ru-RU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76" name="Полилиния 75"/>
            <p:cNvSpPr/>
            <p:nvPr/>
          </p:nvSpPr>
          <p:spPr>
            <a:xfrm>
              <a:off x="354256" y="3590755"/>
              <a:ext cx="1981200" cy="1122218"/>
            </a:xfrm>
            <a:custGeom>
              <a:avLst/>
              <a:gdLst>
                <a:gd name="connsiteX0" fmla="*/ 0 w 1981200"/>
                <a:gd name="connsiteY0" fmla="*/ 0 h 1122218"/>
                <a:gd name="connsiteX1" fmla="*/ 498764 w 1981200"/>
                <a:gd name="connsiteY1" fmla="*/ 1122218 h 1122218"/>
                <a:gd name="connsiteX2" fmla="*/ 1981200 w 1981200"/>
                <a:gd name="connsiteY2" fmla="*/ 983673 h 112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81200" h="1122218">
                  <a:moveTo>
                    <a:pt x="0" y="0"/>
                  </a:moveTo>
                  <a:lnTo>
                    <a:pt x="498764" y="1122218"/>
                  </a:lnTo>
                  <a:lnTo>
                    <a:pt x="1981200" y="983673"/>
                  </a:lnTo>
                </a:path>
              </a:pathLst>
            </a:cu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9" name="Прямоугольник 78"/>
          <p:cNvSpPr/>
          <p:nvPr/>
        </p:nvSpPr>
        <p:spPr>
          <a:xfrm>
            <a:off x="145381" y="6091609"/>
            <a:ext cx="217718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Отрезки: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3219813" y="6091609"/>
            <a:ext cx="217718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Лучи: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6272896" y="6091609"/>
            <a:ext cx="217718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Прямые: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069490" y="6117484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8184262" y="6117484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4862320" y="6091609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2069490" y="6121299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4694153" y="6066457"/>
            <a:ext cx="619800" cy="4823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8184262" y="6117484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8" name="Группа 87"/>
          <p:cNvGrpSpPr/>
          <p:nvPr/>
        </p:nvGrpSpPr>
        <p:grpSpPr>
          <a:xfrm>
            <a:off x="765477" y="1630898"/>
            <a:ext cx="2535903" cy="541363"/>
            <a:chOff x="765477" y="1630898"/>
            <a:chExt cx="2535903" cy="541363"/>
          </a:xfrm>
        </p:grpSpPr>
        <p:sp>
          <p:nvSpPr>
            <p:cNvPr id="89" name="Прямоугольник 88"/>
            <p:cNvSpPr/>
            <p:nvPr/>
          </p:nvSpPr>
          <p:spPr>
            <a:xfrm>
              <a:off x="2870041" y="1630898"/>
              <a:ext cx="431339" cy="54136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i="1" dirty="0">
                  <a:solidFill>
                    <a:schemeClr val="tx1"/>
                  </a:solidFill>
                </a:rPr>
                <a:t>а</a:t>
              </a:r>
              <a:endParaRPr lang="ru-RU" sz="2000" b="1" i="1" dirty="0">
                <a:solidFill>
                  <a:schemeClr val="tx1"/>
                </a:solidFill>
              </a:endParaRPr>
            </a:p>
          </p:txBody>
        </p:sp>
        <p:cxnSp>
          <p:nvCxnSpPr>
            <p:cNvPr id="90" name="Прямая соединительная линия 89"/>
            <p:cNvCxnSpPr/>
            <p:nvPr/>
          </p:nvCxnSpPr>
          <p:spPr>
            <a:xfrm>
              <a:off x="765477" y="2005820"/>
              <a:ext cx="2478307" cy="12042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382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4_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5_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6_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7_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8_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9_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0_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1_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2_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3_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4_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1027</Words>
  <Application>Microsoft Office PowerPoint</Application>
  <PresentationFormat>Экран (4:3)</PresentationFormat>
  <Paragraphs>408</Paragraphs>
  <Slides>43</Slides>
  <Notes>9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25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81" baseType="lpstr">
      <vt:lpstr>Arial</vt:lpstr>
      <vt:lpstr>Calibri</vt:lpstr>
      <vt:lpstr>Calibri Light</vt:lpstr>
      <vt:lpstr>Cambria</vt:lpstr>
      <vt:lpstr>Cambria Math</vt:lpstr>
      <vt:lpstr>Franklin Gothic Medium</vt:lpstr>
      <vt:lpstr>Lucida Sans Unicode</vt:lpstr>
      <vt:lpstr>MS Mincho</vt:lpstr>
      <vt:lpstr>Symbol</vt:lpstr>
      <vt:lpstr>Times New Roman</vt:lpstr>
      <vt:lpstr>Wingdings</vt:lpstr>
      <vt:lpstr>Wingdings 2</vt:lpstr>
      <vt:lpstr>Сетка</vt:lpstr>
      <vt:lpstr>1_Сетка</vt:lpstr>
      <vt:lpstr>2_Сетка</vt:lpstr>
      <vt:lpstr>3_Сетка</vt:lpstr>
      <vt:lpstr>4_Сетка</vt:lpstr>
      <vt:lpstr>5_Сетка</vt:lpstr>
      <vt:lpstr>6_Сетка</vt:lpstr>
      <vt:lpstr>7_Сетка</vt:lpstr>
      <vt:lpstr>8_Сетка</vt:lpstr>
      <vt:lpstr>10_Сетка</vt:lpstr>
      <vt:lpstr>11_Сетка</vt:lpstr>
      <vt:lpstr>12_Сетка</vt:lpstr>
      <vt:lpstr>13_Сетка</vt:lpstr>
      <vt:lpstr>14_Сетка</vt:lpstr>
      <vt:lpstr>15_Сетка</vt:lpstr>
      <vt:lpstr>16_Сетка</vt:lpstr>
      <vt:lpstr>17_Сетка</vt:lpstr>
      <vt:lpstr>18_Сетка</vt:lpstr>
      <vt:lpstr>19_Сетка</vt:lpstr>
      <vt:lpstr>20_Сетка</vt:lpstr>
      <vt:lpstr>21_Сетка</vt:lpstr>
      <vt:lpstr>22_Сетка</vt:lpstr>
      <vt:lpstr>23_Сетка</vt:lpstr>
      <vt:lpstr>24_Сетка</vt:lpstr>
      <vt:lpstr>Метрополия</vt:lpstr>
      <vt:lpstr>Формула</vt:lpstr>
      <vt:lpstr>Урок математики 5 класс</vt:lpstr>
      <vt:lpstr>Как называются эти геометрические фигуры:</vt:lpstr>
      <vt:lpstr>Найдите заданные фигуры  и запишите их количество</vt:lpstr>
      <vt:lpstr>Найдите заданные фигуры  и запишите их количество</vt:lpstr>
      <vt:lpstr>Найдите заданные фигуры  и запишите их количество</vt:lpstr>
      <vt:lpstr>Найдите заданные фигуры  и запишите их количество</vt:lpstr>
      <vt:lpstr>Найдите заданные фигуры  и запишите их количество</vt:lpstr>
      <vt:lpstr>Найдите заданные фигуры  и запишите их количество</vt:lpstr>
      <vt:lpstr>Найдите заданные фигуры  и запишите их количество</vt:lpstr>
      <vt:lpstr>Найдите заданные фигуры  и запишите их количество</vt:lpstr>
      <vt:lpstr>Тема урока:</vt:lpstr>
      <vt:lpstr>Презентация PowerPoint</vt:lpstr>
      <vt:lpstr>Презентация PowerPoint</vt:lpstr>
      <vt:lpstr>Презентация PowerPoint</vt:lpstr>
      <vt:lpstr>Презентация PowerPoint</vt:lpstr>
      <vt:lpstr>Какие углы изображены на рисунке?</vt:lpstr>
      <vt:lpstr>Какие точки лежат внутри угла?</vt:lpstr>
      <vt:lpstr>Какие точки лежат на сторонах угла?</vt:lpstr>
      <vt:lpstr>Какие точки лежат вне угла?</vt:lpstr>
      <vt:lpstr>Презентация PowerPoint</vt:lpstr>
      <vt:lpstr>Презентация PowerPoint</vt:lpstr>
      <vt:lpstr>Презентация PowerPoint</vt:lpstr>
      <vt:lpstr>Подведем итог</vt:lpstr>
      <vt:lpstr>А где раньше можно было встретиться с углами?</vt:lpstr>
      <vt:lpstr>В 6 веке до новой эры Фалес из Милета ответил на трудную задачу египтян: Как найти высоту одной из громадных пирамид?</vt:lpstr>
      <vt:lpstr>Вернувшись в свой родной город Фалес еще раз удивил всех:</vt:lpstr>
      <vt:lpstr>А как красиво в комнате, когда на полу сделан паркет с оригинальным узором.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Упражнения</vt:lpstr>
      <vt:lpstr>Выполните задание из учебника. №288</vt:lpstr>
      <vt:lpstr>Итог урока тест</vt:lpstr>
      <vt:lpstr>Презентация PowerPoint</vt:lpstr>
      <vt:lpstr>Презентация PowerPoint</vt:lpstr>
      <vt:lpstr>Домашнее задание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Uliya</dc:creator>
  <cp:lastModifiedBy>st</cp:lastModifiedBy>
  <cp:revision>51</cp:revision>
  <cp:lastPrinted>2016-11-25T12:19:43Z</cp:lastPrinted>
  <dcterms:created xsi:type="dcterms:W3CDTF">2016-11-20T11:23:07Z</dcterms:created>
  <dcterms:modified xsi:type="dcterms:W3CDTF">2020-01-08T07:31:28Z</dcterms:modified>
</cp:coreProperties>
</file>