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4" r:id="rId3"/>
    <p:sldId id="265" r:id="rId4"/>
    <p:sldId id="266" r:id="rId5"/>
    <p:sldId id="268" r:id="rId6"/>
    <p:sldId id="273" r:id="rId7"/>
    <p:sldId id="269" r:id="rId8"/>
    <p:sldId id="274" r:id="rId9"/>
    <p:sldId id="271" r:id="rId10"/>
    <p:sldId id="272" r:id="rId11"/>
    <p:sldId id="275" r:id="rId12"/>
    <p:sldId id="276" r:id="rId13"/>
    <p:sldId id="280" r:id="rId14"/>
    <p:sldId id="279" r:id="rId15"/>
    <p:sldId id="260" r:id="rId16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104658-44F0-4B4E-94AB-C4D8BA8C5122}" v="2" dt="2020-01-14T12:23:39.0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43" autoAdjust="0"/>
    <p:restoredTop sz="94660"/>
  </p:normalViewPr>
  <p:slideViewPr>
    <p:cSldViewPr snapToGrid="0">
      <p:cViewPr varScale="1">
        <p:scale>
          <a:sx n="45" d="100"/>
          <a:sy n="45" d="100"/>
        </p:scale>
        <p:origin x="70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kysat" userId="6a2f7e1f-b9b4-4a60-a14b-0684c6657e81" providerId="ADAL" clId="{AE5CB460-E1CB-4FF6-B774-7CC95A2F71EA}"/>
    <pc:docChg chg="custSel delSld">
      <pc:chgData name="Skysat" userId="6a2f7e1f-b9b4-4a60-a14b-0684c6657e81" providerId="ADAL" clId="{AE5CB460-E1CB-4FF6-B774-7CC95A2F71EA}" dt="2020-01-14T12:22:00.918" v="3" actId="2696"/>
      <pc:docMkLst>
        <pc:docMk/>
      </pc:docMkLst>
      <pc:sldChg chg="del">
        <pc:chgData name="Skysat" userId="6a2f7e1f-b9b4-4a60-a14b-0684c6657e81" providerId="ADAL" clId="{AE5CB460-E1CB-4FF6-B774-7CC95A2F71EA}" dt="2020-01-14T12:21:27.261" v="0" actId="2696"/>
        <pc:sldMkLst>
          <pc:docMk/>
          <pc:sldMk cId="1317426954" sldId="267"/>
        </pc:sldMkLst>
      </pc:sldChg>
      <pc:sldChg chg="del">
        <pc:chgData name="Skysat" userId="6a2f7e1f-b9b4-4a60-a14b-0684c6657e81" providerId="ADAL" clId="{AE5CB460-E1CB-4FF6-B774-7CC95A2F71EA}" dt="2020-01-14T12:22:00.918" v="3" actId="2696"/>
        <pc:sldMkLst>
          <pc:docMk/>
          <pc:sldMk cId="612029827" sldId="270"/>
        </pc:sldMkLst>
      </pc:sldChg>
      <pc:sldChg chg="del">
        <pc:chgData name="Skysat" userId="6a2f7e1f-b9b4-4a60-a14b-0684c6657e81" providerId="ADAL" clId="{AE5CB460-E1CB-4FF6-B774-7CC95A2F71EA}" dt="2020-01-14T12:21:38.500" v="1" actId="2696"/>
        <pc:sldMkLst>
          <pc:docMk/>
          <pc:sldMk cId="68181791" sldId="277"/>
        </pc:sldMkLst>
      </pc:sldChg>
      <pc:sldChg chg="del">
        <pc:chgData name="Skysat" userId="6a2f7e1f-b9b4-4a60-a14b-0684c6657e81" providerId="ADAL" clId="{AE5CB460-E1CB-4FF6-B774-7CC95A2F71EA}" dt="2020-01-14T12:21:46.938" v="2" actId="2696"/>
        <pc:sldMkLst>
          <pc:docMk/>
          <pc:sldMk cId="1585357757" sldId="281"/>
        </pc:sldMkLst>
      </pc:sldChg>
    </pc:docChg>
  </pc:docChgLst>
  <pc:docChgLst>
    <pc:chgData name="Skysat" userId="6a2f7e1f-b9b4-4a60-a14b-0684c6657e81" providerId="ADAL" clId="{7F104658-44F0-4B4E-94AB-C4D8BA8C5122}"/>
    <pc:docChg chg="modSld">
      <pc:chgData name="Skysat" userId="6a2f7e1f-b9b4-4a60-a14b-0684c6657e81" providerId="ADAL" clId="{7F104658-44F0-4B4E-94AB-C4D8BA8C5122}" dt="2020-01-14T12:23:47.875" v="7" actId="1076"/>
      <pc:docMkLst>
        <pc:docMk/>
      </pc:docMkLst>
      <pc:sldChg chg="delSp modSp">
        <pc:chgData name="Skysat" userId="6a2f7e1f-b9b4-4a60-a14b-0684c6657e81" providerId="ADAL" clId="{7F104658-44F0-4B4E-94AB-C4D8BA8C5122}" dt="2020-01-14T12:23:31.261" v="4" actId="1076"/>
        <pc:sldMkLst>
          <pc:docMk/>
          <pc:sldMk cId="3770704084" sldId="269"/>
        </pc:sldMkLst>
        <pc:picChg chg="mod">
          <ac:chgData name="Skysat" userId="6a2f7e1f-b9b4-4a60-a14b-0684c6657e81" providerId="ADAL" clId="{7F104658-44F0-4B4E-94AB-C4D8BA8C5122}" dt="2020-01-14T12:23:31.261" v="4" actId="1076"/>
          <ac:picMkLst>
            <pc:docMk/>
            <pc:sldMk cId="3770704084" sldId="269"/>
            <ac:picMk id="5" creationId="{00000000-0000-0000-0000-000000000000}"/>
          </ac:picMkLst>
        </pc:picChg>
        <pc:picChg chg="mod">
          <ac:chgData name="Skysat" userId="6a2f7e1f-b9b4-4a60-a14b-0684c6657e81" providerId="ADAL" clId="{7F104658-44F0-4B4E-94AB-C4D8BA8C5122}" dt="2020-01-14T12:23:26.693" v="2" actId="1076"/>
          <ac:picMkLst>
            <pc:docMk/>
            <pc:sldMk cId="3770704084" sldId="269"/>
            <ac:picMk id="6" creationId="{00000000-0000-0000-0000-000000000000}"/>
          </ac:picMkLst>
        </pc:picChg>
        <pc:picChg chg="del">
          <ac:chgData name="Skysat" userId="6a2f7e1f-b9b4-4a60-a14b-0684c6657e81" providerId="ADAL" clId="{7F104658-44F0-4B4E-94AB-C4D8BA8C5122}" dt="2020-01-14T12:23:22.617" v="0"/>
          <ac:picMkLst>
            <pc:docMk/>
            <pc:sldMk cId="3770704084" sldId="269"/>
            <ac:picMk id="7" creationId="{00000000-0000-0000-0000-000000000000}"/>
          </ac:picMkLst>
        </pc:picChg>
        <pc:picChg chg="mod">
          <ac:chgData name="Skysat" userId="6a2f7e1f-b9b4-4a60-a14b-0684c6657e81" providerId="ADAL" clId="{7F104658-44F0-4B4E-94AB-C4D8BA8C5122}" dt="2020-01-14T12:23:28.330" v="3" actId="1076"/>
          <ac:picMkLst>
            <pc:docMk/>
            <pc:sldMk cId="3770704084" sldId="269"/>
            <ac:picMk id="10" creationId="{00000000-0000-0000-0000-000000000000}"/>
          </ac:picMkLst>
        </pc:picChg>
      </pc:sldChg>
      <pc:sldChg chg="delSp modSp">
        <pc:chgData name="Skysat" userId="6a2f7e1f-b9b4-4a60-a14b-0684c6657e81" providerId="ADAL" clId="{7F104658-44F0-4B4E-94AB-C4D8BA8C5122}" dt="2020-01-14T12:23:47.875" v="7" actId="1076"/>
        <pc:sldMkLst>
          <pc:docMk/>
          <pc:sldMk cId="678726635" sldId="271"/>
        </pc:sldMkLst>
        <pc:picChg chg="del">
          <ac:chgData name="Skysat" userId="6a2f7e1f-b9b4-4a60-a14b-0684c6657e81" providerId="ADAL" clId="{7F104658-44F0-4B4E-94AB-C4D8BA8C5122}" dt="2020-01-14T12:23:39.022" v="5"/>
          <ac:picMkLst>
            <pc:docMk/>
            <pc:sldMk cId="678726635" sldId="271"/>
            <ac:picMk id="6" creationId="{00000000-0000-0000-0000-000000000000}"/>
          </ac:picMkLst>
        </pc:picChg>
        <pc:picChg chg="mod">
          <ac:chgData name="Skysat" userId="6a2f7e1f-b9b4-4a60-a14b-0684c6657e81" providerId="ADAL" clId="{7F104658-44F0-4B4E-94AB-C4D8BA8C5122}" dt="2020-01-14T12:23:47.875" v="7" actId="1076"/>
          <ac:picMkLst>
            <pc:docMk/>
            <pc:sldMk cId="678726635" sldId="271"/>
            <ac:picMk id="10" creationId="{00000000-0000-0000-0000-000000000000}"/>
          </ac:picMkLst>
        </pc:picChg>
      </pc:sldChg>
    </pc:docChg>
  </pc:docChgLst>
  <pc:docChgLst>
    <pc:chgData name="Skysat" userId="6a2f7e1f-b9b4-4a60-a14b-0684c6657e81" providerId="ADAL" clId="{27E889F6-F010-4F20-88D4-6D4D66B916BE}"/>
    <pc:docChg chg="modSld">
      <pc:chgData name="Skysat" userId="6a2f7e1f-b9b4-4a60-a14b-0684c6657e81" providerId="ADAL" clId="{27E889F6-F010-4F20-88D4-6D4D66B916BE}" dt="2020-01-14T12:14:32.066" v="7" actId="20577"/>
      <pc:docMkLst>
        <pc:docMk/>
      </pc:docMkLst>
      <pc:sldChg chg="modSp">
        <pc:chgData name="Skysat" userId="6a2f7e1f-b9b4-4a60-a14b-0684c6657e81" providerId="ADAL" clId="{27E889F6-F010-4F20-88D4-6D4D66B916BE}" dt="2020-01-14T12:14:15.297" v="6" actId="20577"/>
        <pc:sldMkLst>
          <pc:docMk/>
          <pc:sldMk cId="4281195390" sldId="256"/>
        </pc:sldMkLst>
        <pc:spChg chg="mod">
          <ac:chgData name="Skysat" userId="6a2f7e1f-b9b4-4a60-a14b-0684c6657e81" providerId="ADAL" clId="{27E889F6-F010-4F20-88D4-6D4D66B916BE}" dt="2020-01-14T12:14:15.297" v="6" actId="20577"/>
          <ac:spMkLst>
            <pc:docMk/>
            <pc:sldMk cId="4281195390" sldId="256"/>
            <ac:spMk id="6" creationId="{00000000-0000-0000-0000-000000000000}"/>
          </ac:spMkLst>
        </pc:spChg>
      </pc:sldChg>
      <pc:sldChg chg="modSp">
        <pc:chgData name="Skysat" userId="6a2f7e1f-b9b4-4a60-a14b-0684c6657e81" providerId="ADAL" clId="{27E889F6-F010-4F20-88D4-6D4D66B916BE}" dt="2020-01-14T12:14:32.066" v="7" actId="20577"/>
        <pc:sldMkLst>
          <pc:docMk/>
          <pc:sldMk cId="2505347510" sldId="264"/>
        </pc:sldMkLst>
        <pc:graphicFrameChg chg="modGraphic">
          <ac:chgData name="Skysat" userId="6a2f7e1f-b9b4-4a60-a14b-0684c6657e81" providerId="ADAL" clId="{27E889F6-F010-4F20-88D4-6D4D66B916BE}" dt="2020-01-14T12:14:32.066" v="7" actId="20577"/>
          <ac:graphicFrameMkLst>
            <pc:docMk/>
            <pc:sldMk cId="2505347510" sldId="264"/>
            <ac:graphicFrameMk id="5" creationId="{00000000-0000-0000-0000-000000000000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A7BDC0-B224-4354-A361-7793F0E22AFF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E5626A-2DD1-4023-AB88-BC28FF5533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206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5626A-2DD1-4023-AB88-BC28FF55333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727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5626A-2DD1-4023-AB88-BC28FF55333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150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5626A-2DD1-4023-AB88-BC28FF55333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075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AD18-38A2-41C5-B6CF-B714565B57C3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70F0C-88E1-4812-BFF0-1AEFFE791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069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AD18-38A2-41C5-B6CF-B714565B57C3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70F0C-88E1-4812-BFF0-1AEFFE791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49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AD18-38A2-41C5-B6CF-B714565B57C3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70F0C-88E1-4812-BFF0-1AEFFE791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29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AD18-38A2-41C5-B6CF-B714565B57C3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70F0C-88E1-4812-BFF0-1AEFFE791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493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AD18-38A2-41C5-B6CF-B714565B57C3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70F0C-88E1-4812-BFF0-1AEFFE791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381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AD18-38A2-41C5-B6CF-B714565B57C3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70F0C-88E1-4812-BFF0-1AEFFE791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929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AD18-38A2-41C5-B6CF-B714565B57C3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70F0C-88E1-4812-BFF0-1AEFFE791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914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AD18-38A2-41C5-B6CF-B714565B57C3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70F0C-88E1-4812-BFF0-1AEFFE791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103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AD18-38A2-41C5-B6CF-B714565B57C3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70F0C-88E1-4812-BFF0-1AEFFE791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927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AD18-38A2-41C5-B6CF-B714565B57C3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70F0C-88E1-4812-BFF0-1AEFFE791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946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AD18-38A2-41C5-B6CF-B714565B57C3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70F0C-88E1-4812-BFF0-1AEFFE791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63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9AD18-38A2-41C5-B6CF-B714565B57C3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70F0C-88E1-4812-BFF0-1AEFFE791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432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038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524000" y="1078173"/>
            <a:ext cx="9144000" cy="2661314"/>
          </a:xfrm>
        </p:spPr>
        <p:txBody>
          <a:bodyPr>
            <a:normAutofit fontScale="90000"/>
          </a:bodyPr>
          <a:lstStyle/>
          <a:p>
            <a:b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b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b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b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Муниципальное бюджетное дошкольное образовательное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учреждение города Костромы «Детский сад № 39»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</a:b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</a:br>
            <a:r>
              <a:rPr lang="ru-RU" sz="31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ПРОЕКТ</a:t>
            </a:r>
            <a:br>
              <a:rPr lang="ru-RU" sz="31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</a:br>
            <a:r>
              <a:rPr lang="ru-RU" sz="31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в старшей группе</a:t>
            </a:r>
            <a:br>
              <a:rPr lang="ru-RU" sz="31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</a:b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</a:br>
            <a:r>
              <a:rPr lang="ru-RU" sz="5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«Наша улица»</a:t>
            </a:r>
            <a:endParaRPr lang="ru-RU" sz="53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094327" y="4421875"/>
            <a:ext cx="7055893" cy="2436125"/>
          </a:xfrm>
        </p:spPr>
        <p:txBody>
          <a:bodyPr>
            <a:normAutofit/>
          </a:bodyPr>
          <a:lstStyle/>
          <a:p>
            <a:pPr lvl="0" indent="3060700" algn="just">
              <a:spcBef>
                <a:spcPts val="0"/>
              </a:spcBef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Автор: 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lvl="0" indent="3060700" algn="just">
              <a:spcBef>
                <a:spcPts val="0"/>
              </a:spcBef>
            </a:pP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lvl="0" indent="3060700" algn="just">
              <a:spcBef>
                <a:spcPts val="0"/>
              </a:spcBef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воспитатель 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lvl="0" indent="3060700" algn="just">
              <a:spcBef>
                <a:spcPts val="0"/>
              </a:spcBef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Елена Петровна Прянишникова.</a:t>
            </a:r>
          </a:p>
          <a:p>
            <a:pPr lvl="0" indent="3060700" algn="just">
              <a:spcBef>
                <a:spcPts val="0"/>
              </a:spcBef>
            </a:pP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195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514" t="5737" r="5090" b="5271"/>
          <a:stretch/>
        </p:blipFill>
        <p:spPr>
          <a:xfrm>
            <a:off x="0" y="-19866"/>
            <a:ext cx="12192000" cy="68778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0469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основного этапа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55594"/>
            <a:ext cx="10515600" cy="4921369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111760" algn="l"/>
                <a:tab pos="201930" algn="l"/>
                <a:tab pos="2286000" algn="l"/>
              </a:tabLst>
            </a:pPr>
            <a:r>
              <a:rPr lang="ru-RU" sz="24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Целевая прогулка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111760" algn="l"/>
                <a:tab pos="201930" algn="l"/>
                <a:tab pos="2286000" algn="l"/>
              </a:tabLst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парк на Никитской.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79" y="3919389"/>
            <a:ext cx="3572566" cy="238374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379" y="3904147"/>
            <a:ext cx="3621338" cy="241422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0379" y="1350083"/>
            <a:ext cx="3505504" cy="234106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16" y="1375211"/>
            <a:ext cx="3503646" cy="23357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331" y="2452486"/>
            <a:ext cx="3715991" cy="247732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45223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514" t="5737" r="5090" b="5271"/>
          <a:stretch/>
        </p:blipFill>
        <p:spPr>
          <a:xfrm>
            <a:off x="0" y="-19866"/>
            <a:ext cx="12192000" cy="68778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9307"/>
            <a:ext cx="10515600" cy="805219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основного этапа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2137" y="1064526"/>
            <a:ext cx="11286699" cy="5459104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111760" algn="l"/>
                <a:tab pos="201930" algn="l"/>
                <a:tab pos="2286000" algn="l"/>
              </a:tabLst>
            </a:pPr>
            <a:r>
              <a:rPr lang="ru-RU" sz="24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Выставка детских рисунков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111760" algn="l"/>
                <a:tab pos="201930" algn="l"/>
                <a:tab pos="2286000" algn="l"/>
              </a:tabLst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«Карусель моей мечты»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/>
          <a:stretch/>
        </p:blipFill>
        <p:spPr>
          <a:xfrm>
            <a:off x="5879114" y="2297860"/>
            <a:ext cx="5820468" cy="34171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24925"/>
            <a:ext cx="4925092" cy="328339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68961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514" t="5737" r="5090" b="5271"/>
          <a:stretch/>
        </p:blipFill>
        <p:spPr>
          <a:xfrm>
            <a:off x="0" y="-19866"/>
            <a:ext cx="12192000" cy="68778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0469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основного этапа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36320"/>
            <a:ext cx="10515600" cy="5140644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111760" algn="l"/>
                <a:tab pos="201930" algn="l"/>
                <a:tab pos="2286000" algn="l"/>
              </a:tabLst>
            </a:pPr>
            <a:r>
              <a:rPr lang="ru-RU" sz="24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Рассказы об улице Никитской из истории семьи.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111760" algn="l"/>
                <a:tab pos="201930" algn="l"/>
                <a:tab pos="2286000" algn="l"/>
              </a:tabLst>
            </a:pPr>
            <a:r>
              <a:rPr lang="ru-RU" sz="24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История нашего детского сада № 39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9" y="4200872"/>
            <a:ext cx="3701278" cy="246751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61" y="1753590"/>
            <a:ext cx="3785500" cy="252366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711" y="1811115"/>
            <a:ext cx="3612928" cy="240861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0570" y="1927925"/>
            <a:ext cx="3751141" cy="21561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8719" y="4219734"/>
            <a:ext cx="3346551" cy="243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0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514" t="5737" r="5090" b="5271"/>
          <a:stretch/>
        </p:blipFill>
        <p:spPr>
          <a:xfrm>
            <a:off x="0" y="-19866"/>
            <a:ext cx="12192000" cy="68778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06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предметно-пространственная среда в группе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32" y="1466194"/>
            <a:ext cx="3117822" cy="467673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362" y="1466193"/>
            <a:ext cx="3091705" cy="46375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" t="4156" r="1326" b="8226"/>
          <a:stretch/>
        </p:blipFill>
        <p:spPr>
          <a:xfrm>
            <a:off x="3899949" y="1466194"/>
            <a:ext cx="4392102" cy="264681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456" y="4113013"/>
            <a:ext cx="3617205" cy="241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0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514" t="5737" r="5090" b="5271"/>
          <a:stretch/>
        </p:blipFill>
        <p:spPr>
          <a:xfrm>
            <a:off x="0" y="-19866"/>
            <a:ext cx="12192000" cy="68778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034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</a:t>
            </a:r>
            <a:endParaRPr lang="ru-RU" sz="36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2889" y="1105470"/>
            <a:ext cx="9485195" cy="5071494"/>
          </a:xfrm>
        </p:spPr>
        <p:txBody>
          <a:bodyPr>
            <a:noAutofit/>
          </a:bodyPr>
          <a:lstStyle/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детей сформированы начала патриотизма, возник интерес к истории и традициям малой родины.</a:t>
            </a:r>
            <a:endParaRPr lang="ru-RU" sz="20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проявляется: </a:t>
            </a:r>
            <a:endParaRPr lang="ru-RU" sz="20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осознании детьми того, что современные улицы имеют историю;</a:t>
            </a:r>
            <a:endParaRPr lang="ru-RU" sz="20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понимании того, что появление одного объекта на улице Никитской (военный городок № 3), способствовало развитию инфраструктуры близлежащей территории, включая появление нашего детского сада;</a:t>
            </a:r>
            <a:endParaRPr lang="ru-RU" sz="20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интересе к традициям костромского края;</a:t>
            </a:r>
            <a:endParaRPr lang="ru-RU" sz="20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приобщении детей к истории своей семьи.</a:t>
            </a: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"/>
            </a:pPr>
            <a:endParaRPr lang="ru-RU" sz="20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группе появилась традиция – дружба с военнослужащими 331 Костромского парашютно-десантного полка.</a:t>
            </a: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endParaRPr lang="ru-RU" sz="20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Обогащена развивающая предметно-пространственная среда группы и ДОУ.</a:t>
            </a:r>
            <a:endParaRPr lang="ru-RU" sz="20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46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038"/>
            <a:ext cx="12192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900752" y="492053"/>
            <a:ext cx="10453048" cy="1568759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моя, надежда и вера – Кострома!</a:t>
            </a:r>
            <a:endParaRPr lang="ru-RU" sz="4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87606" y="1480841"/>
            <a:ext cx="8952931" cy="456140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17375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514" t="5737" r="5090" b="5271"/>
          <a:stretch/>
        </p:blipFill>
        <p:spPr>
          <a:xfrm>
            <a:off x="0" y="-19866"/>
            <a:ext cx="12192000" cy="6877866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407118"/>
              </p:ext>
            </p:extLst>
          </p:nvPr>
        </p:nvGraphicFramePr>
        <p:xfrm>
          <a:off x="1433015" y="491320"/>
          <a:ext cx="9171295" cy="6032310"/>
        </p:xfrm>
        <a:graphic>
          <a:graphicData uri="http://schemas.openxmlformats.org/drawingml/2006/table">
            <a:tbl>
              <a:tblPr firstRow="1" firstCol="1" bandRow="1"/>
              <a:tblGrid>
                <a:gridCol w="2057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138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351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Тип проекта</a:t>
                      </a:r>
                      <a:endParaRPr lang="ru-RU" sz="2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методу</a:t>
                      </a:r>
                      <a:r>
                        <a:rPr lang="ru-RU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ru-RU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информационно-творческий</a:t>
                      </a:r>
                      <a:endParaRPr lang="ru-RU" sz="2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характеру</a:t>
                      </a:r>
                      <a:r>
                        <a:rPr lang="ru-RU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ru-RU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практический</a:t>
                      </a:r>
                      <a:endParaRPr lang="ru-RU" sz="2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количеству участников</a:t>
                      </a:r>
                      <a:r>
                        <a:rPr lang="ru-RU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ru-RU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групповой</a:t>
                      </a:r>
                      <a:endParaRPr lang="ru-RU" sz="2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продолжительности</a:t>
                      </a:r>
                      <a:r>
                        <a:rPr lang="ru-RU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ru-RU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средней продолжительности</a:t>
                      </a:r>
                      <a:endParaRPr lang="ru-RU" sz="2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85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Участники проекта</a:t>
                      </a:r>
                      <a:endParaRPr lang="ru-RU" sz="2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01295" algn="l"/>
                        </a:tabLst>
                      </a:pPr>
                      <a:r>
                        <a:rPr lang="ru-RU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дети старшего дошкольного возраста</a:t>
                      </a:r>
                      <a:endParaRPr lang="ru-RU" sz="2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01295" algn="l"/>
                        </a:tabLst>
                      </a:pPr>
                      <a:r>
                        <a:rPr lang="ru-RU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педагоги</a:t>
                      </a:r>
                      <a:endParaRPr lang="ru-RU" sz="2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201295" algn="l"/>
                        </a:tabLst>
                      </a:pPr>
                      <a:r>
                        <a:rPr lang="ru-RU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родители</a:t>
                      </a:r>
                      <a:endParaRPr lang="ru-RU" sz="2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85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2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Сентябрь - ноябрь 2019 г.</a:t>
                      </a:r>
                      <a:endParaRPr lang="ru-RU" sz="2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534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514" t="5737" r="5090" b="5271"/>
          <a:stretch/>
        </p:blipFill>
        <p:spPr>
          <a:xfrm>
            <a:off x="0" y="0"/>
            <a:ext cx="12192000" cy="687786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77461" y="532264"/>
            <a:ext cx="1032641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 детей любознательности и познавательной мотивации; формирование первичных представлений о малой родине и начал патриотизма. 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400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Расширять представления о малой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одине. Рассказывать детям о достопримечательностях, культуре, традициях родного края;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Расширять и углублять представления об улице, на которой находится наш детский сад; дать элементарные представления о названии и ее историческом прошлом;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Расширять представления детей о Российской армии;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Формировать у детей познавательные действия, 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Способствовать развитию воображения и творческой активности детей;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Воспитывать у детей любовь к малой родине, ближайшему окружению.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8281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514" t="5737" r="5090" b="5271"/>
          <a:stretch/>
        </p:blipFill>
        <p:spPr>
          <a:xfrm>
            <a:off x="9099" y="-19866"/>
            <a:ext cx="12192000" cy="687786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07492" y="634791"/>
            <a:ext cx="1079310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Основные принципы: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деятельности и активности ребенка</a:t>
            </a:r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одно из важнейших условий успешности образовательного процесса. Формирование личности ребенка и продвижение его в развитии осуществляется не тогда, когда он воспринимает готовое знание, а в процессе его собственной деятельности, направленной на "открытие" им нового знания;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индивидуализации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– раскрытие личностного потенциала каждого ребенка;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сотрудничества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– ориентация на приоритет личности, создание благоприятных условий для ее развития;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проблемности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– активизация мыслительных функций, стимулирование работы познавательных  процессов,  развитие  творческих способностей;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принцип доступности</a:t>
            </a:r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учет реальных возможностей детей дошкольного возраста, уровня их подготовленности и развития;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координации и интеграции деятельности педагогов</a:t>
            </a:r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предусматривает включенность педагогов-специалистов.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168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514" t="5737" r="5090" b="5271"/>
          <a:stretch/>
        </p:blipFill>
        <p:spPr>
          <a:xfrm>
            <a:off x="0" y="0"/>
            <a:ext cx="12192000" cy="687786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59809" y="751344"/>
            <a:ext cx="1060431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Предполагаемый результат:</a:t>
            </a:r>
            <a:endParaRPr lang="ru-RU" sz="4400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расширение представлений об улице, на которой находится детский сад, о родном городе, истории семьи; воспитание чувства патриотизма, бережного отношения к истории своей малой родины; обогащение социального опыта, выражение своих чувств и переживаний в творчестве.</a:t>
            </a: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родителей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появление общих интересов с ребенком, совместные действия, направленные на сбор информации; расширение знаний родителей об истории города и его улиц; взаимодействие с педагогами в воспитании у детей нравственно-патриотических чувств.</a:t>
            </a: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педагогов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творческий подход к работе; повышение профессионального мастерства в проектной деятельности; расширение взаимодействия с семьями воспитанников; пополнение развивающей предметно-пространственной среды группы и ДОУ методическими материалами и мультимедийными продуктами, посвященными Костромскому краю.</a:t>
            </a:r>
          </a:p>
        </p:txBody>
      </p:sp>
    </p:spTree>
    <p:extLst>
      <p:ext uri="{BB962C8B-B14F-4D97-AF65-F5344CB8AC3E}">
        <p14:creationId xmlns:p14="http://schemas.microsoft.com/office/powerpoint/2010/main" val="318594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514" t="5737" r="5090" b="5271"/>
          <a:stretch/>
        </p:blipFill>
        <p:spPr>
          <a:xfrm>
            <a:off x="0" y="-19866"/>
            <a:ext cx="12192000" cy="68778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7639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2955" y="1132764"/>
            <a:ext cx="11505063" cy="50441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</a:t>
            </a:r>
          </a:p>
          <a:p>
            <a:pPr indent="450215" algn="just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Разработка плана реализации проекта.</a:t>
            </a:r>
            <a:endParaRPr lang="ru-RU" sz="1800" dirty="0"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pPr indent="450215" algn="just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Изучение истории улицы Никитской; подбор информации, доступной для детей старшего дошкольного возраста.</a:t>
            </a:r>
            <a:endParaRPr lang="ru-RU" sz="1800" dirty="0"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pPr indent="450215" algn="just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Подбор информации об объектах, расположенных на улице Никитской.</a:t>
            </a:r>
            <a:endParaRPr lang="ru-RU" sz="1800" dirty="0"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pPr indent="450215" algn="just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Установление социальных партнерских связей с МБОУ СОШ лицей № 34; МБОУ СОШ № 38; 331 гвардейским парашютно-десантным полком.</a:t>
            </a:r>
            <a:endParaRPr lang="ru-RU" sz="1800" dirty="0"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pPr indent="450215" algn="just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Создание странички «Краеведение» на сайте ДОУ. </a:t>
            </a:r>
            <a:endParaRPr lang="ru-RU" sz="1800" dirty="0">
              <a:solidFill>
                <a:schemeClr val="accent2">
                  <a:lumMod val="75000"/>
                </a:schemeClr>
              </a:solidFill>
            </a:endParaRPr>
          </a:p>
          <a:p>
            <a:pPr indent="450215" algn="just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Сбор и оформление методических материалов.</a:t>
            </a:r>
          </a:p>
          <a:p>
            <a:pPr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Технологический </a:t>
            </a:r>
          </a:p>
          <a:p>
            <a:pPr indent="468630" algn="just">
              <a:spcBef>
                <a:spcPts val="0"/>
              </a:spcBef>
              <a:tabLst>
                <a:tab pos="3161665" algn="l"/>
              </a:tabLst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Создание дидактического пособия «Деревянное зодчество»	</a:t>
            </a:r>
            <a:endParaRPr lang="ru-RU" sz="1800" dirty="0"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pPr indent="468630" algn="just">
              <a:spcBef>
                <a:spcPts val="0"/>
              </a:spcBef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Разработка конспектов, создание презентаций</a:t>
            </a:r>
            <a:endParaRPr lang="ru-RU" sz="1800" dirty="0"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pPr indent="468630" algn="just">
              <a:spcBef>
                <a:spcPts val="0"/>
              </a:spcBef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Разработка консультаций для информационного уголка для родителей</a:t>
            </a:r>
          </a:p>
          <a:p>
            <a:pPr indent="0" algn="ctr"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Основной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поставленных целей и задач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Итоговое мероприятие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выставки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рисунков </a:t>
            </a:r>
            <a:r>
              <a:rPr lang="ru-RU" sz="1800" b="1" i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«Карусель моей мечты»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открытой книги </a:t>
            </a:r>
            <a:r>
              <a:rPr lang="ru-RU" sz="1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«Улицы нашего города»</a:t>
            </a:r>
            <a:endParaRPr lang="ru-RU" sz="1800" b="1" i="1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spcBef>
                <a:spcPts val="0"/>
              </a:spcBef>
              <a:buNone/>
            </a:pPr>
            <a:endParaRPr lang="ru-RU" sz="2000" b="1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</a:endParaRPr>
          </a:p>
          <a:p>
            <a:pPr indent="468630" algn="ctr">
              <a:spcBef>
                <a:spcPts val="0"/>
              </a:spcBef>
            </a:pPr>
            <a:endParaRPr lang="ru-RU" sz="1800" dirty="0">
              <a:effectLst/>
            </a:endParaRPr>
          </a:p>
          <a:p>
            <a:pPr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03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514" t="5737" r="5090" b="5271"/>
          <a:stretch/>
        </p:blipFill>
        <p:spPr>
          <a:xfrm>
            <a:off x="0" y="-19866"/>
            <a:ext cx="12192000" cy="68778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98120"/>
            <a:ext cx="10515600" cy="89916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основного этапа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5910" y="975360"/>
            <a:ext cx="11027392" cy="5201603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Проведение тематической недели </a:t>
            </a:r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«Наш город Кострома»</a:t>
            </a:r>
          </a:p>
          <a:p>
            <a:pPr algn="just">
              <a:spcBef>
                <a:spcPts val="0"/>
              </a:spcBef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Выявление затруднения. </a:t>
            </a:r>
          </a:p>
          <a:p>
            <a:pPr algn="ctr">
              <a:spcBef>
                <a:spcPts val="0"/>
              </a:spcBef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Начало поисково-исследовательской деятельности по сбору информации об истории улицы Никитской. 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0"/>
              </a:spcBef>
            </a:pPr>
            <a:endParaRPr lang="ru-RU" sz="2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2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2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2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2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2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514" y="2017371"/>
            <a:ext cx="3404651" cy="226976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925" y="4287138"/>
            <a:ext cx="3554256" cy="236950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483" y="4390086"/>
            <a:ext cx="3554257" cy="236950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106" y="2217273"/>
            <a:ext cx="3605380" cy="240358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77070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514" t="5737" r="5090" b="5271"/>
          <a:stretch/>
        </p:blipFill>
        <p:spPr>
          <a:xfrm>
            <a:off x="0" y="0"/>
            <a:ext cx="12192000" cy="68778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897"/>
            <a:ext cx="10515600" cy="889697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основного этапа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66800"/>
            <a:ext cx="10515600" cy="511016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111760" algn="l"/>
                <a:tab pos="201930" algn="l"/>
                <a:tab pos="2286000" algn="l"/>
              </a:tabLst>
            </a:pPr>
            <a:r>
              <a:rPr lang="ru-RU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Деревня Никитино. Знакомство с деревянным зодчеством. </a:t>
            </a:r>
            <a:r>
              <a:rPr lang="ru-RU" sz="20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Совместная деятельность с родителями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8" y="1783327"/>
            <a:ext cx="3554410" cy="23696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625" y="4315927"/>
            <a:ext cx="3663662" cy="244244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" t="11779" r="2000" b="-1"/>
          <a:stretch/>
        </p:blipFill>
        <p:spPr>
          <a:xfrm>
            <a:off x="7969039" y="4246071"/>
            <a:ext cx="3566160" cy="230580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96" y="4160863"/>
            <a:ext cx="3637028" cy="242468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r="-519" b="8889"/>
          <a:stretch/>
        </p:blipFill>
        <p:spPr>
          <a:xfrm>
            <a:off x="7945591" y="1878651"/>
            <a:ext cx="4007713" cy="233315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5772" y="1855378"/>
            <a:ext cx="4395435" cy="246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2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514" t="5737" r="5090" b="5271"/>
          <a:stretch/>
        </p:blipFill>
        <p:spPr>
          <a:xfrm>
            <a:off x="0" y="-19866"/>
            <a:ext cx="12192000" cy="68778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0608"/>
            <a:ext cx="10515600" cy="68103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основного этапа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746975"/>
            <a:ext cx="10515600" cy="542998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111760" algn="l"/>
                <a:tab pos="201930" algn="l"/>
                <a:tab pos="2286000" algn="l"/>
              </a:tabLs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111760" algn="l"/>
                <a:tab pos="201930" algn="l"/>
              </a:tabLst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331 гвардейский парашютно-десантный полк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522" y="1575640"/>
            <a:ext cx="3606273" cy="240418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50" y="858368"/>
            <a:ext cx="2150771" cy="322615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5056" y="1530300"/>
            <a:ext cx="4185922" cy="25320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120" y="4047920"/>
            <a:ext cx="3703320" cy="24688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74" y="4158386"/>
            <a:ext cx="3538644" cy="235909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67872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1295</TotalTime>
  <Words>620</Words>
  <Application>Microsoft Office PowerPoint</Application>
  <PresentationFormat>Широкоэкранный</PresentationFormat>
  <Paragraphs>95</Paragraphs>
  <Slides>15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Symbol</vt:lpstr>
      <vt:lpstr>Times New Roman</vt:lpstr>
      <vt:lpstr>Wingdings</vt:lpstr>
      <vt:lpstr>Тема Office</vt:lpstr>
      <vt:lpstr>    Муниципальное бюджетное дошкольное образовательное учреждение города Костромы «Детский сад № 39»  ПРОЕКТ в старшей группе  «Наша улица»</vt:lpstr>
      <vt:lpstr>Презентация PowerPoint</vt:lpstr>
      <vt:lpstr>Презентация PowerPoint</vt:lpstr>
      <vt:lpstr>Презентация PowerPoint</vt:lpstr>
      <vt:lpstr>Презентация PowerPoint</vt:lpstr>
      <vt:lpstr>Этапы реализации проекта</vt:lpstr>
      <vt:lpstr>Мероприятия основного этапа</vt:lpstr>
      <vt:lpstr>Мероприятия основного этапа</vt:lpstr>
      <vt:lpstr>Мероприятия основного этапа</vt:lpstr>
      <vt:lpstr>Мероприятия основного этапа</vt:lpstr>
      <vt:lpstr>Мероприятия основного этапа</vt:lpstr>
      <vt:lpstr>Мероприятия основного этапа</vt:lpstr>
      <vt:lpstr>Развивающая предметно-пространственная среда в группе</vt:lpstr>
      <vt:lpstr>Результат</vt:lpstr>
      <vt:lpstr>Любовь моя, надежда и вера – Кострома!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города Костромы «Детский сад № 39»  ПРОЕКТ в старшей группе  «Наша улица»</dc:title>
  <dc:creator>Microsoft Office</dc:creator>
  <cp:lastModifiedBy>Skysat</cp:lastModifiedBy>
  <cp:revision>47</cp:revision>
  <cp:lastPrinted>2015-11-26T17:25:11Z</cp:lastPrinted>
  <dcterms:created xsi:type="dcterms:W3CDTF">2015-11-22T18:50:50Z</dcterms:created>
  <dcterms:modified xsi:type="dcterms:W3CDTF">2020-01-14T12:23:49Z</dcterms:modified>
</cp:coreProperties>
</file>