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87" r:id="rId12"/>
    <p:sldId id="288" r:id="rId13"/>
    <p:sldId id="289" r:id="rId14"/>
    <p:sldId id="286" r:id="rId15"/>
    <p:sldId id="28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2B0"/>
    <a:srgbClr val="206035"/>
    <a:srgbClr val="915786"/>
    <a:srgbClr val="DA960E"/>
    <a:srgbClr val="44A49B"/>
    <a:srgbClr val="CC1C81"/>
    <a:srgbClr val="B83094"/>
    <a:srgbClr val="050B7B"/>
    <a:srgbClr val="724E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716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B0DB9-EF62-4083-AB72-4C77999B4002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F601-19E5-4388-B9E8-99E6A8E37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16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F601-19E5-4388-B9E8-99E6A8E37E5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38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F601-19E5-4388-B9E8-99E6A8E37E5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8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5C40-266C-4C25-A251-8D323FC4635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BD0-C417-488B-BE0D-CEAE29EE9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73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5C40-266C-4C25-A251-8D323FC4635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BD0-C417-488B-BE0D-CEAE29EE9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28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5C40-266C-4C25-A251-8D323FC4635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BD0-C417-488B-BE0D-CEAE29EE9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77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5C40-266C-4C25-A251-8D323FC4635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BD0-C417-488B-BE0D-CEAE29EE9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35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5C40-266C-4C25-A251-8D323FC4635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BD0-C417-488B-BE0D-CEAE29EE9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23197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5C40-266C-4C25-A251-8D323FC4635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BD0-C417-488B-BE0D-CEAE29EE9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52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5C40-266C-4C25-A251-8D323FC4635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BD0-C417-488B-BE0D-CEAE29EE9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0113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5C40-266C-4C25-A251-8D323FC4635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BD0-C417-488B-BE0D-CEAE29EE9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11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5C40-266C-4C25-A251-8D323FC4635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BD0-C417-488B-BE0D-CEAE29EE9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79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5C40-266C-4C25-A251-8D323FC4635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BD0-C417-488B-BE0D-CEAE29EE9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91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5C40-266C-4C25-A251-8D323FC4635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BD0-C417-488B-BE0D-CEAE29EE9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53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5C40-266C-4C25-A251-8D323FC4635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BD0-C417-488B-BE0D-CEAE29EE9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42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5C40-266C-4C25-A251-8D323FC4635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BD0-C417-488B-BE0D-CEAE29EE9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22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5C40-266C-4C25-A251-8D323FC4635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BD0-C417-488B-BE0D-CEAE29EE9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30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5C40-266C-4C25-A251-8D323FC4635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BD0-C417-488B-BE0D-CEAE29EE9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88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5C40-266C-4C25-A251-8D323FC4635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9BD0-C417-488B-BE0D-CEAE29EE9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314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75C40-266C-4C25-A251-8D323FC4635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089BD0-C417-488B-BE0D-CEAE29EE9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19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Использование метода мнемотехники в 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развитии связной 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речи</a:t>
            </a:r>
            <a:b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 детей </a:t>
            </a:r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младшего  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возраста</a:t>
            </a:r>
            <a:r>
              <a:rPr lang="ru-RU" b="1" dirty="0">
                <a:solidFill>
                  <a:srgbClr val="7030A0"/>
                </a:solidFill>
              </a:rPr>
              <a:t>.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422436" y="2369830"/>
            <a:ext cx="4667534" cy="3462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Подготовила: Воспитатель МБДОУ №17 детский сад «Золотой петушок»</a:t>
            </a:r>
            <a:endParaRPr lang="ru-RU" dirty="0"/>
          </a:p>
          <a:p>
            <a:pPr marL="0" indent="0" algn="ctr">
              <a:buNone/>
            </a:pPr>
            <a:r>
              <a:rPr lang="ru-RU" dirty="0" err="1" smtClean="0"/>
              <a:t>Стаховская</a:t>
            </a:r>
            <a:r>
              <a:rPr lang="ru-RU" dirty="0" smtClean="0"/>
              <a:t> Анна Андреевна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4886543" cy="3880773"/>
          </a:xfrm>
        </p:spPr>
        <p:txBody>
          <a:bodyPr>
            <a:normAutofit lnSpcReduction="10000"/>
          </a:bodyPr>
          <a:lstStyle/>
          <a:p>
            <a:r>
              <a:rPr lang="ru-RU" sz="2800" b="1" i="1" dirty="0"/>
              <a:t>“Учите ребёнка каким-нибудь неизвестным ему пяти </a:t>
            </a:r>
            <a:r>
              <a:rPr lang="ru-RU" sz="2800" b="1" i="1" dirty="0" smtClean="0"/>
              <a:t>словам</a:t>
            </a:r>
            <a:r>
              <a:rPr lang="ru-RU" sz="2800" dirty="0"/>
              <a:t> </a:t>
            </a:r>
            <a:r>
              <a:rPr lang="ru-RU" sz="2800" b="1" i="1" dirty="0" smtClean="0"/>
              <a:t>- </a:t>
            </a:r>
            <a:r>
              <a:rPr lang="ru-RU" sz="2800" b="1" i="1" dirty="0"/>
              <a:t>он будет долго и напрасно мучиться, но свяжите двадцать таких слов с картинками, и он их усвоит на лету</a:t>
            </a:r>
            <a:r>
              <a:rPr lang="ru-RU" sz="2400" b="1" i="1" dirty="0"/>
              <a:t>”.</a:t>
            </a:r>
            <a:endParaRPr lang="ru-RU" sz="2400" dirty="0"/>
          </a:p>
          <a:p>
            <a:pPr marL="0" indent="0" algn="r">
              <a:buNone/>
            </a:pPr>
            <a:r>
              <a:rPr lang="ru-RU" dirty="0" err="1"/>
              <a:t>К.Д.Ушинский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483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9001"/>
            <a:ext cx="8596668" cy="190158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4000" b="1" u="sng" dirty="0">
                <a:solidFill>
                  <a:srgbClr val="7030A0"/>
                </a:solidFill>
              </a:rPr>
              <a:t>Младший возраст</a:t>
            </a:r>
            <a:br>
              <a:rPr lang="ru-RU" sz="4000" b="1" u="sng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-</a:t>
            </a:r>
            <a:r>
              <a:rPr lang="ru-RU" sz="3100" b="1" dirty="0" smtClean="0">
                <a:solidFill>
                  <a:srgbClr val="FF0000"/>
                </a:solidFill>
              </a:rPr>
              <a:t>Используются </a:t>
            </a:r>
            <a:r>
              <a:rPr lang="ru-RU" sz="3100" b="1" dirty="0">
                <a:solidFill>
                  <a:srgbClr val="FF0000"/>
                </a:solidFill>
              </a:rPr>
              <a:t>цветные мнемосхемы.</a:t>
            </a: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-</a:t>
            </a:r>
            <a:r>
              <a:rPr lang="ru-RU" sz="3100" b="1" dirty="0" smtClean="0">
                <a:solidFill>
                  <a:srgbClr val="FF0000"/>
                </a:solidFill>
              </a:rPr>
              <a:t>Чаще </a:t>
            </a:r>
            <a:r>
              <a:rPr lang="ru-RU" sz="3100" b="1" dirty="0">
                <a:solidFill>
                  <a:srgbClr val="FF0000"/>
                </a:solidFill>
              </a:rPr>
              <a:t>используются </a:t>
            </a:r>
            <a:r>
              <a:rPr lang="ru-RU" sz="3100" b="1" dirty="0" err="1">
                <a:solidFill>
                  <a:srgbClr val="FF0000"/>
                </a:solidFill>
              </a:rPr>
              <a:t>мнемодорожки</a:t>
            </a:r>
            <a:r>
              <a:rPr lang="ru-RU" sz="3100" b="1" dirty="0">
                <a:solidFill>
                  <a:srgbClr val="FF0000"/>
                </a:solidFill>
              </a:rPr>
              <a:t>.</a:t>
            </a: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-</a:t>
            </a:r>
            <a:r>
              <a:rPr lang="ru-RU" sz="3100" b="1" dirty="0" smtClean="0">
                <a:solidFill>
                  <a:srgbClr val="FF0000"/>
                </a:solidFill>
              </a:rPr>
              <a:t>Предлагаются </a:t>
            </a:r>
            <a:r>
              <a:rPr lang="ru-RU" sz="3100" b="1" dirty="0">
                <a:solidFill>
                  <a:srgbClr val="FF0000"/>
                </a:solidFill>
              </a:rPr>
              <a:t>готовые схемы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 fontScale="92500" lnSpcReduction="10000"/>
          </a:bodyPr>
          <a:lstStyle/>
          <a:p>
            <a:pPr fontAlgn="base"/>
            <a:endParaRPr lang="ru-RU" sz="2400" b="1" i="1" dirty="0" smtClean="0"/>
          </a:p>
          <a:p>
            <a:pPr fontAlgn="base"/>
            <a:endParaRPr lang="ru-RU" sz="2400" b="1" i="1" dirty="0"/>
          </a:p>
          <a:p>
            <a:pPr fontAlgn="base"/>
            <a:endParaRPr lang="ru-RU" sz="2400" b="1" i="1" dirty="0" smtClean="0"/>
          </a:p>
          <a:p>
            <a:pPr fontAlgn="base"/>
            <a:endParaRPr lang="ru-RU" sz="2400" b="1" i="1" dirty="0"/>
          </a:p>
          <a:p>
            <a:pPr fontAlgn="base"/>
            <a:endParaRPr lang="ru-RU" sz="2400" b="1" i="1" dirty="0" smtClean="0"/>
          </a:p>
          <a:p>
            <a:pPr marL="0" indent="0" algn="ctr" fontAlgn="base">
              <a:buNone/>
            </a:pPr>
            <a:r>
              <a:rPr lang="ru-RU" sz="3900" b="1" u="sng" dirty="0">
                <a:solidFill>
                  <a:srgbClr val="00B050"/>
                </a:solidFill>
              </a:rPr>
              <a:t>А. </a:t>
            </a:r>
            <a:r>
              <a:rPr lang="ru-RU" sz="3900" b="1" u="sng" dirty="0" err="1">
                <a:solidFill>
                  <a:srgbClr val="00B050"/>
                </a:solidFill>
              </a:rPr>
              <a:t>Барто</a:t>
            </a:r>
            <a:r>
              <a:rPr lang="ru-RU" sz="3900" b="1" u="sng" dirty="0">
                <a:solidFill>
                  <a:srgbClr val="00B050"/>
                </a:solidFill>
              </a:rPr>
              <a:t> «Мишка</a:t>
            </a:r>
            <a:r>
              <a:rPr lang="ru-RU" sz="3900" b="1" u="sng" dirty="0" smtClean="0">
                <a:solidFill>
                  <a:srgbClr val="00B050"/>
                </a:solidFill>
              </a:rPr>
              <a:t>»</a:t>
            </a:r>
            <a:endParaRPr lang="ru-RU" sz="3900" b="1" i="1" u="sng" dirty="0" smtClean="0">
              <a:solidFill>
                <a:srgbClr val="00B050"/>
              </a:solidFill>
            </a:endParaRPr>
          </a:p>
          <a:p>
            <a:pPr marL="0" indent="0" algn="ctr" fontAlgn="base">
              <a:lnSpc>
                <a:spcPct val="110000"/>
              </a:lnSpc>
              <a:buNone/>
            </a:pPr>
            <a:r>
              <a:rPr lang="ru-RU" sz="2400" b="1" i="1" dirty="0" smtClean="0"/>
              <a:t>«</a:t>
            </a:r>
            <a:r>
              <a:rPr lang="ru-RU" sz="2400" b="1" i="1" dirty="0"/>
              <a:t>Уронили мишку на пол,</a:t>
            </a:r>
            <a:endParaRPr lang="ru-RU" sz="2400" b="1" dirty="0"/>
          </a:p>
          <a:p>
            <a:pPr marL="0" indent="0" algn="ctr" fontAlgn="base">
              <a:lnSpc>
                <a:spcPct val="110000"/>
              </a:lnSpc>
              <a:buNone/>
            </a:pPr>
            <a:r>
              <a:rPr lang="ru-RU" sz="2400" b="1" i="1" dirty="0"/>
              <a:t>Оторвали мишке лапу,</a:t>
            </a:r>
            <a:endParaRPr lang="ru-RU" sz="2400" b="1" dirty="0"/>
          </a:p>
          <a:p>
            <a:pPr marL="0" indent="0" algn="ctr" fontAlgn="base">
              <a:lnSpc>
                <a:spcPct val="110000"/>
              </a:lnSpc>
              <a:buNone/>
            </a:pPr>
            <a:r>
              <a:rPr lang="ru-RU" sz="2400" b="1" i="1" dirty="0"/>
              <a:t>Все равно его не брошу,</a:t>
            </a:r>
            <a:endParaRPr lang="ru-RU" sz="2400" b="1" dirty="0"/>
          </a:p>
          <a:p>
            <a:pPr marL="0" indent="0" algn="ctr" fontAlgn="base">
              <a:lnSpc>
                <a:spcPct val="110000"/>
              </a:lnSpc>
              <a:buNone/>
            </a:pPr>
            <a:r>
              <a:rPr lang="ru-RU" sz="2400" b="1" i="1" dirty="0"/>
              <a:t>Потому что он хороший»</a:t>
            </a:r>
            <a:endParaRPr lang="ru-RU" sz="2400" b="1" dirty="0"/>
          </a:p>
        </p:txBody>
      </p:sp>
      <p:pic>
        <p:nvPicPr>
          <p:cNvPr id="11" name="Picture 2" descr="D:\Desktop\мишка10\Слайд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967" y="2350258"/>
            <a:ext cx="1786248" cy="19232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/>
        </p:spPr>
      </p:pic>
      <p:sp>
        <p:nvSpPr>
          <p:cNvPr id="12" name="Прямоугольник 11"/>
          <p:cNvSpPr/>
          <p:nvPr/>
        </p:nvSpPr>
        <p:spPr>
          <a:xfrm>
            <a:off x="2742678" y="2350258"/>
            <a:ext cx="1731063" cy="1923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ru-RU"/>
          </a:p>
        </p:txBody>
      </p:sp>
      <p:pic>
        <p:nvPicPr>
          <p:cNvPr id="13" name="Picture 3" descr="D:\Desktop\45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862156">
            <a:off x="3167139" y="2453594"/>
            <a:ext cx="937489" cy="150380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" name="Picture 3" descr="D:\Desktop\56987\Слайд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204" y="2350258"/>
            <a:ext cx="1918377" cy="19113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/>
        </p:spPr>
      </p:pic>
      <p:pic>
        <p:nvPicPr>
          <p:cNvPr id="15" name="Picture 5" descr="D:\Desktop\789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1044" y="2350258"/>
            <a:ext cx="2007564" cy="19351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/>
        </p:spPr>
      </p:pic>
      <p:pic>
        <p:nvPicPr>
          <p:cNvPr id="3074" name="Picture 2" descr="C:\Users\Petushok17\Desktop\фото 2 младшая\Дети сад\P_20190318_1747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0038" y="1658493"/>
            <a:ext cx="1862861" cy="32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0662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etushok17\Desktop\фото 2 младшая\P_20190315_0905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616" y="714895"/>
            <a:ext cx="4183062" cy="236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etushok17\Desktop\фото 2 младшая\P_20190315_090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0115" y="918671"/>
            <a:ext cx="2870719" cy="16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etushok17\Desktop\фото 2 младшая\P_20190319_091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6138" y="2704012"/>
            <a:ext cx="3735764" cy="21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ushok17\Desktop\фото 2 младшая\P_20190319_0918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883" y="4229100"/>
            <a:ext cx="3772957" cy="213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000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ushok17\Desktop\фото 2 младшая\P_20190315_092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475" y="786127"/>
            <a:ext cx="2057539" cy="363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ushok17\Desktop\фото 2 младшая\P_20190315_092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2997" y="3208246"/>
            <a:ext cx="5257368" cy="29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etushok17\Desktop\фото 2 младшая\P_20190315_0922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557" y="310512"/>
            <a:ext cx="5125243" cy="28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3359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tushok17\Desktop\фото 2 младшая\P_20190315_092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657" y="2006600"/>
            <a:ext cx="2623891" cy="46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ushok17\Desktop\фото 2 младшая\P_20190318_1743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636" y="496406"/>
            <a:ext cx="2608818" cy="461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etushok17\Desktop\фото 2 младшая\P_20190318_1747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81360" y="29718000"/>
            <a:ext cx="7360604" cy="36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etushok17\Desktop\фото 2 младшая\P_20190319_0919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0192" y="1053805"/>
            <a:ext cx="4841174" cy="27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571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18916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400" y="2492897"/>
            <a:ext cx="11582400" cy="35872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 descr="C:\Users\Андрей\Desktop\img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5958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sz="96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5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4">
                    <a:lumMod val="50000"/>
                  </a:schemeClr>
                </a:solidFill>
              </a:rPr>
              <a:t>Проблемы</a:t>
            </a:r>
            <a:br>
              <a:rPr lang="ru-RU" sz="54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sz="2800" b="1" dirty="0"/>
              <a:t>Маленький словарный запас.</a:t>
            </a:r>
            <a:endParaRPr lang="ru-RU" sz="2800" dirty="0"/>
          </a:p>
          <a:p>
            <a:pPr lvl="0"/>
            <a:r>
              <a:rPr lang="ru-RU" sz="2800" b="1" dirty="0"/>
              <a:t>Бедная речь, состоящая из простых предложений.</a:t>
            </a:r>
            <a:endParaRPr lang="ru-RU" sz="2800" dirty="0"/>
          </a:p>
          <a:p>
            <a:pPr lvl="0"/>
            <a:r>
              <a:rPr lang="ru-RU" sz="2800" b="1" dirty="0"/>
              <a:t>Редкое использование метафор, сравнений.</a:t>
            </a:r>
            <a:endParaRPr lang="ru-RU" sz="2800" dirty="0"/>
          </a:p>
          <a:p>
            <a:r>
              <a:rPr lang="ru-RU" sz="2800" b="1" dirty="0"/>
              <a:t>Затрудняются строить монологи и вести диалоги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1026" name="Picture 2" descr="C:\Users\Petushok17\Desktop\фото 2 младшая\Дети сад\P_20181128_1542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5785" y="819009"/>
            <a:ext cx="4184650" cy="236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etushok17\Desktop\фото 2 младшая\Дети сад\P_20190211_170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655" y="3631473"/>
            <a:ext cx="5359258" cy="303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010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Актуальность</a:t>
            </a:r>
            <a:br>
              <a:rPr lang="ru-RU" sz="5400" b="1" dirty="0">
                <a:solidFill>
                  <a:srgbClr val="0070C0"/>
                </a:solidFill>
              </a:rPr>
            </a:b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5027430" cy="388077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dirty="0"/>
              <a:t>1. Мнемотехника способствует развитию памяти: </a:t>
            </a:r>
            <a:r>
              <a:rPr lang="ru-RU" sz="2400" b="1" dirty="0" smtClean="0"/>
              <a:t>слуховой</a:t>
            </a:r>
            <a:r>
              <a:rPr lang="ru-RU" sz="2400" b="1" dirty="0"/>
              <a:t>, зрительной, образной.</a:t>
            </a:r>
          </a:p>
          <a:p>
            <a:pPr algn="just"/>
            <a:r>
              <a:rPr lang="ru-RU" sz="2400" b="1" dirty="0" smtClean="0"/>
              <a:t>2. Уровень </a:t>
            </a:r>
            <a:r>
              <a:rPr lang="ru-RU" sz="2400" b="1" dirty="0"/>
              <a:t>связной речи является важным показателем готовности детей к школе</a:t>
            </a:r>
          </a:p>
          <a:p>
            <a:pPr algn="just"/>
            <a:r>
              <a:rPr lang="ru-RU" sz="2400" b="1" dirty="0"/>
              <a:t>3. Дети учатся понимать символы, схемы в </a:t>
            </a:r>
            <a:r>
              <a:rPr lang="ru-RU" sz="2400" b="1" dirty="0" smtClean="0"/>
              <a:t>окружающем </a:t>
            </a:r>
            <a:r>
              <a:rPr lang="ru-RU" sz="2400" b="1" dirty="0"/>
              <a:t>мире.</a:t>
            </a:r>
          </a:p>
          <a:p>
            <a:endParaRPr lang="ru-RU" dirty="0"/>
          </a:p>
        </p:txBody>
      </p:sp>
      <p:pic>
        <p:nvPicPr>
          <p:cNvPr id="2050" name="Picture 2" descr="C:\Users\Petushok17\Desktop\фото 2 младшая\Дети сад\P_20190219_0848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5548" y="2082315"/>
            <a:ext cx="4184650" cy="236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etushok17\Desktop\фото 2 младшая\Дети сад\P_20190215_172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5234" y="4818487"/>
            <a:ext cx="2730450" cy="154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6767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3731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u="sng" dirty="0">
                <a:solidFill>
                  <a:srgbClr val="B83094"/>
                </a:solidFill>
              </a:rPr>
              <a:t>Цель работы:</a:t>
            </a:r>
            <a:r>
              <a:rPr lang="ru-RU" sz="3100" dirty="0"/>
              <a:t> </a:t>
            </a:r>
            <a:r>
              <a:rPr lang="ru-RU" sz="2200" b="1" dirty="0"/>
              <a:t>Использовать технологию мнемотехника в образовательном процессе в совместной и самостоятельной деятельности</a:t>
            </a:r>
            <a:r>
              <a:rPr lang="ru-RU" sz="2200" dirty="0"/>
              <a:t>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1746913"/>
            <a:ext cx="8596668" cy="5418161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u="sng" dirty="0"/>
              <a:t>Задачи:</a:t>
            </a:r>
            <a:endParaRPr lang="ru-RU" sz="5100" dirty="0"/>
          </a:p>
          <a:p>
            <a:pPr lvl="0">
              <a:lnSpc>
                <a:spcPct val="120000"/>
              </a:lnSpc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развитие основных психических процессов - памяти, внимания, образного мышления;</a:t>
            </a:r>
          </a:p>
          <a:p>
            <a:pPr lvl="0">
              <a:lnSpc>
                <a:spcPct val="120000"/>
              </a:lnSpc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умению детей преобразовывать абстрактные символы в образы (перекодирование информации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умения работать по образцу, по правилам, слушать взрослого и выполнять его инструкции;</a:t>
            </a:r>
          </a:p>
          <a:p>
            <a:pPr lvl="0">
              <a:lnSpc>
                <a:spcPct val="120000"/>
              </a:lnSpc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творческих способностей детей, умению самим составлять схемы и воспроизводить их.</a:t>
            </a:r>
          </a:p>
          <a:p>
            <a:pPr lvl="0">
              <a:lnSpc>
                <a:spcPct val="120000"/>
              </a:lnSpc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связной речи, расширению и обогащению словарного запаса детей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навыков сотрудничества, взаимопонимания, доброжелательности, самостоятельности, инициативности, ответственности;</a:t>
            </a:r>
          </a:p>
          <a:p>
            <a:pPr lvl="0">
              <a:lnSpc>
                <a:spcPct val="120000"/>
              </a:lnSpc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целостного восприятия окружающего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мира.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09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96872"/>
          </a:xfrm>
        </p:spPr>
        <p:txBody>
          <a:bodyPr>
            <a:normAutofit fontScale="90000"/>
          </a:bodyPr>
          <a:lstStyle/>
          <a:p>
            <a:pPr algn="just" fontAlgn="base"/>
            <a:r>
              <a:rPr lang="ru-RU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Мнемотехника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Оно происходит от греческого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mnemonikon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- искусство запоминания.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2" descr="D:\Desktop\1088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526" y="4380932"/>
            <a:ext cx="1733550" cy="221234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b="1" dirty="0">
                <a:solidFill>
                  <a:srgbClr val="0070C0"/>
                </a:solidFill>
              </a:rPr>
              <a:t>Считается, что это слово придумал </a:t>
            </a:r>
            <a:r>
              <a:rPr lang="ru-RU" sz="3200" b="1" u="sng" dirty="0" smtClean="0">
                <a:solidFill>
                  <a:schemeClr val="accent4">
                    <a:lumMod val="75000"/>
                  </a:schemeClr>
                </a:solidFill>
              </a:rPr>
              <a:t>Пифагор </a:t>
            </a:r>
            <a:r>
              <a:rPr lang="ru-RU" sz="3200" b="1" u="sng" dirty="0">
                <a:solidFill>
                  <a:schemeClr val="accent4">
                    <a:lumMod val="75000"/>
                  </a:schemeClr>
                </a:solidFill>
              </a:rPr>
              <a:t>Самосский </a:t>
            </a:r>
            <a:r>
              <a:rPr lang="ru-RU" sz="3200" b="1" dirty="0">
                <a:solidFill>
                  <a:srgbClr val="0070C0"/>
                </a:solidFill>
              </a:rPr>
              <a:t>(6 век до н.э</a:t>
            </a:r>
            <a:r>
              <a:rPr lang="ru-RU" sz="3200" b="1" dirty="0" smtClean="0">
                <a:solidFill>
                  <a:srgbClr val="0070C0"/>
                </a:solidFill>
              </a:rPr>
              <a:t>.). Искусство </a:t>
            </a:r>
            <a:r>
              <a:rPr lang="ru-RU" sz="3200" b="1" dirty="0">
                <a:solidFill>
                  <a:srgbClr val="0070C0"/>
                </a:solidFill>
              </a:rPr>
              <a:t>запоминания названо словом 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«</a:t>
            </a:r>
            <a:r>
              <a:rPr lang="ru-RU" sz="3200" b="1" dirty="0" err="1">
                <a:solidFill>
                  <a:srgbClr val="0070C0"/>
                </a:solidFill>
              </a:rPr>
              <a:t>mnemonikon</a:t>
            </a:r>
            <a:r>
              <a:rPr lang="ru-RU" sz="3200" b="1" dirty="0">
                <a:solidFill>
                  <a:srgbClr val="0070C0"/>
                </a:solidFill>
              </a:rPr>
              <a:t>» по имени </a:t>
            </a:r>
            <a:r>
              <a:rPr lang="ru-RU" sz="3200" b="1" dirty="0" smtClean="0">
                <a:solidFill>
                  <a:srgbClr val="0070C0"/>
                </a:solidFill>
              </a:rPr>
              <a:t>древнегреческой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богини </a:t>
            </a:r>
            <a:r>
              <a:rPr lang="ru-RU" sz="3200" b="1" dirty="0">
                <a:solidFill>
                  <a:srgbClr val="0070C0"/>
                </a:solidFill>
              </a:rPr>
              <a:t>памяти.</a:t>
            </a:r>
            <a:endParaRPr lang="ru-RU" sz="32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91826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just"/>
            <a:r>
              <a:rPr lang="ru-RU" sz="4800" b="1" u="sng" dirty="0">
                <a:solidFill>
                  <a:srgbClr val="FF0000"/>
                </a:solidFill>
              </a:rPr>
              <a:t>Мнемосхемы</a:t>
            </a:r>
            <a:r>
              <a:rPr lang="ru-RU" sz="4800" b="1" dirty="0">
                <a:solidFill>
                  <a:srgbClr val="7030A0"/>
                </a:solidFill>
              </a:rPr>
              <a:t> – 1 карточка с</a:t>
            </a:r>
            <a:r>
              <a:rPr lang="ru-RU" sz="4800" dirty="0">
                <a:solidFill>
                  <a:srgbClr val="7030A0"/>
                </a:solidFill>
              </a:rPr>
              <a:t/>
            </a:r>
            <a:br>
              <a:rPr lang="ru-RU" sz="4800" dirty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>1 рисунком/символом. 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pic>
        <p:nvPicPr>
          <p:cNvPr id="7" name="Picture 2" descr="D:\Desktop\P102056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549" y="2614338"/>
            <a:ext cx="3389699" cy="35683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/>
        </p:spPr>
      </p:pic>
      <p:pic>
        <p:nvPicPr>
          <p:cNvPr id="9" name="Picture 2" descr="D:\Desktop\Безымянный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463" y="2614338"/>
            <a:ext cx="2674108" cy="34270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xmlns="" val="77941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b="1" u="sng" dirty="0" err="1" smtClean="0">
                <a:solidFill>
                  <a:srgbClr val="FF0000"/>
                </a:solidFill>
              </a:rPr>
              <a:t>Мнемодорожка</a:t>
            </a:r>
            <a:r>
              <a:rPr lang="ru-RU" sz="4000" b="1" u="sng" dirty="0" smtClean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7030A0"/>
                </a:solidFill>
              </a:rPr>
              <a:t>– вид мнемосхем,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которые </a:t>
            </a:r>
            <a:r>
              <a:rPr lang="ru-RU" sz="4000" b="1" dirty="0">
                <a:solidFill>
                  <a:srgbClr val="7030A0"/>
                </a:solidFill>
              </a:rPr>
              <a:t>выстраиваются в линию.</a:t>
            </a:r>
            <a:br>
              <a:rPr lang="ru-RU" sz="4000" b="1" dirty="0">
                <a:solidFill>
                  <a:srgbClr val="7030A0"/>
                </a:solidFill>
              </a:rPr>
            </a:b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D:\Desktop\77315_html_m16e6338c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887" y="2152388"/>
            <a:ext cx="2074622" cy="2628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/>
        </p:spPr>
      </p:pic>
      <p:pic>
        <p:nvPicPr>
          <p:cNvPr id="5" name="Picture 3" descr="D:\Desktop\77315_html_m16e6338c - копия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0404" y="2152388"/>
            <a:ext cx="2108224" cy="26358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/>
        </p:spPr>
      </p:pic>
      <p:pic>
        <p:nvPicPr>
          <p:cNvPr id="6" name="Picture 4" descr="D:\Desktop\P10205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0515" y="2152388"/>
            <a:ext cx="2094559" cy="26358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/>
        </p:spPr>
      </p:pic>
      <p:pic>
        <p:nvPicPr>
          <p:cNvPr id="7" name="Picture 6" descr="D:\Desktop\77315_html_m16e6338c - копия (3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962" y="2145411"/>
            <a:ext cx="1954786" cy="26289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/>
        </p:spPr>
      </p:pic>
      <p:sp>
        <p:nvSpPr>
          <p:cNvPr id="8" name="Прямоугольник 7"/>
          <p:cNvSpPr/>
          <p:nvPr/>
        </p:nvSpPr>
        <p:spPr>
          <a:xfrm>
            <a:off x="3048000" y="2828836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0"/>
              </a:spcAft>
            </a:pPr>
            <a:endParaRPr lang="ru-RU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endParaRPr lang="ru-RU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endParaRPr lang="ru-RU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endParaRPr lang="ru-RU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endParaRPr lang="ru-RU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endParaRPr lang="ru-RU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endParaRPr lang="ru-RU" b="1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endParaRPr lang="ru-RU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«</a:t>
            </a:r>
            <a:r>
              <a:rPr lang="ru-RU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Травка зелёная,</a:t>
            </a:r>
            <a:br>
              <a:rPr lang="ru-RU" sz="2800" b="1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Солнышко весёлое,</a:t>
            </a:r>
            <a:br>
              <a:rPr lang="ru-RU" sz="2800" b="1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Птицы прилетели,</a:t>
            </a:r>
            <a:br>
              <a:rPr lang="ru-RU" sz="2800" b="1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Громко запели.»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267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u="sng" dirty="0" err="1" smtClean="0">
                <a:solidFill>
                  <a:srgbClr val="FF0000"/>
                </a:solidFill>
              </a:rPr>
              <a:t>Мнемотаблица</a:t>
            </a:r>
            <a:r>
              <a:rPr lang="ru-RU" b="1" dirty="0" smtClean="0">
                <a:solidFill>
                  <a:srgbClr val="7030A0"/>
                </a:solidFill>
              </a:rPr>
              <a:t> -это схема, в которую      заложена определенная информация.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184035" cy="53456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2600" b="1" i="1" dirty="0" smtClean="0"/>
          </a:p>
          <a:p>
            <a:pPr marL="0" indent="0">
              <a:buNone/>
            </a:pPr>
            <a:r>
              <a:rPr lang="ru-RU" sz="2600" b="1" i="1" dirty="0" smtClean="0"/>
              <a:t>«</a:t>
            </a:r>
            <a:r>
              <a:rPr lang="ru-RU" sz="2600" b="1" i="1" dirty="0"/>
              <a:t>По опушке шла весна,                                 </a:t>
            </a:r>
            <a:br>
              <a:rPr lang="ru-RU" sz="2600" b="1" i="1" dirty="0"/>
            </a:br>
            <a:r>
              <a:rPr lang="ru-RU" sz="2600" b="1" i="1" dirty="0"/>
              <a:t>Ведра с дождиком несла, </a:t>
            </a:r>
            <a:br>
              <a:rPr lang="ru-RU" sz="2600" b="1" i="1" dirty="0"/>
            </a:br>
            <a:r>
              <a:rPr lang="ru-RU" sz="2600" b="1" i="1" dirty="0"/>
              <a:t>Оступилась на пригорке - </a:t>
            </a:r>
            <a:br>
              <a:rPr lang="ru-RU" sz="2600" b="1" i="1" dirty="0"/>
            </a:br>
            <a:r>
              <a:rPr lang="ru-RU" sz="2600" b="1" i="1" dirty="0"/>
              <a:t>Опрокинулись ведерки.</a:t>
            </a:r>
            <a:endParaRPr lang="ru-RU" sz="2600" dirty="0"/>
          </a:p>
          <a:p>
            <a:pPr marL="0" indent="0">
              <a:buNone/>
            </a:pPr>
            <a:r>
              <a:rPr lang="ru-RU" sz="2600" b="1" i="1" dirty="0"/>
              <a:t>Зазвенели капли, </a:t>
            </a:r>
            <a:br>
              <a:rPr lang="ru-RU" sz="2600" b="1" i="1" dirty="0"/>
            </a:br>
            <a:r>
              <a:rPr lang="ru-RU" sz="2600" b="1" i="1" dirty="0"/>
              <a:t>Загалдели цапли. </a:t>
            </a:r>
            <a:br>
              <a:rPr lang="ru-RU" sz="2600" b="1" i="1" dirty="0"/>
            </a:br>
            <a:r>
              <a:rPr lang="ru-RU" sz="2600" b="1" i="1" dirty="0"/>
              <a:t>Испугались муравьи: </a:t>
            </a:r>
            <a:br>
              <a:rPr lang="ru-RU" sz="2600" b="1" i="1" dirty="0"/>
            </a:br>
            <a:r>
              <a:rPr lang="ru-RU" sz="2600" b="1" i="1" dirty="0"/>
              <a:t>Двери заперли свои.</a:t>
            </a:r>
            <a:endParaRPr lang="ru-RU" sz="2600" dirty="0"/>
          </a:p>
          <a:p>
            <a:pPr marL="0" indent="0">
              <a:buNone/>
            </a:pPr>
            <a:r>
              <a:rPr lang="ru-RU" sz="2600" b="1" i="1" dirty="0"/>
              <a:t>Ведра с дождиком весна </a:t>
            </a:r>
            <a:br>
              <a:rPr lang="ru-RU" sz="2600" b="1" i="1" dirty="0"/>
            </a:br>
            <a:r>
              <a:rPr lang="ru-RU" sz="2600" b="1" i="1" dirty="0"/>
              <a:t>До села не донесла. </a:t>
            </a:r>
            <a:br>
              <a:rPr lang="ru-RU" sz="2600" b="1" i="1" dirty="0"/>
            </a:br>
            <a:r>
              <a:rPr lang="ru-RU" sz="2600" b="1" i="1" dirty="0"/>
              <a:t>А цветное коромысло </a:t>
            </a:r>
            <a:br>
              <a:rPr lang="ru-RU" sz="2600" b="1" i="1" dirty="0"/>
            </a:br>
            <a:r>
              <a:rPr lang="ru-RU" sz="2600" b="1" i="1" dirty="0"/>
              <a:t>Убежало в небеса </a:t>
            </a:r>
            <a:br>
              <a:rPr lang="ru-RU" sz="2600" b="1" i="1" dirty="0"/>
            </a:br>
            <a:r>
              <a:rPr lang="ru-RU" sz="2600" b="1" i="1" dirty="0"/>
              <a:t>И над озером </a:t>
            </a:r>
            <a:r>
              <a:rPr lang="ru-RU" sz="2600" b="1" i="1" dirty="0" smtClean="0"/>
              <a:t>повисло.</a:t>
            </a:r>
            <a:endParaRPr lang="ru-RU" sz="2600" dirty="0"/>
          </a:p>
          <a:p>
            <a:pPr marL="0" indent="0">
              <a:buNone/>
            </a:pPr>
            <a:r>
              <a:rPr lang="ru-RU" sz="2600" b="1" i="1" dirty="0" smtClean="0"/>
              <a:t>Чу-де-</a:t>
            </a:r>
            <a:r>
              <a:rPr lang="ru-RU" sz="2600" b="1" i="1" dirty="0" err="1" smtClean="0"/>
              <a:t>са</a:t>
            </a:r>
            <a:r>
              <a:rPr lang="ru-RU" sz="2600" b="1" i="1" dirty="0"/>
              <a:t>!»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 </a:t>
            </a:r>
          </a:p>
          <a:p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99329" y="19379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5" descr="P10206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1369" y="2395182"/>
            <a:ext cx="5046906" cy="3793320"/>
          </a:xfrm>
          <a:prstGeom prst="rect">
            <a:avLst/>
          </a:prstGeom>
          <a:noFill/>
          <a:ln w="9525">
            <a:solidFill>
              <a:srgbClr val="5B9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6944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4985" y="705134"/>
            <a:ext cx="8596668" cy="1320800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0070C0"/>
                </a:solidFill>
              </a:rPr>
              <a:t>Мнемотаблицы</a:t>
            </a:r>
            <a:r>
              <a:rPr lang="ru-RU" sz="4400" b="1" dirty="0" smtClean="0">
                <a:solidFill>
                  <a:srgbClr val="0070C0"/>
                </a:solidFill>
              </a:rPr>
              <a:t> могут быть: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24E0E"/>
                </a:solidFill>
              </a:rPr>
              <a:t>Предметными</a:t>
            </a:r>
          </a:p>
          <a:p>
            <a:r>
              <a:rPr lang="ru-RU" sz="4800" dirty="0" smtClean="0">
                <a:solidFill>
                  <a:srgbClr val="724E0E"/>
                </a:solidFill>
              </a:rPr>
              <a:t>Предметно-схематические</a:t>
            </a:r>
          </a:p>
          <a:p>
            <a:r>
              <a:rPr lang="ru-RU" sz="4800" dirty="0" smtClean="0">
                <a:solidFill>
                  <a:srgbClr val="724E0E"/>
                </a:solidFill>
              </a:rPr>
              <a:t>Схематические</a:t>
            </a:r>
            <a:endParaRPr lang="ru-RU" sz="4800" dirty="0">
              <a:solidFill>
                <a:srgbClr val="724E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749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806</TotalTime>
  <Words>326</Words>
  <Application>Microsoft Office PowerPoint</Application>
  <PresentationFormat>Произвольный</PresentationFormat>
  <Paragraphs>65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Использование метода мнемотехники в развитии связной речи  детей младшего  возраста.</vt:lpstr>
      <vt:lpstr>Проблемы </vt:lpstr>
      <vt:lpstr>Актуальность </vt:lpstr>
      <vt:lpstr>Цель работы: Использовать технологию мнемотехника в образовательном процессе в совместной и самостоятельной деятельности. </vt:lpstr>
      <vt:lpstr>Мнемотехника Оно происходит от греческого «mnemonikon» - искусство запоминания. </vt:lpstr>
      <vt:lpstr>Мнемосхемы – 1 карточка с 1 рисунком/символом. </vt:lpstr>
      <vt:lpstr>Мнемодорожка – вид мнемосхем, которые выстраиваются в линию. </vt:lpstr>
      <vt:lpstr>Мнемотаблица -это схема, в которую      заложена определенная информация.  </vt:lpstr>
      <vt:lpstr>Мнемотаблицы могут быть:</vt:lpstr>
      <vt:lpstr>Младший возраст -Используются цветные мнемосхемы. -Чаще используются мнемодорожки. -Предлагаются готовые схемы. 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№95</dc:title>
  <dc:creator>RePack by Diakov</dc:creator>
  <cp:lastModifiedBy>Nina M</cp:lastModifiedBy>
  <cp:revision>30</cp:revision>
  <dcterms:created xsi:type="dcterms:W3CDTF">2014-12-05T09:06:10Z</dcterms:created>
  <dcterms:modified xsi:type="dcterms:W3CDTF">2020-01-15T02:03:16Z</dcterms:modified>
</cp:coreProperties>
</file>