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325" r:id="rId3"/>
    <p:sldId id="329" r:id="rId4"/>
    <p:sldId id="321" r:id="rId5"/>
    <p:sldId id="282" r:id="rId6"/>
    <p:sldId id="309" r:id="rId7"/>
    <p:sldId id="319" r:id="rId8"/>
    <p:sldId id="306" r:id="rId9"/>
    <p:sldId id="299" r:id="rId10"/>
    <p:sldId id="322" r:id="rId11"/>
    <p:sldId id="323" r:id="rId12"/>
    <p:sldId id="288" r:id="rId13"/>
    <p:sldId id="308" r:id="rId14"/>
    <p:sldId id="315" r:id="rId15"/>
    <p:sldId id="307" r:id="rId16"/>
    <p:sldId id="316" r:id="rId17"/>
    <p:sldId id="331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658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FD21F-637D-48E1-BCBB-10094D0473D8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FF2A0-15F2-43A9-8A3D-2646AED77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7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7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3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3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79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0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1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4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36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2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6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6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2D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F815D-FFD1-48F1-9CD0-2DFEE0CE4F0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2E394-6116-49A3-BF5A-BC4B86E4E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6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Муниципальное бюджетное дошкольное образовательное  учреждение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 №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104г. Мурманска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56243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E40059">
                        <a:tint val="70000"/>
                        <a:satMod val="245000"/>
                      </a:srgbClr>
                    </a:gs>
                    <a:gs pos="75000">
                      <a:srgbClr val="E4005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4005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E40059">
                        <a:tint val="70000"/>
                        <a:satMod val="245000"/>
                      </a:srgbClr>
                    </a:gs>
                    <a:gs pos="75000">
                      <a:srgbClr val="E4005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4005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                         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Учитель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– логопед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                                  </a:t>
            </a: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Глоба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 Т. Н.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24075"/>
            <a:ext cx="77724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7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sz="4000" dirty="0">
                <a:solidFill>
                  <a:srgbClr val="FFFF00"/>
                </a:solidFill>
              </a:rPr>
              <a:t>[</a:t>
            </a:r>
            <a:r>
              <a:rPr lang="ru-RU" sz="4000" dirty="0">
                <a:solidFill>
                  <a:srgbClr val="FFFF00"/>
                </a:solidFill>
              </a:rPr>
              <a:t>Т</a:t>
            </a:r>
            <a:r>
              <a:rPr lang="en-US" sz="4000" dirty="0">
                <a:solidFill>
                  <a:srgbClr val="FFFF00"/>
                </a:solidFill>
              </a:rPr>
              <a:t>]</a:t>
            </a:r>
            <a:r>
              <a:rPr lang="ru-RU" sz="4000" dirty="0">
                <a:solidFill>
                  <a:srgbClr val="FFFF00"/>
                </a:solidFill>
              </a:rPr>
              <a:t>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628800"/>
            <a:ext cx="548640" cy="838200"/>
          </a:xfr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389437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368690" y="4941168"/>
            <a:ext cx="3196952" cy="969963"/>
            <a:chOff x="5385792" y="3501848"/>
            <a:chExt cx="3196952" cy="969963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5385792" y="3501848"/>
              <a:ext cx="3196952" cy="969963"/>
              <a:chOff x="5385792" y="3445866"/>
              <a:chExt cx="3196952" cy="969963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5385792" y="3445866"/>
                <a:ext cx="2282552" cy="969963"/>
                <a:chOff x="5385792" y="3445866"/>
                <a:chExt cx="2282552" cy="969963"/>
              </a:xfrm>
            </p:grpSpPr>
            <p:sp>
              <p:nvSpPr>
                <p:cNvPr id="10" name="Прямоугольник 9"/>
                <p:cNvSpPr/>
                <p:nvPr/>
              </p:nvSpPr>
              <p:spPr>
                <a:xfrm>
                  <a:off x="5385792" y="3461930"/>
                  <a:ext cx="914400" cy="914400"/>
                </a:xfrm>
                <a:prstGeom prst="rect">
                  <a:avLst/>
                </a:prstGeom>
                <a:solidFill>
                  <a:srgbClr val="FFFF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38917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8925" y="3445866"/>
                  <a:ext cx="1389419" cy="969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8" name="Прямоугольник 17"/>
              <p:cNvSpPr/>
              <p:nvPr/>
            </p:nvSpPr>
            <p:spPr>
              <a:xfrm>
                <a:off x="7668344" y="3473647"/>
                <a:ext cx="914400" cy="914400"/>
              </a:xfrm>
              <a:prstGeom prst="rect">
                <a:avLst/>
              </a:prstGeom>
              <a:solidFill>
                <a:srgbClr val="FFFF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891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571" y="3588344"/>
              <a:ext cx="549275" cy="84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906" y="3630436"/>
              <a:ext cx="549275" cy="84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5385792" y="4968949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51243" y="4968949"/>
            <a:ext cx="914398" cy="9026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0193" y="4968949"/>
            <a:ext cx="1351049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50034" y="4365104"/>
            <a:ext cx="901209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ПРОВЕРЬ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5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sz="4000" dirty="0">
                <a:solidFill>
                  <a:srgbClr val="FFFF00"/>
                </a:solidFill>
              </a:rPr>
              <a:t>[</a:t>
            </a:r>
            <a:r>
              <a:rPr lang="ru-RU" sz="4000" dirty="0">
                <a:solidFill>
                  <a:srgbClr val="FFFF00"/>
                </a:solidFill>
              </a:rPr>
              <a:t>Т</a:t>
            </a:r>
            <a:r>
              <a:rPr lang="en-US" sz="4000" dirty="0">
                <a:solidFill>
                  <a:srgbClr val="FFFF00"/>
                </a:solidFill>
              </a:rPr>
              <a:t>]</a:t>
            </a:r>
            <a:r>
              <a:rPr lang="ru-RU" sz="4000" dirty="0">
                <a:solidFill>
                  <a:srgbClr val="FFFF00"/>
                </a:solidFill>
              </a:rPr>
              <a:t>?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7" y="1102642"/>
            <a:ext cx="79057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381" y="1484783"/>
            <a:ext cx="1001494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501866" y="4947148"/>
            <a:ext cx="3255963" cy="981075"/>
            <a:chOff x="5745312" y="5385259"/>
            <a:chExt cx="3255963" cy="981075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5312" y="5385259"/>
              <a:ext cx="3255963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5530485"/>
              <a:ext cx="704613" cy="662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5548284" y="4987578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43429" y="4980485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62684" y="4987578"/>
            <a:ext cx="1381402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859" y="4365104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6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6" b="97214" l="2637" r="99805">
                        <a14:backgroundMark x1="96289" y1="23900" x2="96289" y2="23900"/>
                        <a14:backgroundMark x1="91309" y1="19941" x2="91309" y2="19941"/>
                        <a14:backgroundMark x1="85352" y1="18035" x2="83496" y2="17742"/>
                        <a14:backgroundMark x1="79785" y1="15836" x2="80859" y2="16716"/>
                        <a14:backgroundMark x1="84082" y1="23900" x2="84570" y2="26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9" y="1385590"/>
            <a:ext cx="6502400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http://pluspng.com/img-png/gate-png-gate-png-ris-by-jean52-1024.png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36712"/>
            <a:ext cx="1152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08" y="5327302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37946" y="5360639"/>
            <a:ext cx="1344456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75168" y="5393977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07622" y="5350715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" y="303312"/>
            <a:ext cx="72675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31" y="4725144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1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93" l="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69008"/>
            <a:ext cx="115865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7" b="95671" l="2857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2" y="1520478"/>
            <a:ext cx="5436716" cy="35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67" y="1700808"/>
            <a:ext cx="1152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36765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8651" y="4891248"/>
            <a:ext cx="1366836" cy="8721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4861148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705651" y="4861148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47663" y="377369"/>
            <a:ext cx="7072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ea typeface="+mj-ea"/>
                <a:cs typeface="+mj-cs"/>
              </a:rPr>
              <a:t>В какой части слова звучит </a:t>
            </a: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[</a:t>
            </a:r>
            <a:r>
              <a:rPr lang="ru-RU" sz="4000" dirty="0">
                <a:solidFill>
                  <a:srgbClr val="FFFF00"/>
                </a:solidFill>
                <a:ea typeface="+mj-ea"/>
                <a:cs typeface="+mj-cs"/>
              </a:rPr>
              <a:t>Т</a:t>
            </a: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]</a:t>
            </a:r>
            <a:r>
              <a:rPr lang="ru-RU" sz="4000" dirty="0">
                <a:solidFill>
                  <a:srgbClr val="FFFF00"/>
                </a:solidFill>
                <a:ea typeface="+mj-ea"/>
                <a:cs typeface="+mj-cs"/>
              </a:rPr>
              <a:t>?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53" y="4293096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5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89897" l="891" r="99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4" y="1516570"/>
            <a:ext cx="5679666" cy="489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72913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25144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5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8" b="987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6736922" cy="441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98" y="566124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38" y="5779933"/>
            <a:ext cx="548640" cy="838200"/>
          </a:xfrm>
        </p:spPr>
      </p:pic>
      <p:sp>
        <p:nvSpPr>
          <p:cNvPr id="9" name="Прямоугольник 8"/>
          <p:cNvSpPr/>
          <p:nvPr/>
        </p:nvSpPr>
        <p:spPr>
          <a:xfrm>
            <a:off x="7815334" y="5694585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51" y="411634"/>
            <a:ext cx="72913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50" y="5013176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9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39" y="1757908"/>
            <a:ext cx="5667547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5" y="476672"/>
            <a:ext cx="72913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25144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36712"/>
            <a:ext cx="1152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08" y="5327302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37946" y="5360639"/>
            <a:ext cx="1344456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75168" y="5393977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07622" y="5350715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" y="303312"/>
            <a:ext cx="72675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0" y="1601818"/>
            <a:ext cx="79311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67135" y="5007222"/>
            <a:ext cx="901209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ПРОВЕРЬ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26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МОЛОДЕЦ !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52" y="2276872"/>
            <a:ext cx="4084486" cy="3240359"/>
          </a:xfrm>
        </p:spPr>
      </p:pic>
    </p:spTree>
    <p:extLst>
      <p:ext uri="{BB962C8B-B14F-4D97-AF65-F5344CB8AC3E}">
        <p14:creationId xmlns:p14="http://schemas.microsoft.com/office/powerpoint/2010/main" val="6809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188" y="98072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Определи место звука </a:t>
            </a:r>
            <a:r>
              <a:rPr lang="en-US" b="1" dirty="0" smtClean="0">
                <a:solidFill>
                  <a:srgbClr val="FFFF00"/>
                </a:solidFill>
              </a:rPr>
              <a:t>[</a:t>
            </a:r>
            <a:r>
              <a:rPr lang="ru-RU" b="1" dirty="0" smtClean="0">
                <a:solidFill>
                  <a:srgbClr val="FFFF00"/>
                </a:solidFill>
              </a:rPr>
              <a:t>Т</a:t>
            </a:r>
            <a:r>
              <a:rPr lang="en-US" b="1" dirty="0" smtClean="0">
                <a:solidFill>
                  <a:srgbClr val="FFFF00"/>
                </a:solidFill>
              </a:rPr>
              <a:t>]</a:t>
            </a:r>
            <a:r>
              <a:rPr lang="ru-RU" b="1" dirty="0" smtClean="0">
                <a:solidFill>
                  <a:srgbClr val="FFFF00"/>
                </a:solidFill>
              </a:rPr>
              <a:t> в словах.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68040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9" y="2996953"/>
            <a:ext cx="993247" cy="15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98" y="566124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32475"/>
            <a:ext cx="448794" cy="685658"/>
          </a:xfrm>
        </p:spPr>
      </p:pic>
      <p:sp>
        <p:nvSpPr>
          <p:cNvPr id="9" name="Прямоугольник 8"/>
          <p:cNvSpPr/>
          <p:nvPr/>
        </p:nvSpPr>
        <p:spPr>
          <a:xfrm>
            <a:off x="7798384" y="5694585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51" y="411634"/>
            <a:ext cx="72913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334345"/>
            <a:ext cx="59134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6" y="1365250"/>
            <a:ext cx="4279900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91097" y="5192743"/>
            <a:ext cx="901209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ПРОВЕРЬ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1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dirty="0">
                <a:solidFill>
                  <a:srgbClr val="FFFF00"/>
                </a:solidFill>
              </a:rPr>
              <a:t>[</a:t>
            </a:r>
            <a:r>
              <a:rPr lang="ru-RU" dirty="0">
                <a:solidFill>
                  <a:srgbClr val="FFFF00"/>
                </a:solidFill>
              </a:rPr>
              <a:t>Т</a:t>
            </a:r>
            <a:r>
              <a:rPr lang="en-US" dirty="0">
                <a:solidFill>
                  <a:srgbClr val="FFFF00"/>
                </a:solidFill>
              </a:rPr>
              <a:t>]</a:t>
            </a:r>
            <a:r>
              <a:rPr lang="ru-RU" dirty="0">
                <a:solidFill>
                  <a:srgbClr val="FFFF00"/>
                </a:solidFill>
              </a:rPr>
              <a:t>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03685"/>
            <a:ext cx="571541" cy="873188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20" y1="14096" x2="7020" y2="14096"/>
                        <a14:foregroundMark x1="61680" y1="88850" x2="61680" y2="88850"/>
                        <a14:foregroundMark x1="54952" y1="77065" x2="54952" y2="77065"/>
                        <a14:foregroundMark x1="32679" y1="85904" x2="33598" y2="85904"/>
                        <a14:foregroundMark x1="91308" y1="74928" x2="91308" y2="7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47506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12" y="5373216"/>
            <a:ext cx="32623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25418" y="5406553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86" y="5394646"/>
            <a:ext cx="124936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49502" y="5406553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6495" y="4884966"/>
            <a:ext cx="901209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ПРОВЕРЬ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6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66726"/>
            <a:ext cx="857605" cy="131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dirty="0" smtClean="0">
                <a:solidFill>
                  <a:srgbClr val="FFFF00"/>
                </a:solidFill>
              </a:rPr>
              <a:t>[</a:t>
            </a:r>
            <a:r>
              <a:rPr lang="ru-RU" dirty="0" smtClean="0">
                <a:solidFill>
                  <a:srgbClr val="FFFF00"/>
                </a:solidFill>
              </a:rPr>
              <a:t>Т</a:t>
            </a:r>
            <a:r>
              <a:rPr lang="en-US" dirty="0" smtClean="0">
                <a:solidFill>
                  <a:srgbClr val="FFFF00"/>
                </a:solidFill>
              </a:rPr>
              <a:t>]</a:t>
            </a:r>
            <a:r>
              <a:rPr lang="ru-RU" dirty="0" smtClean="0">
                <a:solidFill>
                  <a:srgbClr val="FFFF00"/>
                </a:solidFill>
              </a:rPr>
              <a:t>?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6552" l="2909" r="100000">
                        <a14:backgroundMark x1="13273" y1="14286" x2="13273" y2="14286"/>
                        <a14:backgroundMark x1="18364" y1="16749" x2="18364" y2="16749"/>
                        <a14:backgroundMark x1="19273" y1="19704" x2="20182" y2="21675"/>
                        <a14:backgroundMark x1="19455" y1="30049" x2="19455" y2="30049"/>
                        <a14:backgroundMark x1="18364" y1="30296" x2="17636" y2="32020"/>
                        <a14:backgroundMark x1="14182" y1="36946" x2="13455" y2="39163"/>
                        <a14:backgroundMark x1="11818" y1="40394" x2="11273" y2="41872"/>
                        <a14:backgroundMark x1="6909" y1="48522" x2="6545" y2="50739"/>
                        <a14:backgroundMark x1="3818" y1="54680" x2="3636" y2="55665"/>
                        <a14:backgroundMark x1="5636" y1="73645" x2="5636" y2="73645"/>
                        <a14:backgroundMark x1="8364" y1="74631" x2="9636" y2="76847"/>
                        <a14:backgroundMark x1="14364" y1="80788" x2="15091" y2="81034"/>
                        <a14:backgroundMark x1="17636" y1="82020" x2="19273" y2="83251"/>
                        <a14:backgroundMark x1="23091" y1="85222" x2="28000" y2="86700"/>
                        <a14:backgroundMark x1="31091" y1="86700" x2="33091" y2="86946"/>
                        <a14:backgroundMark x1="35091" y1="87931" x2="39455" y2="90640"/>
                        <a14:backgroundMark x1="43636" y1="91379" x2="46364" y2="92365"/>
                        <a14:backgroundMark x1="53273" y1="92365" x2="58909" y2="93842"/>
                        <a14:backgroundMark x1="64545" y1="93842" x2="66545" y2="92857"/>
                        <a14:backgroundMark x1="70364" y1="92611" x2="73818" y2="93350"/>
                        <a14:backgroundMark x1="81455" y1="92611" x2="86727" y2="92857"/>
                        <a14:backgroundMark x1="87818" y1="92118" x2="88727" y2="92118"/>
                        <a14:backgroundMark x1="90000" y1="91379" x2="93818" y2="86207"/>
                        <a14:backgroundMark x1="96909" y1="77094" x2="97818" y2="73645"/>
                        <a14:backgroundMark x1="98182" y1="72414" x2="98182" y2="72414"/>
                        <a14:backgroundMark x1="95273" y1="72414" x2="94545" y2="72414"/>
                        <a14:backgroundMark x1="90000" y1="72660" x2="89091" y2="73645"/>
                        <a14:backgroundMark x1="82545" y1="78571" x2="81636" y2="79310"/>
                        <a14:backgroundMark x1="79091" y1="77586" x2="73455" y2="75123"/>
                        <a14:backgroundMark x1="66727" y1="72167" x2="64727" y2="69951"/>
                        <a14:backgroundMark x1="54909" y1="53448" x2="54909" y2="52217"/>
                        <a14:backgroundMark x1="50909" y1="48522" x2="50000" y2="46798"/>
                        <a14:backgroundMark x1="49091" y1="42857" x2="48182" y2="40394"/>
                        <a14:backgroundMark x1="45818" y1="37192" x2="45636" y2="36207"/>
                        <a14:backgroundMark x1="44727" y1="30296" x2="44727" y2="30296"/>
                        <a14:backgroundMark x1="45091" y1="27094" x2="45091" y2="25369"/>
                        <a14:backgroundMark x1="45091" y1="21429" x2="46182" y2="19458"/>
                        <a14:backgroundMark x1="46545" y1="16995" x2="47455" y2="14778"/>
                        <a14:backgroundMark x1="48545" y1="13054" x2="50909" y2="11084"/>
                        <a14:backgroundMark x1="55455" y1="9606" x2="57818" y2="9606"/>
                        <a14:backgroundMark x1="64000" y1="10099" x2="68909" y2="11330"/>
                        <a14:backgroundMark x1="77273" y1="13054" x2="80364" y2="13547"/>
                        <a14:backgroundMark x1="84727" y1="14532" x2="86545" y2="15517"/>
                        <a14:backgroundMark x1="89455" y1="16995" x2="90182" y2="17980"/>
                        <a14:backgroundMark x1="91636" y1="22414" x2="91818" y2="25616"/>
                        <a14:backgroundMark x1="91818" y1="28325" x2="92000" y2="29803"/>
                        <a14:backgroundMark x1="93455" y1="30296" x2="93455" y2="30296"/>
                        <a14:backgroundMark x1="94545" y1="30788" x2="94545" y2="30788"/>
                        <a14:backgroundMark x1="93091" y1="31281" x2="88545" y2="30296"/>
                        <a14:backgroundMark x1="82000" y1="26108" x2="79091" y2="24384"/>
                        <a14:backgroundMark x1="72545" y1="20690" x2="69818" y2="19458"/>
                        <a14:backgroundMark x1="64909" y1="17980" x2="63818" y2="17241"/>
                        <a14:backgroundMark x1="61636" y1="16010" x2="61636" y2="16010"/>
                        <a14:backgroundMark x1="58727" y1="15517" x2="56727" y2="15764"/>
                        <a14:backgroundMark x1="54909" y1="16010" x2="53455" y2="16010"/>
                        <a14:backgroundMark x1="47455" y1="13793" x2="41273" y2="10837"/>
                        <a14:backgroundMark x1="34364" y1="6404" x2="34364" y2="6404"/>
                        <a14:backgroundMark x1="32364" y1="4926" x2="32364" y2="4926"/>
                        <a14:backgroundMark x1="28182" y1="4926" x2="28182" y2="4926"/>
                        <a14:backgroundMark x1="24545" y1="4926" x2="22182" y2="4926"/>
                        <a14:backgroundMark x1="19636" y1="4926" x2="19636" y2="4926"/>
                        <a14:backgroundMark x1="17091" y1="4926" x2="12727" y2="6404"/>
                        <a14:backgroundMark x1="10545" y1="6650" x2="10545" y2="6650"/>
                        <a14:backgroundMark x1="4545" y1="16502" x2="5636" y2="17241"/>
                        <a14:backgroundMark x1="8364" y1="17241" x2="8364" y2="17241"/>
                        <a14:backgroundMark x1="12364" y1="22660" x2="12727" y2="23892"/>
                        <a14:backgroundMark x1="14182" y1="23892" x2="15091" y2="23892"/>
                        <a14:backgroundMark x1="24545" y1="79310" x2="24545" y2="79310"/>
                        <a14:backgroundMark x1="52000" y1="48030" x2="52000" y2="4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80710"/>
            <a:ext cx="6228643" cy="459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332332" y="5278581"/>
            <a:ext cx="3255963" cy="981075"/>
            <a:chOff x="3707904" y="3508709"/>
            <a:chExt cx="3255963" cy="98107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508709"/>
              <a:ext cx="3255963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Объект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565" y="3617344"/>
              <a:ext cx="548640" cy="838200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6362259" y="5305908"/>
            <a:ext cx="1288218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398356" y="5305908"/>
            <a:ext cx="914400" cy="89541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684707" y="5305908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939880" y="4797152"/>
            <a:ext cx="901209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ПРОВЕРЬ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0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sz="4000" dirty="0">
                <a:solidFill>
                  <a:srgbClr val="FFFF00"/>
                </a:solidFill>
              </a:rPr>
              <a:t>[</a:t>
            </a:r>
            <a:r>
              <a:rPr lang="ru-RU" sz="4000" dirty="0">
                <a:solidFill>
                  <a:srgbClr val="FFFF00"/>
                </a:solidFill>
              </a:rPr>
              <a:t>Т</a:t>
            </a:r>
            <a:r>
              <a:rPr lang="en-US" sz="4000" dirty="0">
                <a:solidFill>
                  <a:srgbClr val="FFFF00"/>
                </a:solidFill>
              </a:rPr>
              <a:t>]</a:t>
            </a:r>
            <a:r>
              <a:rPr lang="ru-RU" sz="4000" dirty="0">
                <a:solidFill>
                  <a:srgbClr val="FFFF00"/>
                </a:solidFill>
              </a:rPr>
              <a:t>?</a:t>
            </a:r>
            <a:endParaRPr lang="ru-RU" sz="1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5" r="100000">
                        <a14:foregroundMark x1="4531" y1="76510" x2="4531" y2="76510"/>
                        <a14:foregroundMark x1="56094" y1="22315" x2="56094" y2="22315"/>
                        <a14:foregroundMark x1="83750" y1="14765" x2="83750" y2="14765"/>
                        <a14:foregroundMark x1="75625" y1="23322" x2="75625" y2="23322"/>
                        <a14:foregroundMark x1="66719" y1="25000" x2="66719" y2="25000"/>
                        <a14:foregroundMark x1="79375" y1="48490" x2="79375" y2="48490"/>
                        <a14:foregroundMark x1="89063" y1="16107" x2="89844" y2="15101"/>
                        <a14:foregroundMark x1="98906" y1="9732" x2="98906" y2="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5733482" cy="479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81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80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05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25" y="1556792"/>
            <a:ext cx="5492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4000" dirty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sz="4000" dirty="0">
                <a:solidFill>
                  <a:srgbClr val="FFFF00"/>
                </a:solidFill>
              </a:rPr>
              <a:t>[</a:t>
            </a:r>
            <a:r>
              <a:rPr lang="ru-RU" sz="4000" dirty="0">
                <a:solidFill>
                  <a:srgbClr val="FFFF00"/>
                </a:solidFill>
              </a:rPr>
              <a:t>Т</a:t>
            </a:r>
            <a:r>
              <a:rPr lang="en-US" sz="4000" dirty="0">
                <a:solidFill>
                  <a:srgbClr val="FFFF00"/>
                </a:solidFill>
              </a:rPr>
              <a:t>]</a:t>
            </a:r>
            <a:r>
              <a:rPr lang="ru-RU" sz="4000" dirty="0">
                <a:solidFill>
                  <a:srgbClr val="FFFF00"/>
                </a:solidFill>
              </a:rPr>
              <a:t>?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4176464" cy="555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6" y="5013176"/>
            <a:ext cx="3261643" cy="98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4477" y="5058697"/>
            <a:ext cx="914400" cy="8884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43550" y="5045712"/>
            <a:ext cx="1241475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0163" y="5045712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99" y="4437112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3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 </a:t>
            </a:r>
            <a:r>
              <a:rPr lang="ru-RU" sz="4000" dirty="0">
                <a:solidFill>
                  <a:srgbClr val="FFFF00"/>
                </a:solidFill>
              </a:rPr>
              <a:t>какой части слова звучит </a:t>
            </a:r>
            <a:r>
              <a:rPr lang="en-US" sz="4000" dirty="0">
                <a:solidFill>
                  <a:srgbClr val="FFFF00"/>
                </a:solidFill>
              </a:rPr>
              <a:t>[</a:t>
            </a:r>
            <a:r>
              <a:rPr lang="ru-RU" sz="4000" dirty="0">
                <a:solidFill>
                  <a:srgbClr val="FFFF00"/>
                </a:solidFill>
              </a:rPr>
              <a:t>Т</a:t>
            </a:r>
            <a:r>
              <a:rPr lang="en-US" sz="4000" dirty="0">
                <a:solidFill>
                  <a:srgbClr val="FFFF00"/>
                </a:solidFill>
              </a:rPr>
              <a:t>]</a:t>
            </a:r>
            <a:r>
              <a:rPr lang="ru-RU" sz="4000" dirty="0" smtClean="0">
                <a:solidFill>
                  <a:srgbClr val="FFFF00"/>
                </a:solidFill>
              </a:rPr>
              <a:t>?</a:t>
            </a:r>
            <a:endParaRPr lang="ru-RU" sz="1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5443" l="4427" r="94661">
                        <a14:foregroundMark x1="35156" y1="12760" x2="35156" y2="12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8" y="1412776"/>
            <a:ext cx="6244952" cy="61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73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64" y="5301208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04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14948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В какой части слова звучит </a:t>
            </a:r>
            <a:r>
              <a:rPr lang="en-US" sz="4000" dirty="0">
                <a:solidFill>
                  <a:srgbClr val="FFFF00"/>
                </a:solidFill>
              </a:rPr>
              <a:t>[</a:t>
            </a:r>
            <a:r>
              <a:rPr lang="ru-RU" sz="4000" dirty="0">
                <a:solidFill>
                  <a:srgbClr val="FFFF00"/>
                </a:solidFill>
              </a:rPr>
              <a:t>Т</a:t>
            </a:r>
            <a:r>
              <a:rPr lang="en-US" sz="4000" dirty="0">
                <a:solidFill>
                  <a:srgbClr val="FFFF00"/>
                </a:solidFill>
              </a:rPr>
              <a:t>]</a:t>
            </a:r>
            <a:r>
              <a:rPr lang="ru-RU" sz="4000" dirty="0">
                <a:solidFill>
                  <a:srgbClr val="FFFF00"/>
                </a:solidFill>
              </a:rPr>
              <a:t>?</a:t>
            </a:r>
            <a:endParaRPr lang="ru-RU" sz="1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0" b="98600" l="2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41" y="2024534"/>
            <a:ext cx="7049219" cy="469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47" y="1484784"/>
            <a:ext cx="1152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80" y="5465390"/>
            <a:ext cx="32559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91170" y="550478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791543" y="5532065"/>
            <a:ext cx="914400" cy="8871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34875" y="5495365"/>
            <a:ext cx="1286172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768" y="4797152"/>
            <a:ext cx="993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6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119</Words>
  <Application>Microsoft Office PowerPoint</Application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Определи место звука [Т] в словах.</vt:lpstr>
      <vt:lpstr>Презентация PowerPoint</vt:lpstr>
      <vt:lpstr>В какой части слова звучит [Т]?</vt:lpstr>
      <vt:lpstr>В какой части слова звучит [Т]?</vt:lpstr>
      <vt:lpstr>В какой части слова звучит [Т]?</vt:lpstr>
      <vt:lpstr>В какой части слова звучит [Т]?</vt:lpstr>
      <vt:lpstr>В какой части слова звучит [Т]?</vt:lpstr>
      <vt:lpstr>В какой части слова звучит [Т]?</vt:lpstr>
      <vt:lpstr>В какой части слова звучит [Т]?</vt:lpstr>
      <vt:lpstr>В какой части слова звучит [Т]?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66</cp:revision>
  <dcterms:created xsi:type="dcterms:W3CDTF">2018-05-21T17:54:49Z</dcterms:created>
  <dcterms:modified xsi:type="dcterms:W3CDTF">2020-01-17T21:15:31Z</dcterms:modified>
</cp:coreProperties>
</file>