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22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74" r:id="rId2"/>
    <p:sldId id="275" r:id="rId3"/>
    <p:sldId id="278" r:id="rId4"/>
    <p:sldId id="273" r:id="rId5"/>
    <p:sldId id="256" r:id="rId6"/>
    <p:sldId id="257" r:id="rId7"/>
    <p:sldId id="259" r:id="rId8"/>
    <p:sldId id="258" r:id="rId9"/>
    <p:sldId id="260" r:id="rId10"/>
    <p:sldId id="263" r:id="rId11"/>
    <p:sldId id="264" r:id="rId12"/>
    <p:sldId id="265" r:id="rId13"/>
    <p:sldId id="267" r:id="rId14"/>
    <p:sldId id="269" r:id="rId15"/>
    <p:sldId id="277" r:id="rId16"/>
    <p:sldId id="270" r:id="rId17"/>
    <p:sldId id="271" r:id="rId18"/>
    <p:sldId id="272" r:id="rId19"/>
    <p:sldId id="279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00FF"/>
    <a:srgbClr val="99FFCC"/>
    <a:srgbClr val="008080"/>
    <a:srgbClr val="CCFFFF"/>
    <a:srgbClr val="CCCCFF"/>
    <a:srgbClr val="B85808"/>
    <a:srgbClr val="6600CC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86" autoAdjust="0"/>
    <p:restoredTop sz="99140" autoAdjust="0"/>
  </p:normalViewPr>
  <p:slideViewPr>
    <p:cSldViewPr>
      <p:cViewPr varScale="1">
        <p:scale>
          <a:sx n="74" d="100"/>
          <a:sy n="74" d="100"/>
        </p:scale>
        <p:origin x="132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F7BF118B-4AE4-4C0C-9981-67401351E5F7}" type="datetimeFigureOut">
              <a:rPr lang="ru-RU" smtClean="0"/>
              <a:pPr/>
              <a:t>26.01.2020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5FCE35B8-651D-4638-8C94-2790A8BFEE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7BF118B-4AE4-4C0C-9981-67401351E5F7}" type="datetimeFigureOut">
              <a:rPr lang="ru-RU" smtClean="0"/>
              <a:pPr/>
              <a:t>26.01.2020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FCE35B8-651D-4638-8C94-2790A8BFEE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F7BF118B-4AE4-4C0C-9981-67401351E5F7}" type="datetimeFigureOut">
              <a:rPr lang="ru-RU" smtClean="0"/>
              <a:pPr/>
              <a:t>26.01.2020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FCE35B8-651D-4638-8C94-2790A8BFEE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7BF118B-4AE4-4C0C-9981-67401351E5F7}" type="datetimeFigureOut">
              <a:rPr lang="ru-RU" smtClean="0"/>
              <a:pPr/>
              <a:t>26.01.2020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FCE35B8-651D-4638-8C94-2790A8BFEE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F7BF118B-4AE4-4C0C-9981-67401351E5F7}" type="datetimeFigureOut">
              <a:rPr lang="ru-RU" smtClean="0"/>
              <a:pPr/>
              <a:t>26.01.2020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5FCE35B8-651D-4638-8C94-2790A8BFEE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7BF118B-4AE4-4C0C-9981-67401351E5F7}" type="datetimeFigureOut">
              <a:rPr lang="ru-RU" smtClean="0"/>
              <a:pPr/>
              <a:t>26.01.2020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FCE35B8-651D-4638-8C94-2790A8BFEE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7BF118B-4AE4-4C0C-9981-67401351E5F7}" type="datetimeFigureOut">
              <a:rPr lang="ru-RU" smtClean="0"/>
              <a:pPr/>
              <a:t>26.01.2020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FCE35B8-651D-4638-8C94-2790A8BFEE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7BF118B-4AE4-4C0C-9981-67401351E5F7}" type="datetimeFigureOut">
              <a:rPr lang="ru-RU" smtClean="0"/>
              <a:pPr/>
              <a:t>26.01.2020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FCE35B8-651D-4638-8C94-2790A8BFEE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F7BF118B-4AE4-4C0C-9981-67401351E5F7}" type="datetimeFigureOut">
              <a:rPr lang="ru-RU" smtClean="0"/>
              <a:pPr/>
              <a:t>26.01.2020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FCE35B8-651D-4638-8C94-2790A8BFEE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7BF118B-4AE4-4C0C-9981-67401351E5F7}" type="datetimeFigureOut">
              <a:rPr lang="ru-RU" smtClean="0"/>
              <a:pPr/>
              <a:t>26.01.2020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FCE35B8-651D-4638-8C94-2790A8BFEE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7BF118B-4AE4-4C0C-9981-67401351E5F7}" type="datetimeFigureOut">
              <a:rPr lang="ru-RU" smtClean="0"/>
              <a:pPr/>
              <a:t>26.01.2020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FCE35B8-651D-4638-8C94-2790A8BFEE8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F7BF118B-4AE4-4C0C-9981-67401351E5F7}" type="datetimeFigureOut">
              <a:rPr lang="ru-RU" smtClean="0"/>
              <a:pPr/>
              <a:t>26.01.2020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5FCE35B8-651D-4638-8C94-2790A8BFEE8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image" Target="../media/image24.jpeg"/><Relationship Id="rId3" Type="http://schemas.openxmlformats.org/officeDocument/2006/relationships/image" Target="../media/image6.gif"/><Relationship Id="rId7" Type="http://schemas.openxmlformats.org/officeDocument/2006/relationships/image" Target="../media/image21.png"/><Relationship Id="rId12" Type="http://schemas.openxmlformats.org/officeDocument/2006/relationships/slide" Target="slide14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11" Type="http://schemas.openxmlformats.org/officeDocument/2006/relationships/image" Target="../media/image23.jpeg"/><Relationship Id="rId5" Type="http://schemas.openxmlformats.org/officeDocument/2006/relationships/slide" Target="slide15.xml"/><Relationship Id="rId10" Type="http://schemas.openxmlformats.org/officeDocument/2006/relationships/slide" Target="slide16.xml"/><Relationship Id="rId4" Type="http://schemas.openxmlformats.org/officeDocument/2006/relationships/slide" Target="slide18.xml"/><Relationship Id="rId9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1.mp3"/><Relationship Id="rId7" Type="http://schemas.openxmlformats.org/officeDocument/2006/relationships/image" Target="../media/image7.jpeg"/><Relationship Id="rId2" Type="http://schemas.openxmlformats.org/officeDocument/2006/relationships/audio" Target="NULL" TargetMode="External"/><Relationship Id="rId1" Type="http://schemas.openxmlformats.org/officeDocument/2006/relationships/audio" Target="file:///C:\Users\&#1048;&#1085;&#1085;&#1072;\Desktop\&#1048;&#1079;%20&#1050;&#1080;&#1085;&#1086;&#1092;&#1080;&#1083;&#1100;&#1084;&#1086;&#1074;_&#1042;%20&#1075;&#1086;&#1089;&#1090;&#1103;&#1093;%20&#1091;%20&#1089;&#1082;&#1072;&#1079;&#1082;&#1080;%20-%20&#1055;&#1086;&#1083;&#1085;&#1072;&#1103;%20&#1074;&#1077;&#1088;&#1089;&#1080;&#1103;%20(&#1082;_&#1092;&#171;&#1058;&#1072;&#1084;,%20&#1085;&#1072;%20&#1085;&#1077;&#1074;&#1077;&#1076;&#1086;&#1084;&#1099;&#1093;%20&#1076;&#1086;&#1088;&#1086;&#1078;&#1082;&#1072;&#1093;&#187;).mp3" TargetMode="External"/><Relationship Id="rId6" Type="http://schemas.openxmlformats.org/officeDocument/2006/relationships/image" Target="../media/image6.gif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furminatory.www.nn.ru/users/foto/156315-2011-02-24-3D-graphics_Color_lines_027358_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lum bright="20000"/>
          </a:blip>
          <a:srcRect/>
          <a:stretch>
            <a:fillRect/>
          </a:stretch>
        </p:blipFill>
        <p:spPr bwMode="auto">
          <a:xfrm>
            <a:off x="-141040" y="-172561"/>
            <a:ext cx="5505128" cy="7315200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1115616" y="188640"/>
            <a:ext cx="45719" cy="144016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7" y="908720"/>
            <a:ext cx="698477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99FF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Дикие животные Республики Коми</a:t>
            </a:r>
            <a:endParaRPr lang="ru-RU" sz="5400" b="1" cap="none" spc="0" dirty="0">
              <a:ln w="11430"/>
              <a:solidFill>
                <a:srgbClr val="99FF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95936" y="3284984"/>
            <a:ext cx="468052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none" spc="0" dirty="0" smtClean="0">
                <a:ln w="11430"/>
                <a:solidFill>
                  <a:srgbClr val="99FF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Экологическое воспитание детей</a:t>
            </a:r>
            <a:endParaRPr lang="ru-RU" sz="2000" b="1" cap="none" spc="0" dirty="0">
              <a:ln w="11430"/>
              <a:solidFill>
                <a:srgbClr val="99FF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95736" y="4077072"/>
            <a:ext cx="633670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b="1" cap="none" spc="0" dirty="0" smtClean="0">
                <a:ln w="11430"/>
                <a:solidFill>
                  <a:srgbClr val="99FF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Лицова Людмила Тадеушовна, воспитатель</a:t>
            </a:r>
          </a:p>
          <a:p>
            <a:pPr algn="ctr"/>
            <a:r>
              <a:rPr lang="ru-RU" b="1" dirty="0" smtClean="0">
                <a:ln w="11430"/>
                <a:solidFill>
                  <a:srgbClr val="99FF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МАДОУ «Детский сад №10 комбинированного вида»</a:t>
            </a:r>
            <a:endParaRPr lang="ru-RU" b="1" cap="none" spc="0" dirty="0">
              <a:ln w="11430"/>
              <a:solidFill>
                <a:srgbClr val="99FF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68035" y="5805264"/>
            <a:ext cx="777777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200" b="1" dirty="0" smtClean="0">
                <a:ln w="11430"/>
                <a:solidFill>
                  <a:srgbClr val="99FF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г. </a:t>
            </a:r>
            <a:r>
              <a:rPr lang="ru-RU" sz="1200" b="1" dirty="0" err="1" smtClean="0">
                <a:ln w="11430"/>
                <a:solidFill>
                  <a:srgbClr val="99FF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Емва</a:t>
            </a:r>
            <a:r>
              <a:rPr lang="ru-RU" sz="1200" b="1" dirty="0" smtClean="0">
                <a:ln w="11430"/>
                <a:solidFill>
                  <a:srgbClr val="99FF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ru-RU" sz="1200" b="1" cap="none" spc="0" dirty="0">
              <a:ln w="11430"/>
              <a:solidFill>
                <a:srgbClr val="99FF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0" y="4653136"/>
            <a:ext cx="1852139" cy="998984"/>
          </a:xfrm>
        </p:spPr>
        <p:txBody>
          <a:bodyPr/>
          <a:lstStyle/>
          <a:p>
            <a:r>
              <a:rPr lang="ru-RU" dirty="0" smtClean="0">
                <a:solidFill>
                  <a:srgbClr val="FFC000"/>
                </a:solidFill>
                <a:effectLst>
                  <a:glow rad="101600">
                    <a:srgbClr val="B85808"/>
                  </a:glow>
                </a:effectLst>
                <a:latin typeface="Times New Roman" pitchFamily="18" charset="0"/>
                <a:cs typeface="Times New Roman" pitchFamily="18" charset="0"/>
              </a:rPr>
              <a:t>Олень</a:t>
            </a:r>
            <a:endParaRPr lang="ru-RU" dirty="0">
              <a:solidFill>
                <a:srgbClr val="FFC000"/>
              </a:solidFill>
              <a:effectLst>
                <a:glow rad="101600">
                  <a:srgbClr val="B85808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3710095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2473" y="4130378"/>
            <a:ext cx="2117279" cy="2322958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-155376" y="4900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noProof="0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omic Sans MS" pitchFamily="66" charset="0"/>
                <a:ea typeface="+mj-ea"/>
                <a:cs typeface="+mj-cs"/>
              </a:rPr>
              <a:t>4</a:t>
            </a:r>
            <a:r>
              <a:rPr kumimoji="0" lang="ru-RU" sz="4400" b="0" i="0" u="none" strike="noStrike" kern="1200" cap="none" spc="0" normalizeH="0" baseline="0" noProof="0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загадка</a:t>
            </a:r>
            <a:endParaRPr kumimoji="0" lang="ru-RU" sz="4400" b="0" i="0" u="none" strike="noStrike" kern="1200" cap="none" spc="0" normalizeH="0" baseline="0" noProof="0" dirty="0">
              <a:ln>
                <a:solidFill>
                  <a:srgbClr val="002060"/>
                </a:solidFill>
              </a:ln>
              <a:solidFill>
                <a:srgbClr val="0070C0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2472" y="1192009"/>
            <a:ext cx="373695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CCFFFF"/>
                </a:solidFill>
                <a:effectLst>
                  <a:glow rad="101600">
                    <a:srgbClr val="0000FF">
                      <a:alpha val="60000"/>
                    </a:srgbClr>
                  </a:glow>
                </a:effectLst>
                <a:latin typeface="Comic Sans MS" pitchFamily="66" charset="0"/>
              </a:rPr>
              <a:t>Кто на голове целый лес носит?</a:t>
            </a:r>
            <a:endParaRPr lang="ru-RU" sz="3200" dirty="0">
              <a:solidFill>
                <a:srgbClr val="CCFFFF"/>
              </a:solidFill>
              <a:effectLst>
                <a:glow rad="101600">
                  <a:srgbClr val="0000FF">
                    <a:alpha val="60000"/>
                  </a:srgbClr>
                </a:glow>
              </a:effectLst>
              <a:latin typeface="Comic Sans MS" pitchFamily="66" charset="0"/>
            </a:endParaRPr>
          </a:p>
        </p:txBody>
      </p:sp>
      <p:pic>
        <p:nvPicPr>
          <p:cNvPr id="4098" name="Picture 2" descr="C:\Users\Людмила\Desktop\Педагогический коллаж\270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704226"/>
            <a:ext cx="3625729" cy="3153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172" y="1676634"/>
            <a:ext cx="5032052" cy="40145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7100950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51520" y="199181"/>
            <a:ext cx="4125227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4717504"/>
            <a:ext cx="820374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0" cap="none" spc="0" dirty="0" smtClean="0">
                <a:ln w="18415" cmpd="sng">
                  <a:noFill/>
                  <a:prstDash val="solid"/>
                </a:ln>
                <a:solidFill>
                  <a:srgbClr val="0070C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Молодцы! Вы отгадали все мои загадки! А теперь настало время, познакомить вас с моими друзьями – лесными жителями.</a:t>
            </a:r>
            <a:endParaRPr lang="ru-RU" sz="3200" b="0" cap="none" spc="0" dirty="0">
              <a:ln w="18415" cmpd="sng">
                <a:noFill/>
                <a:prstDash val="solid"/>
              </a:ln>
              <a:solidFill>
                <a:srgbClr val="0070C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9832" y="5445224"/>
            <a:ext cx="4464496" cy="1224136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7030A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А вот и они. Выбери животного, </a:t>
            </a:r>
            <a:br>
              <a:rPr lang="ru-RU" sz="2800" dirty="0" smtClean="0">
                <a:solidFill>
                  <a:srgbClr val="7030A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7030A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и я расскажу тебе о нём.</a:t>
            </a:r>
            <a:endParaRPr lang="ru-RU" sz="2800" dirty="0">
              <a:solidFill>
                <a:srgbClr val="7030A0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Содержимое 3" descr="3710095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7380312" y="4941168"/>
            <a:ext cx="1619672" cy="1777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2" name="Прямая со стрелкой 21"/>
          <p:cNvCxnSpPr/>
          <p:nvPr/>
        </p:nvCxnSpPr>
        <p:spPr>
          <a:xfrm flipH="1">
            <a:off x="2339752" y="6453336"/>
            <a:ext cx="288032" cy="3155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hlinkClick r:id="rId4" action="ppaction://hlinksldjump"/>
          </p:cNvPr>
          <p:cNvSpPr/>
          <p:nvPr/>
        </p:nvSpPr>
        <p:spPr>
          <a:xfrm>
            <a:off x="334846" y="6207695"/>
            <a:ext cx="207691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0" cap="none" spc="0" dirty="0" smtClean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Конец занятия</a:t>
            </a:r>
            <a:endParaRPr lang="ru-RU" sz="2400" b="0" cap="none" spc="0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>
            <a:hlinkClick r:id="rId5" action="ppaction://hlinksldjump"/>
          </p:cNvPr>
          <p:cNvSpPr/>
          <p:nvPr/>
        </p:nvSpPr>
        <p:spPr>
          <a:xfrm rot="20084902">
            <a:off x="179512" y="2433444"/>
            <a:ext cx="3600400" cy="73924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9979952"/>
              </a:avLst>
            </a:prstTxWarp>
            <a:spAutoFit/>
          </a:bodyPr>
          <a:lstStyle/>
          <a:p>
            <a:pPr algn="ctr"/>
            <a:r>
              <a:rPr lang="ru-RU" sz="2800" cap="none" spc="0" dirty="0" smtClean="0">
                <a:ln w="18415" cmpd="sng">
                  <a:noFill/>
                  <a:prstDash val="solid"/>
                </a:ln>
                <a:solidFill>
                  <a:srgbClr val="00B0F0"/>
                </a:solidFill>
                <a:effectLst>
                  <a:glow rad="101600">
                    <a:srgbClr val="7030A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Подвижная игра</a:t>
            </a:r>
            <a:endParaRPr lang="ru-RU" sz="2800" cap="none" spc="0" dirty="0">
              <a:ln w="18415" cmpd="sng">
                <a:noFill/>
                <a:prstDash val="solid"/>
              </a:ln>
              <a:solidFill>
                <a:srgbClr val="00B0F0"/>
              </a:solidFill>
              <a:effectLst>
                <a:glow rad="101600">
                  <a:srgbClr val="7030A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5124" name="Picture 4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4" t="20471" r="6542" b="18985"/>
          <a:stretch/>
        </p:blipFill>
        <p:spPr bwMode="auto">
          <a:xfrm>
            <a:off x="1591928" y="3212977"/>
            <a:ext cx="2071711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Рисунок 1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559918"/>
            <a:ext cx="1857375" cy="2381250"/>
          </a:xfrm>
          <a:prstGeom prst="rect">
            <a:avLst/>
          </a:prstGeom>
        </p:spPr>
      </p:pic>
      <p:pic>
        <p:nvPicPr>
          <p:cNvPr id="5125" name="Picture 5" descr="C:\Users\Людмила\Desktop\Педагогический коллаж\6ef40575b78e.jp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48" y="4592654"/>
            <a:ext cx="1599710" cy="127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Людмила\Desktop\Педагогический коллаж\92dbe-1.jp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124744"/>
            <a:ext cx="1945816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 cstate="email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540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Барсук</a:t>
            </a:r>
            <a:endParaRPr lang="ru-RU" sz="540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423317"/>
            <a:ext cx="7128792" cy="531805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Барсук – зверь очень осторожный и необщительный. Барсучья нора глубокая, со многими переходами, с несколькими входами и выходами. Он устраивает своё жилище в густом лесу на склоне оврага. Днём спит в своей глубокой норе, а ночью выходит покормиться личинками насекомых, лягушками, ящерицами, мышами, корешками растений, мёдом диких пчёл и шмелей. На зиму барсук погружается в сон.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7884368" y="5949280"/>
            <a:ext cx="576064" cy="50405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2" descr="http://mtdata.ru/u16/photo7140/20557289556-0/origin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16632"/>
            <a:ext cx="2592288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 cstate="email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540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Куница</a:t>
            </a:r>
            <a:endParaRPr lang="ru-RU" sz="540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1176" y="1628800"/>
            <a:ext cx="5626968" cy="499715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Куница – это небольшой зверёк с длинным хвостом. Когти очень острые, изогнутые, что помогает кунице ловко лазать по деревьям. Всеядный хищник. В основном охотится на мышей, белок, птиц. Питается плодами деревьев и кустов. Чаще всего прячутся высоко в дуплах старых деревьев.</a:t>
            </a:r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7380312" y="5733256"/>
            <a:ext cx="648072" cy="57606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824" y="332656"/>
            <a:ext cx="2879027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428" y="3356992"/>
            <a:ext cx="3079767" cy="2043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88640"/>
            <a:ext cx="5842636" cy="201622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5300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Подвижная игра </a:t>
            </a:r>
            <a:br>
              <a:rPr lang="ru-RU" sz="5300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r>
              <a:rPr lang="ru-RU" sz="5300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    «Ловля оленей»</a:t>
            </a:r>
            <a:br>
              <a:rPr lang="ru-RU" sz="5300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endParaRPr lang="ru-RU" sz="5300" dirty="0">
              <a:solidFill>
                <a:srgbClr val="99FFCC"/>
              </a:solidFill>
              <a:effectLst>
                <a:glow rad="101600">
                  <a:schemeClr val="accent1">
                    <a:lumMod val="75000"/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484784"/>
            <a:ext cx="8352928" cy="5891905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Среди играющих выбирают двух пастухов, остальные участники — олени. Они становятся внутри очерченного круга. Пастухи находятся за кругом, друг против друга. По сигналу ведущего «Раз, два, три — лови! » пастухи по очереди бросают мяч в оленей, а те убегают от мяча. Олень, в которого, попал мяч, считается пойманным. После четырех-пяти повторений подсчитывается количество пойманных оленей. 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Правила игры. Игру надо начинать, только по сигналу. Бросать мяч можно только в ноги играющих. Засчитывается прямое попадание, а не после отскока. </a:t>
            </a:r>
          </a:p>
          <a:p>
            <a:endParaRPr lang="ru-RU" dirty="0"/>
          </a:p>
        </p:txBody>
      </p:sp>
      <p:sp>
        <p:nvSpPr>
          <p:cNvPr id="5" name="Управляющая кнопка: домой 4">
            <a:hlinkClick r:id="rId3" action="ppaction://hlinksldjump" highlightClick="1"/>
          </p:cNvPr>
          <p:cNvSpPr/>
          <p:nvPr/>
        </p:nvSpPr>
        <p:spPr>
          <a:xfrm>
            <a:off x="827584" y="5805264"/>
            <a:ext cx="648072" cy="57606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5511370"/>
            <a:ext cx="886094" cy="1136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 cstate="email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327"/>
            <a:ext cx="7239000" cy="1143000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540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Россомаха</a:t>
            </a:r>
            <a:endParaRPr lang="ru-RU" sz="540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9557" y="1412775"/>
            <a:ext cx="4390475" cy="4392489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Россомаха – родственница куницы, похожа на медведя. Кочуют по тундре и тайге в поисках добычи. Россомаха – очень подвижный и выносливый зверь, благодаря широким лапам она почти не проваливается в снег. Хорошо лазает по деревьям, передвигается скачками, немножко боком и сутулясь. Охотится на лосей и оленей. Питается куропатками, глухарями, сурками, зайцами. При случае они разбойничают, навещая зимовье охотников, палатки туристов. Зимой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россомаха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копает в снегу временные норы для отдыха, а для детёнышей устраивает из снега убежище. Самый опасный враг росомахи – волк.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7884368" y="548680"/>
            <a:ext cx="648072" cy="57606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204864"/>
            <a:ext cx="3996729" cy="2665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 cstate="email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540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Олень</a:t>
            </a:r>
            <a:endParaRPr lang="ru-RU" sz="540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" y="1528192"/>
            <a:ext cx="5410944" cy="4133056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Олень – красивое, стройное животное. Зимой лучшим кормом оленю служат жёлуди, которые он достаёт из – под снега. Ест он сухие листья, почки и побеги деревьев и кустов. Летом олени едят травы, свежие листья. Зимой в лесных хозяйствах оленей подкармливают сеном. Главный враг оленя – волк, но охотятся на него лисицы, рыси, тигры, медведи.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Ежегодно весной олени сбрасывают рога. Молодые рога – панты – очень ценный продукт, из которого изготавливают лекарства. Олень включён в Красную Книгу и охраняется законом.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Управляющая кнопка: домой 7">
            <a:hlinkClick r:id="rId3" action="ppaction://hlinksldjump" highlightClick="1"/>
          </p:cNvPr>
          <p:cNvSpPr/>
          <p:nvPr/>
        </p:nvSpPr>
        <p:spPr>
          <a:xfrm>
            <a:off x="755576" y="5805264"/>
            <a:ext cx="648072" cy="57606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624" y="1700808"/>
            <a:ext cx="3558822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97768"/>
            <a:ext cx="8229600" cy="1143000"/>
          </a:xfrm>
        </p:spPr>
        <p:txBody>
          <a:bodyPr>
            <a:normAutofit/>
          </a:bodyPr>
          <a:lstStyle/>
          <a:p>
            <a:r>
              <a:rPr lang="ru-RU" sz="5400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На этом всё</a:t>
            </a:r>
            <a:endParaRPr lang="ru-RU" sz="5400" dirty="0">
              <a:ln>
                <a:solidFill>
                  <a:srgbClr val="7030A0"/>
                </a:solidFill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567333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ln>
                  <a:solidFill>
                    <a:srgbClr val="7030A0"/>
                  </a:solidFill>
                </a:ln>
                <a:latin typeface="Times New Roman" pitchFamily="18" charset="0"/>
                <a:cs typeface="Times New Roman" pitchFamily="18" charset="0"/>
              </a:rPr>
              <a:t>Пришло время прощаться!</a:t>
            </a:r>
          </a:p>
          <a:p>
            <a:pPr>
              <a:buNone/>
            </a:pPr>
            <a:r>
              <a:rPr lang="ru-RU" dirty="0" smtClean="0">
                <a:ln>
                  <a:solidFill>
                    <a:srgbClr val="7030A0"/>
                  </a:solidFill>
                </a:ln>
                <a:latin typeface="Times New Roman" pitchFamily="18" charset="0"/>
                <a:cs typeface="Times New Roman" pitchFamily="18" charset="0"/>
              </a:rPr>
              <a:t>Я очень рад, что вы узнали много нового о лесных обитателях. Ведь так? </a:t>
            </a:r>
          </a:p>
          <a:p>
            <a:pPr>
              <a:buNone/>
            </a:pPr>
            <a:r>
              <a:rPr lang="ru-RU" dirty="0" smtClean="0">
                <a:ln>
                  <a:solidFill>
                    <a:srgbClr val="7030A0"/>
                  </a:solidFill>
                </a:ln>
                <a:latin typeface="Times New Roman" pitchFamily="18" charset="0"/>
                <a:cs typeface="Times New Roman" pitchFamily="18" charset="0"/>
              </a:rPr>
              <a:t>Встретимся в следующий раз. До свидания!</a:t>
            </a:r>
            <a:endParaRPr lang="ru-RU" dirty="0">
              <a:ln>
                <a:solidFill>
                  <a:srgbClr val="7030A0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3710095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0654" y="3861048"/>
            <a:ext cx="2297130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710095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0654" y="3861048"/>
            <a:ext cx="2297130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662195" y="260648"/>
            <a:ext cx="693414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Список источников</a:t>
            </a:r>
            <a:endParaRPr lang="ru-RU" sz="4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9823" y="1124744"/>
            <a:ext cx="7554545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cap="none" spc="0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1. Т.Д. </a:t>
            </a:r>
            <a:r>
              <a:rPr lang="ru-RU" sz="2800" cap="none" spc="0" dirty="0" err="1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Нуждина</a:t>
            </a:r>
            <a:r>
              <a:rPr lang="ru-RU" sz="2800" cap="none" spc="0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«Энциклопедия для малышей «Чудо – всюду» мир животных и растений</a:t>
            </a:r>
          </a:p>
          <a:p>
            <a:pPr algn="ctr"/>
            <a:r>
              <a:rPr lang="ru-RU" sz="2800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2. Большая книга животных (словарь в картинках) «АСТ – ПРЕСС КНИГА»</a:t>
            </a:r>
            <a:endParaRPr lang="ru-RU" sz="2800" cap="none" spc="0" dirty="0">
              <a:ln w="1905"/>
              <a:solidFill>
                <a:srgbClr val="00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286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furminatory.www.nn.ru/users/foto/156315-2011-02-24-3D-graphics_Color_lines_027358_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lum bright="20000"/>
          </a:blip>
          <a:srcRect/>
          <a:stretch>
            <a:fillRect/>
          </a:stretch>
        </p:blipFill>
        <p:spPr bwMode="auto">
          <a:xfrm>
            <a:off x="5615608" y="-31367"/>
            <a:ext cx="3528392" cy="7315200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95536" y="404665"/>
            <a:ext cx="7488832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Пояснительная записка к 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презентации</a:t>
            </a:r>
          </a:p>
          <a:p>
            <a:pPr algn="ctr"/>
            <a:endParaRPr lang="ru-RU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Эта презентация предназначена для ознакомления детей дошкольного возраста 6 - 7 лет с миром </a:t>
            </a:r>
            <a:r>
              <a:rPr lang="ru-RU" sz="24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природы. </a:t>
            </a:r>
            <a:r>
              <a:rPr lang="ru-RU" sz="24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Удивительный мир животных увлекает детей, открывает для них свои тайны, пробуждает в детях любознательность</a:t>
            </a:r>
            <a:r>
              <a:rPr lang="ru-RU" sz="24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Она может быть использована воспитателями на занятиях по развитию у детей экологических представлений, область "познание", а так же </a:t>
            </a:r>
            <a:r>
              <a:rPr lang="ru-RU" sz="24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родителями, </a:t>
            </a:r>
            <a:r>
              <a:rPr lang="ru-RU" sz="24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стремящимися развить у детей любознательность, наблюдательность, тягу к новым открытиям.</a:t>
            </a:r>
            <a:endParaRPr lang="ru-RU" sz="2400" cap="none" spc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6573416" cy="1070992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Цель:</a:t>
            </a:r>
            <a:endParaRPr lang="ru-RU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4848" y="1567333"/>
            <a:ext cx="6645424" cy="4525963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Закрепить знания детей 6-7 лет о диких животных Севера, о их жизни.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Расширять кругозор, развивать интерес к диким животным, воспитывать любовь к живой природе, вызвать желание заботиться о животных леса.</a:t>
            </a:r>
          </a:p>
          <a:p>
            <a:pPr>
              <a:buNone/>
            </a:pPr>
            <a:endParaRPr lang="ru-RU" sz="3200" dirty="0"/>
          </a:p>
        </p:txBody>
      </p:sp>
      <p:pic>
        <p:nvPicPr>
          <p:cNvPr id="4" name="Picture 4" descr="http://furminatory.www.nn.ru/users/foto/156315-2011-02-24-3D-graphics_Color_lines_027358_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lum bright="20000"/>
          </a:blip>
          <a:srcRect/>
          <a:stretch>
            <a:fillRect/>
          </a:stretch>
        </p:blipFill>
        <p:spPr bwMode="auto">
          <a:xfrm>
            <a:off x="6012160" y="-171400"/>
            <a:ext cx="3528392" cy="7315200"/>
          </a:xfrm>
          <a:prstGeom prst="rect">
            <a:avLst/>
          </a:prstGeom>
          <a:noFill/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92389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furminatory.www.nn.ru/users/foto/156315-2011-02-24-3D-graphics_Color_lines_027358_.jpg"/>
          <p:cNvPicPr>
            <a:picLocks noChangeAspect="1" noChangeArrowheads="1"/>
          </p:cNvPicPr>
          <p:nvPr/>
        </p:nvPicPr>
        <p:blipFill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lum bright="20000"/>
          </a:blip>
          <a:srcRect/>
          <a:stretch>
            <a:fillRect/>
          </a:stretch>
        </p:blipFill>
        <p:spPr bwMode="auto">
          <a:xfrm>
            <a:off x="5724128" y="188640"/>
            <a:ext cx="3312368" cy="6478488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229600" cy="1143000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Работа с презентацией: </a:t>
            </a:r>
            <a:endParaRPr lang="ru-RU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268760"/>
            <a:ext cx="7156648" cy="4610912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ru-RU" sz="1800" i="1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С 1-го по 10-ый слайды нажимать на клавишу «далее», находящеюся на клавиатуре или кликать левой кнопкой мыши.  </a:t>
            </a:r>
          </a:p>
          <a:p>
            <a:pPr marL="514350" indent="-514350">
              <a:buAutoNum type="arabicPeriod"/>
            </a:pPr>
            <a:r>
              <a:rPr lang="ru-RU" sz="1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Работа с меню презентации:</a:t>
            </a:r>
          </a:p>
          <a:p>
            <a:pPr marL="514350" indent="-514350">
              <a:buNone/>
            </a:pPr>
            <a:r>
              <a:rPr lang="ru-RU" sz="1800" i="1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       На 12-ом слайде находится меню выбора животных. Для того, чтобы открыть слайд с информацией про какого-либо животного нужно выбрать его, кликнув правой кнопкой мыши. </a:t>
            </a:r>
          </a:p>
          <a:p>
            <a:pPr marL="514350" indent="-514350">
              <a:buAutoNum type="arabicPeriod" startAt="3"/>
            </a:pPr>
            <a:r>
              <a:rPr lang="ru-RU" sz="1800" i="1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По переходу на слайды с информацией о животных, нужно </a:t>
            </a:r>
            <a:r>
              <a:rPr lang="ru-RU" sz="1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возвращаться в главное меню</a:t>
            </a:r>
            <a:r>
              <a:rPr lang="ru-RU" sz="1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, </a:t>
            </a:r>
            <a:r>
              <a:rPr lang="ru-RU" sz="1800" i="1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кликнув на кнопку с изображением домика.</a:t>
            </a:r>
          </a:p>
          <a:p>
            <a:pPr marL="514350" indent="-514350">
              <a:buAutoNum type="arabicPeriod" startAt="3"/>
            </a:pPr>
            <a:r>
              <a:rPr lang="ru-RU" sz="1800" i="1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Для двигательной активности детей можно организовать подвижную игру. Для этого нужно кликнуть на «подвижную игру» в главном меню. Что бы вернуться обратно в главное меню, нажмите на кнопку с изображением домика.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v1_b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540568" y="0"/>
            <a:ext cx="9865096" cy="6858000"/>
          </a:xfrm>
          <a:prstGeom prst="rect">
            <a:avLst/>
          </a:prstGeom>
        </p:spPr>
      </p:pic>
      <p:pic>
        <p:nvPicPr>
          <p:cNvPr id="5" name="Рисунок 4" descr="37100950.gif"/>
          <p:cNvPicPr>
            <a:picLocks noChangeAspect="1"/>
          </p:cNvPicPr>
          <p:nvPr/>
        </p:nvPicPr>
        <p:blipFill>
          <a:blip r:embed="rId6" cstate="print">
            <a:lum contrast="-20000"/>
          </a:blip>
          <a:stretch>
            <a:fillRect/>
          </a:stretch>
        </p:blipFill>
        <p:spPr>
          <a:xfrm flipH="1">
            <a:off x="4355976" y="2708920"/>
            <a:ext cx="3125390" cy="3429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9" name="Прямоугольник 8"/>
          <p:cNvSpPr/>
          <p:nvPr/>
        </p:nvSpPr>
        <p:spPr>
          <a:xfrm>
            <a:off x="67538" y="764704"/>
            <a:ext cx="6088638" cy="24622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0" cap="none" spc="0" dirty="0" smtClean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0070C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Здравствуйте, дорогие ребята! Меня зовут старичок-лесовичок. </a:t>
            </a:r>
            <a:r>
              <a:rPr lang="ru-RU" sz="2000" dirty="0" smtClean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0070C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</a:t>
            </a:r>
            <a:r>
              <a:rPr lang="ru-RU" sz="2000" b="0" cap="none" spc="0" dirty="0" smtClean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0070C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лыхали о таком? Сегодня я приглашаю вас на прогулку по зимнему лесу, во время которой вы узнаете как проводят зиму лесные жители.</a:t>
            </a:r>
          </a:p>
          <a:p>
            <a:pPr algn="ctr"/>
            <a:r>
              <a:rPr lang="ru-RU" sz="2000" dirty="0" smtClean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0070C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Вы готовы? Тогда вперёд!</a:t>
            </a:r>
            <a:endParaRPr lang="ru-RU" sz="2000" b="0" cap="none" spc="0" dirty="0" smtClean="0">
              <a:ln w="18415" cmpd="sng">
                <a:noFill/>
                <a:prstDash val="solid"/>
              </a:ln>
              <a:solidFill>
                <a:schemeClr val="bg1"/>
              </a:solidFill>
              <a:effectLst>
                <a:glow rad="101600">
                  <a:srgbClr val="0070C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7" name="Рисунок 6" descr="68103289_0_218c1_a89344cc_XL.jpg"/>
          <p:cNvPicPr>
            <a:picLocks noChangeAspect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-604370" y="-27384"/>
            <a:ext cx="9937104" cy="688538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259632" y="2636912"/>
            <a:ext cx="613180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0" cap="none" spc="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Зимняя песня леса</a:t>
            </a:r>
            <a:endParaRPr lang="ru-RU" sz="6600" b="0" cap="none" spc="0" dirty="0">
              <a:ln w="18415" cmpd="sng">
                <a:solidFill>
                  <a:srgbClr val="002060"/>
                </a:solidFill>
                <a:prstDash val="solid"/>
              </a:ln>
              <a:solidFill>
                <a:srgbClr val="7030A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1" name="Из Кинофильмов_В гостях у сказки - Полная версия (к_ф«Там, на неведомых дорожках»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email"/>
          <a:stretch>
            <a:fillRect/>
          </a:stretch>
        </p:blipFill>
        <p:spPr>
          <a:xfrm>
            <a:off x="-216024" y="260648"/>
            <a:ext cx="216024" cy="216024"/>
          </a:xfrm>
          <a:prstGeom prst="rect">
            <a:avLst/>
          </a:prstGeom>
        </p:spPr>
      </p:pic>
      <p:pic>
        <p:nvPicPr>
          <p:cNvPr id="6" name="зимний лес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8007.3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8857" y="557681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2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7" showWhenStopped="0">
                <p:cTn id="24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50912" y="404664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glow rad="101600">
                    <a:srgbClr val="00B0F0">
                      <a:alpha val="60000"/>
                    </a:srgbClr>
                  </a:glow>
                </a:effectLst>
                <a:latin typeface="Comic Sans MS" pitchFamily="66" charset="0"/>
              </a:rPr>
              <a:t>Но сначала, я хочу, что бы вы отгадали мои лесные загадки!</a:t>
            </a:r>
            <a:endParaRPr lang="ru-RU" dirty="0">
              <a:ln>
                <a:solidFill>
                  <a:srgbClr val="002060"/>
                </a:solidFill>
              </a:ln>
              <a:solidFill>
                <a:srgbClr val="0070C0"/>
              </a:solidFill>
              <a:effectLst>
                <a:glow rad="101600">
                  <a:srgbClr val="00B0F0">
                    <a:alpha val="60000"/>
                  </a:srgbClr>
                </a:glow>
              </a:effectLst>
              <a:latin typeface="Comic Sans MS" pitchFamily="66" charset="0"/>
            </a:endParaRPr>
          </a:p>
        </p:txBody>
      </p:sp>
      <p:pic>
        <p:nvPicPr>
          <p:cNvPr id="5" name="Рисунок 4" descr="3710095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2473" y="2155302"/>
            <a:ext cx="3917479" cy="4298034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3710095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2473" y="4130378"/>
            <a:ext cx="2117279" cy="2322958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95536" y="26977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noProof="0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omic Sans MS" pitchFamily="66" charset="0"/>
                <a:ea typeface="+mj-ea"/>
                <a:cs typeface="+mj-cs"/>
              </a:rPr>
              <a:t>1</a:t>
            </a:r>
            <a:r>
              <a:rPr kumimoji="0" lang="ru-RU" sz="4400" b="0" i="0" u="none" strike="noStrike" kern="1200" cap="none" spc="0" normalizeH="0" baseline="0" noProof="0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загадка</a:t>
            </a:r>
            <a:endParaRPr kumimoji="0" lang="ru-RU" sz="4400" b="0" i="0" u="none" strike="noStrike" kern="1200" cap="none" spc="0" normalizeH="0" baseline="0" noProof="0" dirty="0">
              <a:ln>
                <a:solidFill>
                  <a:srgbClr val="002060"/>
                </a:solidFill>
              </a:ln>
              <a:solidFill>
                <a:srgbClr val="0070C0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167533" y="1296949"/>
            <a:ext cx="280831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dirty="0" smtClean="0">
                <a:ln w="18415" cmpd="sng">
                  <a:noFill/>
                  <a:prstDash val="solid"/>
                </a:ln>
                <a:solidFill>
                  <a:srgbClr val="FFC000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Барсука</a:t>
            </a:r>
            <a:endParaRPr lang="ru-RU" sz="4800" b="0" cap="none" spc="0" dirty="0">
              <a:ln w="18415" cmpd="sng">
                <a:noFill/>
                <a:prstDash val="solid"/>
              </a:ln>
              <a:solidFill>
                <a:srgbClr val="FFC000"/>
              </a:solidFill>
              <a:effectLst>
                <a:glow rad="101600">
                  <a:srgbClr val="FF000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Содержимое 15"/>
          <p:cNvSpPr>
            <a:spLocks noGrp="1"/>
          </p:cNvSpPr>
          <p:nvPr>
            <p:ph idx="1"/>
          </p:nvPr>
        </p:nvSpPr>
        <p:spPr>
          <a:xfrm>
            <a:off x="107504" y="1268761"/>
            <a:ext cx="3744416" cy="2635160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dirty="0" smtClean="0">
                <a:solidFill>
                  <a:srgbClr val="CCFFFF"/>
                </a:solidFill>
                <a:effectLst>
                  <a:glow rad="101600">
                    <a:srgbClr val="0000FF">
                      <a:alpha val="60000"/>
                    </a:srgbClr>
                  </a:glow>
                </a:effectLst>
                <a:latin typeface="Comic Sans MS" pitchFamily="66" charset="0"/>
              </a:rPr>
              <a:t>   Нужно рыть большую нору,</a:t>
            </a:r>
          </a:p>
          <a:p>
            <a:pPr>
              <a:buNone/>
            </a:pPr>
            <a:r>
              <a:rPr lang="ru-RU" dirty="0" smtClean="0">
                <a:solidFill>
                  <a:srgbClr val="CCFFFF"/>
                </a:solidFill>
                <a:effectLst>
                  <a:glow rad="101600">
                    <a:srgbClr val="0000FF">
                      <a:alpha val="60000"/>
                    </a:srgbClr>
                  </a:glow>
                </a:effectLst>
                <a:latin typeface="Comic Sans MS" pitchFamily="66" charset="0"/>
              </a:rPr>
              <a:t>Чтоб семье была бы в пору.</a:t>
            </a:r>
          </a:p>
          <a:p>
            <a:pPr>
              <a:buNone/>
            </a:pPr>
            <a:r>
              <a:rPr lang="ru-RU" dirty="0" smtClean="0">
                <a:solidFill>
                  <a:srgbClr val="CCFFFF"/>
                </a:solidFill>
                <a:effectLst>
                  <a:glow rad="101600">
                    <a:srgbClr val="0000FF">
                      <a:alpha val="60000"/>
                    </a:srgbClr>
                  </a:glow>
                </a:effectLst>
                <a:latin typeface="Comic Sans MS" pitchFamily="66" charset="0"/>
              </a:rPr>
              <a:t>Жизнь лесная нелегка,</a:t>
            </a:r>
          </a:p>
          <a:p>
            <a:pPr>
              <a:buNone/>
            </a:pPr>
            <a:r>
              <a:rPr lang="ru-RU" dirty="0" smtClean="0">
                <a:solidFill>
                  <a:srgbClr val="CCFFFF"/>
                </a:solidFill>
                <a:effectLst>
                  <a:glow rad="101600">
                    <a:srgbClr val="0000FF">
                      <a:alpha val="60000"/>
                    </a:srgbClr>
                  </a:glow>
                </a:effectLst>
                <a:latin typeface="Comic Sans MS" pitchFamily="66" charset="0"/>
              </a:rPr>
              <a:t>У зверька, у ……</a:t>
            </a:r>
            <a:endParaRPr lang="ru-RU" dirty="0">
              <a:solidFill>
                <a:srgbClr val="CCFFFF"/>
              </a:solidFill>
              <a:effectLst>
                <a:glow rad="101600">
                  <a:srgbClr val="0000FF">
                    <a:alpha val="60000"/>
                  </a:srgbClr>
                </a:glow>
              </a:effectLst>
              <a:latin typeface="Comic Sans MS" pitchFamily="66" charset="0"/>
            </a:endParaRPr>
          </a:p>
        </p:txBody>
      </p:sp>
      <p:pic>
        <p:nvPicPr>
          <p:cNvPr id="1026" name="Picture 2" descr="C:\Users\Людмила\Desktop\Педагогический коллаж\feab87c64232225277897498d49c2bc30c9e5c3c_7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279" y="2208165"/>
            <a:ext cx="3781566" cy="3086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284499"/>
            <a:ext cx="4968552" cy="48072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omic Sans MS" pitchFamily="66" charset="0"/>
              </a:rPr>
              <a:t>2 загадка</a:t>
            </a:r>
            <a:endParaRPr lang="ru-RU" dirty="0">
              <a:ln>
                <a:solidFill>
                  <a:srgbClr val="002060"/>
                </a:solidFill>
              </a:ln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556792"/>
            <a:ext cx="4248472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>
                <a:solidFill>
                  <a:srgbClr val="CCFFFF"/>
                </a:solidFill>
                <a:effectLst>
                  <a:glow rad="139700">
                    <a:srgbClr val="0066FF"/>
                  </a:glow>
                </a:effectLst>
                <a:latin typeface="Comic Sans MS" pitchFamily="66" charset="0"/>
              </a:rPr>
              <a:t>Очень быстро, ловко, метко</a:t>
            </a:r>
          </a:p>
          <a:p>
            <a:pPr>
              <a:buNone/>
            </a:pPr>
            <a:r>
              <a:rPr lang="ru-RU" sz="2000" dirty="0" smtClean="0">
                <a:solidFill>
                  <a:srgbClr val="CCFFFF"/>
                </a:solidFill>
                <a:effectLst>
                  <a:glow rad="139700">
                    <a:srgbClr val="0066FF"/>
                  </a:glow>
                </a:effectLst>
                <a:latin typeface="Comic Sans MS" pitchFamily="66" charset="0"/>
              </a:rPr>
              <a:t>С ветки прыгает на ветку.</a:t>
            </a:r>
          </a:p>
          <a:p>
            <a:pPr>
              <a:buNone/>
            </a:pPr>
            <a:r>
              <a:rPr lang="ru-RU" sz="2000" dirty="0" smtClean="0">
                <a:solidFill>
                  <a:srgbClr val="CCFFFF"/>
                </a:solidFill>
                <a:effectLst>
                  <a:glow rad="139700">
                    <a:srgbClr val="0066FF"/>
                  </a:glow>
                </a:effectLst>
                <a:latin typeface="Comic Sans MS" pitchFamily="66" charset="0"/>
              </a:rPr>
              <a:t>Зверёк, а не птица, </a:t>
            </a:r>
          </a:p>
          <a:p>
            <a:pPr>
              <a:buNone/>
            </a:pPr>
            <a:r>
              <a:rPr lang="ru-RU" sz="2000" dirty="0" smtClean="0">
                <a:solidFill>
                  <a:srgbClr val="CCFFFF"/>
                </a:solidFill>
                <a:effectLst>
                  <a:glow rad="139700">
                    <a:srgbClr val="0066FF"/>
                  </a:glow>
                </a:effectLst>
                <a:latin typeface="Comic Sans MS" pitchFamily="66" charset="0"/>
              </a:rPr>
              <a:t>Хищная ……</a:t>
            </a:r>
            <a:endParaRPr lang="ru-RU" sz="2000" dirty="0">
              <a:solidFill>
                <a:srgbClr val="CCFFFF"/>
              </a:solidFill>
              <a:effectLst>
                <a:glow rad="139700">
                  <a:srgbClr val="0066FF"/>
                </a:glow>
              </a:effectLst>
              <a:latin typeface="Comic Sans MS" pitchFamily="66" charset="0"/>
            </a:endParaRPr>
          </a:p>
        </p:txBody>
      </p:sp>
      <p:pic>
        <p:nvPicPr>
          <p:cNvPr id="4" name="Рисунок 3" descr="3710095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2473" y="4130378"/>
            <a:ext cx="2117279" cy="2322958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932040" y="5374957"/>
            <a:ext cx="280831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dirty="0" smtClean="0">
                <a:ln w="18415" cmpd="sng">
                  <a:noFill/>
                  <a:prstDash val="solid"/>
                </a:ln>
                <a:solidFill>
                  <a:srgbClr val="CCFFFF"/>
                </a:solidFill>
                <a:effectLst>
                  <a:glow rad="101600">
                    <a:srgbClr val="6600CC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Куница</a:t>
            </a:r>
            <a:r>
              <a:rPr lang="ru-RU" sz="3600" b="0" cap="none" spc="0" dirty="0" smtClean="0">
                <a:ln w="18415" cmpd="sng">
                  <a:noFill/>
                  <a:prstDash val="solid"/>
                </a:ln>
                <a:solidFill>
                  <a:srgbClr val="CCFFFF"/>
                </a:solidFill>
                <a:effectLst>
                  <a:glow rad="101600">
                    <a:srgbClr val="6600CC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ru-RU" sz="3600" b="0" cap="none" spc="0" dirty="0">
              <a:ln w="18415" cmpd="sng">
                <a:noFill/>
                <a:prstDash val="solid"/>
              </a:ln>
              <a:solidFill>
                <a:srgbClr val="CCFFFF"/>
              </a:solidFill>
              <a:effectLst>
                <a:glow rad="101600">
                  <a:srgbClr val="6600CC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Людмила\Desktop\Педагогический коллаж\0_10325e_e04ad81c_ori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348880"/>
            <a:ext cx="1964263" cy="145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Людмила\Desktop\Педагогический коллаж\92dbe-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156" y="4011117"/>
            <a:ext cx="1922691" cy="1280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348880"/>
            <a:ext cx="5173053" cy="38673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3710095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2473" y="4130378"/>
            <a:ext cx="2117279" cy="2322958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-406896" y="-171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noProof="0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omic Sans MS" pitchFamily="66" charset="0"/>
                <a:ea typeface="+mj-ea"/>
                <a:cs typeface="+mj-cs"/>
              </a:rPr>
              <a:t>3</a:t>
            </a:r>
            <a:r>
              <a:rPr kumimoji="0" lang="ru-RU" sz="4400" b="0" i="0" u="none" strike="noStrike" kern="1200" cap="none" spc="0" normalizeH="0" baseline="0" noProof="0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загадка</a:t>
            </a:r>
            <a:endParaRPr kumimoji="0" lang="ru-RU" sz="4400" b="0" i="0" u="none" strike="noStrike" kern="1200" cap="none" spc="0" normalizeH="0" baseline="0" noProof="0" dirty="0">
              <a:ln>
                <a:solidFill>
                  <a:srgbClr val="002060"/>
                </a:solidFill>
              </a:ln>
              <a:solidFill>
                <a:srgbClr val="0070C0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83308" y="4801875"/>
            <a:ext cx="383688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glow rad="101600">
                    <a:srgbClr val="C00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Россомаха</a:t>
            </a:r>
            <a:endParaRPr lang="ru-RU" sz="5400" b="0" cap="none" spc="0" dirty="0">
              <a:ln w="18415" cmpd="sng">
                <a:noFill/>
                <a:prstDash val="solid"/>
              </a:ln>
              <a:solidFill>
                <a:srgbClr val="FFFF00"/>
              </a:solidFill>
              <a:effectLst>
                <a:glow rad="101600">
                  <a:srgbClr val="C0000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692696"/>
            <a:ext cx="324036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 smtClean="0">
                <a:solidFill>
                  <a:srgbClr val="CCFFFF"/>
                </a:solidFill>
                <a:effectLst>
                  <a:glow rad="101600">
                    <a:srgbClr val="0000FF">
                      <a:alpha val="60000"/>
                    </a:srgbClr>
                  </a:glow>
                </a:effectLst>
                <a:latin typeface="Comic Sans MS" pitchFamily="66" charset="0"/>
              </a:rPr>
              <a:t>Не похожи мы с куницей, </a:t>
            </a:r>
          </a:p>
          <a:p>
            <a:pPr lvl="0"/>
            <a:r>
              <a:rPr lang="ru-RU" sz="2800" dirty="0" smtClean="0">
                <a:solidFill>
                  <a:srgbClr val="CCFFFF"/>
                </a:solidFill>
                <a:effectLst>
                  <a:glow rad="101600">
                    <a:srgbClr val="0000FF">
                      <a:alpha val="60000"/>
                    </a:srgbClr>
                  </a:glow>
                </a:effectLst>
                <a:latin typeface="Comic Sans MS" pitchFamily="66" charset="0"/>
              </a:rPr>
              <a:t>Хотя она со мной роднится.</a:t>
            </a:r>
          </a:p>
          <a:p>
            <a:pPr lvl="0"/>
            <a:r>
              <a:rPr lang="ru-RU" sz="2800" dirty="0" smtClean="0">
                <a:solidFill>
                  <a:srgbClr val="CCFFFF"/>
                </a:solidFill>
                <a:effectLst>
                  <a:glow rad="101600">
                    <a:srgbClr val="0000FF">
                      <a:alpha val="60000"/>
                    </a:srgbClr>
                  </a:glow>
                </a:effectLst>
                <a:latin typeface="Comic Sans MS" pitchFamily="66" charset="0"/>
              </a:rPr>
              <a:t>А медведь мне не родня,</a:t>
            </a:r>
          </a:p>
          <a:p>
            <a:pPr lvl="0"/>
            <a:r>
              <a:rPr lang="ru-RU" sz="2800" dirty="0" smtClean="0">
                <a:solidFill>
                  <a:srgbClr val="CCFFFF"/>
                </a:solidFill>
                <a:effectLst>
                  <a:glow rad="101600">
                    <a:srgbClr val="0000FF">
                      <a:alpha val="60000"/>
                    </a:srgbClr>
                  </a:glow>
                </a:effectLst>
                <a:latin typeface="Comic Sans MS" pitchFamily="66" charset="0"/>
              </a:rPr>
              <a:t>Но похож он на меня.</a:t>
            </a:r>
          </a:p>
        </p:txBody>
      </p:sp>
      <p:pic>
        <p:nvPicPr>
          <p:cNvPr id="3074" name="Picture 2" descr="C:\Users\Людмила\Desktop\Педагогический коллаж\6ef40575b78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308" y="2082124"/>
            <a:ext cx="3536224" cy="2813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420" y="1916832"/>
            <a:ext cx="4572000" cy="3890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936</TotalTime>
  <Words>921</Words>
  <Application>Microsoft Office PowerPoint</Application>
  <PresentationFormat>Экран (4:3)</PresentationFormat>
  <Paragraphs>65</Paragraphs>
  <Slides>19</Slides>
  <Notes>0</Notes>
  <HiddenSlides>4</HiddenSlides>
  <MMClips>2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8" baseType="lpstr">
      <vt:lpstr>Arial Unicode MS</vt:lpstr>
      <vt:lpstr>Arial</vt:lpstr>
      <vt:lpstr>Comic Sans MS</vt:lpstr>
      <vt:lpstr>Monotype Corsiva</vt:lpstr>
      <vt:lpstr>Times New Roman</vt:lpstr>
      <vt:lpstr>Trebuchet MS</vt:lpstr>
      <vt:lpstr>Wingdings</vt:lpstr>
      <vt:lpstr>Wingdings 2</vt:lpstr>
      <vt:lpstr>Изящная</vt:lpstr>
      <vt:lpstr>Презентация PowerPoint</vt:lpstr>
      <vt:lpstr>Презентация PowerPoint</vt:lpstr>
      <vt:lpstr>Цель:</vt:lpstr>
      <vt:lpstr>Работа с презентацией: </vt:lpstr>
      <vt:lpstr>Презентация PowerPoint</vt:lpstr>
      <vt:lpstr>Презентация PowerPoint</vt:lpstr>
      <vt:lpstr>Презентация PowerPoint</vt:lpstr>
      <vt:lpstr>2 загадка</vt:lpstr>
      <vt:lpstr>Презентация PowerPoint</vt:lpstr>
      <vt:lpstr>Олень</vt:lpstr>
      <vt:lpstr>Презентация PowerPoint</vt:lpstr>
      <vt:lpstr>А вот и они. Выбери животного,  и я расскажу тебе о нём.</vt:lpstr>
      <vt:lpstr>Барсук</vt:lpstr>
      <vt:lpstr>Куница</vt:lpstr>
      <vt:lpstr>          Подвижная игра       «Ловля оленей» </vt:lpstr>
      <vt:lpstr>Россомаха</vt:lpstr>
      <vt:lpstr>Олень</vt:lpstr>
      <vt:lpstr>На этом всё</vt:lpstr>
      <vt:lpstr>Презентация PowerPoint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Инна</dc:creator>
  <cp:lastModifiedBy>Повелитель</cp:lastModifiedBy>
  <cp:revision>118</cp:revision>
  <dcterms:created xsi:type="dcterms:W3CDTF">2012-12-15T19:49:07Z</dcterms:created>
  <dcterms:modified xsi:type="dcterms:W3CDTF">2020-01-26T10:48:40Z</dcterms:modified>
</cp:coreProperties>
</file>