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98" r:id="rId4"/>
    <p:sldId id="311" r:id="rId5"/>
    <p:sldId id="299" r:id="rId6"/>
    <p:sldId id="313" r:id="rId7"/>
    <p:sldId id="312" r:id="rId8"/>
    <p:sldId id="315" r:id="rId9"/>
    <p:sldId id="316" r:id="rId10"/>
    <p:sldId id="317" r:id="rId11"/>
    <p:sldId id="324" r:id="rId12"/>
    <p:sldId id="318" r:id="rId13"/>
    <p:sldId id="319" r:id="rId14"/>
    <p:sldId id="321" r:id="rId15"/>
    <p:sldId id="320" r:id="rId16"/>
    <p:sldId id="322" r:id="rId17"/>
    <p:sldId id="326" r:id="rId18"/>
    <p:sldId id="325" r:id="rId19"/>
    <p:sldId id="323" r:id="rId20"/>
    <p:sldId id="29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96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59F5386-183E-420C-ADE1-E91A736300A8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AFB7D6F-C8D3-4034-AC3F-8BE5B9D236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5386-183E-420C-ADE1-E91A736300A8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B7D6F-C8D3-4034-AC3F-8BE5B9D236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F59F5386-183E-420C-ADE1-E91A736300A8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AFB7D6F-C8D3-4034-AC3F-8BE5B9D236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5386-183E-420C-ADE1-E91A736300A8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B7D6F-C8D3-4034-AC3F-8BE5B9D236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59F5386-183E-420C-ADE1-E91A736300A8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AAFB7D6F-C8D3-4034-AC3F-8BE5B9D236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5386-183E-420C-ADE1-E91A736300A8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B7D6F-C8D3-4034-AC3F-8BE5B9D236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5386-183E-420C-ADE1-E91A736300A8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B7D6F-C8D3-4034-AC3F-8BE5B9D236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5386-183E-420C-ADE1-E91A736300A8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B7D6F-C8D3-4034-AC3F-8BE5B9D236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59F5386-183E-420C-ADE1-E91A736300A8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B7D6F-C8D3-4034-AC3F-8BE5B9D236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5386-183E-420C-ADE1-E91A736300A8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B7D6F-C8D3-4034-AC3F-8BE5B9D236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5386-183E-420C-ADE1-E91A736300A8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B7D6F-C8D3-4034-AC3F-8BE5B9D236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635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59F5386-183E-420C-ADE1-E91A736300A8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AFB7D6F-C8D3-4034-AC3F-8BE5B9D236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wedge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67544" y="1316842"/>
            <a:ext cx="7380288" cy="2976253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sz="6000" b="0" dirty="0" smtClean="0"/>
              <a:t>Моделирование </a:t>
            </a:r>
            <a:r>
              <a:rPr lang="ru-RU" sz="4900" b="0" dirty="0" smtClean="0"/>
              <a:t>ногтей гелем </a:t>
            </a:r>
            <a:r>
              <a:rPr lang="ru-RU" sz="4800" b="0" dirty="0" smtClean="0"/>
              <a:t/>
            </a:r>
            <a:br>
              <a:rPr lang="ru-RU" sz="4800" b="0" dirty="0" smtClean="0"/>
            </a:br>
            <a:r>
              <a:rPr lang="ru-RU" sz="2200" b="0" dirty="0" smtClean="0">
                <a:solidFill>
                  <a:schemeClr val="bg2">
                    <a:lumMod val="50000"/>
                  </a:schemeClr>
                </a:solidFill>
              </a:rPr>
              <a:t>на формах</a:t>
            </a:r>
            <a:r>
              <a:rPr lang="ru-RU" sz="3200" b="0" dirty="0" smtClean="0"/>
              <a:t/>
            </a:r>
            <a:br>
              <a:rPr lang="ru-RU" sz="3200" b="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960" y="3673101"/>
            <a:ext cx="3858691" cy="240953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709" y="548680"/>
            <a:ext cx="7449958" cy="76816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674576" y="4725144"/>
            <a:ext cx="32701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Подготовил преподаватель:</a:t>
            </a:r>
          </a:p>
          <a:p>
            <a:pPr algn="r"/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Нилова Е.Н.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394" y="492566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dirty="0"/>
              <a:t>Что </a:t>
            </a:r>
            <a:r>
              <a:rPr lang="ru-RU" b="0" dirty="0" smtClean="0"/>
              <a:t>необходимо? </a:t>
            </a:r>
            <a:br>
              <a:rPr lang="ru-RU" b="0" dirty="0" smtClean="0"/>
            </a:b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3334" y="1340768"/>
            <a:ext cx="7239000" cy="48463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000" b="1" dirty="0"/>
              <a:t>Для процедуры </a:t>
            </a:r>
            <a:r>
              <a:rPr lang="ru-RU" sz="3000" b="1" dirty="0" smtClean="0"/>
              <a:t>потребуется</a:t>
            </a:r>
            <a:r>
              <a:rPr lang="ru-RU" sz="3000" b="1" dirty="0"/>
              <a:t>: </a:t>
            </a:r>
            <a:endParaRPr lang="ru-RU" sz="3000" b="1" dirty="0" smtClean="0"/>
          </a:p>
          <a:p>
            <a:pPr marL="0" indent="0">
              <a:buNone/>
            </a:pPr>
            <a:endParaRPr lang="ru-RU" b="1" dirty="0" smtClean="0"/>
          </a:p>
          <a:p>
            <a:r>
              <a:rPr lang="ru-RU" dirty="0" smtClean="0"/>
              <a:t>Гель</a:t>
            </a:r>
          </a:p>
          <a:p>
            <a:r>
              <a:rPr lang="ru-RU" dirty="0" smtClean="0"/>
              <a:t>Шаблонные формы</a:t>
            </a:r>
          </a:p>
          <a:p>
            <a:r>
              <a:rPr lang="ru-RU" dirty="0" smtClean="0"/>
              <a:t>Обезжириватель</a:t>
            </a:r>
          </a:p>
          <a:p>
            <a:r>
              <a:rPr lang="ru-RU" dirty="0" smtClean="0"/>
              <a:t>Праймер </a:t>
            </a:r>
          </a:p>
          <a:p>
            <a:r>
              <a:rPr lang="ru-RU" dirty="0" smtClean="0"/>
              <a:t>Ножнички </a:t>
            </a:r>
            <a:r>
              <a:rPr lang="ru-RU" dirty="0"/>
              <a:t>для удаления кутикулы. </a:t>
            </a:r>
            <a:endParaRPr lang="ru-RU" dirty="0" smtClean="0"/>
          </a:p>
          <a:p>
            <a:r>
              <a:rPr lang="ru-RU" dirty="0" smtClean="0"/>
              <a:t>Кисточка </a:t>
            </a:r>
            <a:r>
              <a:rPr lang="ru-RU" dirty="0"/>
              <a:t>синтетическая. </a:t>
            </a:r>
            <a:endParaRPr lang="ru-RU" dirty="0" smtClean="0"/>
          </a:p>
          <a:p>
            <a:r>
              <a:rPr lang="ru-RU" dirty="0" smtClean="0"/>
              <a:t>Жесткая </a:t>
            </a:r>
            <a:r>
              <a:rPr lang="ru-RU" dirty="0"/>
              <a:t>пилка. </a:t>
            </a:r>
            <a:endParaRPr lang="ru-RU" dirty="0" smtClean="0"/>
          </a:p>
          <a:p>
            <a:r>
              <a:rPr lang="ru-RU" dirty="0" smtClean="0"/>
              <a:t>Баф </a:t>
            </a:r>
            <a:r>
              <a:rPr lang="ru-RU" dirty="0"/>
              <a:t>для проведения полировочных работ. </a:t>
            </a:r>
            <a:endParaRPr lang="ru-RU" dirty="0" smtClean="0"/>
          </a:p>
          <a:p>
            <a:r>
              <a:rPr lang="ru-RU" dirty="0" smtClean="0"/>
              <a:t>Лампа.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486349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0338"/>
            <a:ext cx="7239000" cy="1143000"/>
          </a:xfrm>
        </p:spPr>
        <p:txBody>
          <a:bodyPr/>
          <a:lstStyle/>
          <a:p>
            <a:pPr algn="ctr"/>
            <a:r>
              <a:rPr lang="ru-RU" b="0" dirty="0" smtClean="0"/>
              <a:t>Напомнить клиенту!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412776"/>
            <a:ext cx="5231936" cy="5043587"/>
          </a:xfrm>
        </p:spPr>
      </p:pic>
    </p:spTree>
    <p:extLst>
      <p:ext uri="{BB962C8B-B14F-4D97-AF65-F5344CB8AC3E}">
        <p14:creationId xmlns:p14="http://schemas.microsoft.com/office/powerpoint/2010/main" val="3273134171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0648" y="260648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ru-RU" b="0" dirty="0"/>
              <a:t>Этапы </a:t>
            </a:r>
            <a:r>
              <a:rPr lang="ru-RU" b="0" dirty="0" smtClean="0"/>
              <a:t>:</a:t>
            </a:r>
            <a:br>
              <a:rPr lang="ru-RU" b="0" dirty="0" smtClean="0"/>
            </a:br>
            <a:r>
              <a:rPr lang="ru-RU" sz="3100" b="0" dirty="0" smtClean="0"/>
              <a:t>(1 – 6)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7704856" cy="484632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ru-RU" sz="2800" dirty="0" smtClean="0"/>
              <a:t>Скорректировать </a:t>
            </a:r>
            <a:r>
              <a:rPr lang="ru-RU" sz="2800" b="1" dirty="0" smtClean="0"/>
              <a:t>свободный край </a:t>
            </a:r>
            <a:r>
              <a:rPr lang="ru-RU" sz="2800" dirty="0" smtClean="0"/>
              <a:t>ногтя пилкой до  </a:t>
            </a:r>
            <a:r>
              <a:rPr lang="ru-RU" sz="2800" dirty="0"/>
              <a:t>2 мм длины. </a:t>
            </a:r>
            <a:endParaRPr lang="ru-RU" sz="2800" dirty="0" smtClean="0"/>
          </a:p>
          <a:p>
            <a:pPr marL="514350" indent="-514350">
              <a:buFont typeface="+mj-lt"/>
              <a:buAutoNum type="arabicParenR"/>
            </a:pPr>
            <a:r>
              <a:rPr lang="ru-RU" sz="2800" b="1" dirty="0"/>
              <a:t>З</a:t>
            </a:r>
            <a:r>
              <a:rPr lang="ru-RU" sz="2800" b="1" dirty="0" smtClean="0"/>
              <a:t>абафить</a:t>
            </a:r>
            <a:r>
              <a:rPr lang="ru-RU" sz="2800" dirty="0" smtClean="0"/>
              <a:t> кератиновый слой ногтя до </a:t>
            </a:r>
            <a:r>
              <a:rPr lang="ru-RU" sz="2800" dirty="0"/>
              <a:t>полного снятия. </a:t>
            </a:r>
            <a:endParaRPr lang="ru-RU" sz="2800" dirty="0" smtClean="0"/>
          </a:p>
          <a:p>
            <a:pPr marL="514350" indent="-514350">
              <a:buFont typeface="+mj-lt"/>
              <a:buAutoNum type="arabicParenR"/>
            </a:pPr>
            <a:r>
              <a:rPr lang="ru-RU" sz="2800" b="1" dirty="0" smtClean="0"/>
              <a:t>Обезжирить</a:t>
            </a:r>
            <a:r>
              <a:rPr lang="ru-RU" sz="2800" dirty="0" smtClean="0"/>
              <a:t>. 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800" dirty="0" smtClean="0"/>
              <a:t>Нанести </a:t>
            </a:r>
            <a:r>
              <a:rPr lang="ru-RU" sz="2800" b="1" dirty="0" smtClean="0"/>
              <a:t>праймер</a:t>
            </a:r>
            <a:r>
              <a:rPr lang="ru-RU" sz="2800" dirty="0" smtClean="0"/>
              <a:t>. 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800" dirty="0" smtClean="0"/>
              <a:t>Нанести тонкий </a:t>
            </a:r>
            <a:r>
              <a:rPr lang="ru-RU" sz="2800" b="1" dirty="0" smtClean="0"/>
              <a:t>базовый слой</a:t>
            </a:r>
            <a:r>
              <a:rPr lang="ru-RU" sz="2800" dirty="0" smtClean="0"/>
              <a:t> материала </a:t>
            </a:r>
            <a:r>
              <a:rPr lang="ru-RU" sz="2800" dirty="0"/>
              <a:t>и </a:t>
            </a:r>
            <a:r>
              <a:rPr lang="ru-RU" sz="2800" dirty="0" smtClean="0"/>
              <a:t>полимеризовать </a:t>
            </a:r>
            <a:r>
              <a:rPr lang="ru-RU" sz="2800" b="1" dirty="0"/>
              <a:t>в лампе</a:t>
            </a:r>
            <a:r>
              <a:rPr lang="ru-RU" sz="2800" dirty="0"/>
              <a:t>. </a:t>
            </a:r>
            <a:endParaRPr lang="ru-RU" sz="2800" dirty="0" smtClean="0"/>
          </a:p>
          <a:p>
            <a:pPr marL="514350" indent="-514350">
              <a:buFont typeface="+mj-lt"/>
              <a:buAutoNum type="arabicParenR"/>
            </a:pPr>
            <a:r>
              <a:rPr lang="ru-RU" sz="2800" dirty="0" smtClean="0"/>
              <a:t>Установить </a:t>
            </a:r>
            <a:r>
              <a:rPr lang="ru-RU" sz="2800" b="1" dirty="0" smtClean="0"/>
              <a:t>шаблонную форму.</a:t>
            </a:r>
          </a:p>
        </p:txBody>
      </p:sp>
    </p:spTree>
    <p:extLst>
      <p:ext uri="{BB962C8B-B14F-4D97-AF65-F5344CB8AC3E}">
        <p14:creationId xmlns:p14="http://schemas.microsoft.com/office/powerpoint/2010/main" val="49363322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7165" y="35169"/>
            <a:ext cx="7239000" cy="1143000"/>
          </a:xfrm>
        </p:spPr>
        <p:txBody>
          <a:bodyPr/>
          <a:lstStyle/>
          <a:p>
            <a:pPr algn="ctr"/>
            <a:r>
              <a:rPr lang="ru-RU" b="0" dirty="0"/>
              <a:t>Этапы :</a:t>
            </a:r>
            <a:br>
              <a:rPr lang="ru-RU" b="0" dirty="0"/>
            </a:br>
            <a:r>
              <a:rPr lang="ru-RU" sz="3100" b="0" dirty="0" smtClean="0"/>
              <a:t>(7 - 13)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8962" y="1412776"/>
            <a:ext cx="7435406" cy="5328592"/>
          </a:xfrm>
        </p:spPr>
        <p:txBody>
          <a:bodyPr>
            <a:normAutofit fontScale="40000" lnSpcReduction="20000"/>
          </a:bodyPr>
          <a:lstStyle/>
          <a:p>
            <a:pPr marL="514350" indent="-514350">
              <a:buFont typeface="+mj-lt"/>
              <a:buAutoNum type="arabicParenR" startAt="7"/>
            </a:pPr>
            <a:r>
              <a:rPr lang="ru-RU" sz="6500" dirty="0"/>
              <a:t>На границе ногтя и шаблона нанести тонкую</a:t>
            </a:r>
            <a:r>
              <a:rPr lang="ru-RU" sz="6500" b="1" dirty="0"/>
              <a:t> подложку из геля </a:t>
            </a:r>
            <a:r>
              <a:rPr lang="ru-RU" sz="6500" dirty="0"/>
              <a:t>и </a:t>
            </a:r>
            <a:r>
              <a:rPr lang="ru-RU" sz="6500" dirty="0" smtClean="0"/>
              <a:t>полимеризовать в </a:t>
            </a:r>
            <a:r>
              <a:rPr lang="ru-RU" sz="6500" b="1" dirty="0"/>
              <a:t>лампе.</a:t>
            </a:r>
          </a:p>
          <a:p>
            <a:pPr marL="514350" indent="-514350">
              <a:buFont typeface="+mj-lt"/>
              <a:buAutoNum type="arabicParenR" startAt="7"/>
            </a:pPr>
            <a:r>
              <a:rPr lang="ru-RU" sz="6500" dirty="0"/>
              <a:t>Нанести </a:t>
            </a:r>
            <a:r>
              <a:rPr lang="ru-RU" sz="6500" b="1" dirty="0"/>
              <a:t>скульптурный слой </a:t>
            </a:r>
            <a:r>
              <a:rPr lang="ru-RU" sz="6500" dirty="0" smtClean="0"/>
              <a:t>(капля </a:t>
            </a:r>
            <a:r>
              <a:rPr lang="ru-RU" sz="6500" dirty="0"/>
              <a:t>растягивается кончиком кисти от центра к окружающей зоне, а затем к области под </a:t>
            </a:r>
            <a:r>
              <a:rPr lang="ru-RU" sz="6500" dirty="0" smtClean="0"/>
              <a:t>кутикулой), полимеризовать </a:t>
            </a:r>
            <a:r>
              <a:rPr lang="ru-RU" sz="6500" dirty="0"/>
              <a:t>в </a:t>
            </a:r>
            <a:r>
              <a:rPr lang="ru-RU" sz="6500" b="1" dirty="0"/>
              <a:t>лампе</a:t>
            </a:r>
            <a:r>
              <a:rPr lang="ru-RU" sz="6500" dirty="0"/>
              <a:t>.</a:t>
            </a:r>
          </a:p>
          <a:p>
            <a:pPr marL="514350" indent="-514350">
              <a:buFont typeface="+mj-lt"/>
              <a:buAutoNum type="arabicParenR" startAt="7"/>
            </a:pPr>
            <a:r>
              <a:rPr lang="ru-RU" sz="6500" b="1" dirty="0"/>
              <a:t>Снять шаблон</a:t>
            </a:r>
            <a:r>
              <a:rPr lang="ru-RU" sz="6500" dirty="0"/>
              <a:t>.</a:t>
            </a:r>
          </a:p>
          <a:p>
            <a:pPr marL="514350" indent="-514350">
              <a:buFont typeface="+mj-lt"/>
              <a:buAutoNum type="arabicParenR" startAt="7"/>
            </a:pPr>
            <a:r>
              <a:rPr lang="ru-RU" sz="6500" b="1" dirty="0"/>
              <a:t>Удалить липкий </a:t>
            </a:r>
            <a:r>
              <a:rPr lang="ru-RU" sz="6500" dirty="0"/>
              <a:t>дисперсионный слой.</a:t>
            </a:r>
          </a:p>
          <a:p>
            <a:pPr marL="514350" indent="-514350">
              <a:buFont typeface="+mj-lt"/>
              <a:buAutoNum type="arabicParenR" startAt="7"/>
            </a:pPr>
            <a:r>
              <a:rPr lang="ru-RU" sz="6500" b="1" dirty="0"/>
              <a:t>Выровнять поверхность </a:t>
            </a:r>
            <a:r>
              <a:rPr lang="ru-RU" sz="6500" dirty="0"/>
              <a:t>ногтя бафом, при необходимости – пилкой.</a:t>
            </a:r>
          </a:p>
          <a:p>
            <a:pPr marL="514350" indent="-514350">
              <a:buFont typeface="+mj-lt"/>
              <a:buAutoNum type="arabicParenR" startAt="7"/>
            </a:pPr>
            <a:r>
              <a:rPr lang="ru-RU" sz="6500" b="1" dirty="0" smtClean="0"/>
              <a:t>Обезжирить</a:t>
            </a:r>
            <a:r>
              <a:rPr lang="ru-RU" sz="6500" dirty="0" smtClean="0"/>
              <a:t>.</a:t>
            </a:r>
            <a:endParaRPr lang="ru-RU" sz="6500" dirty="0"/>
          </a:p>
          <a:p>
            <a:pPr marL="514350" indent="-514350">
              <a:buFont typeface="+mj-lt"/>
              <a:buAutoNum type="arabicParenR" startAt="7"/>
            </a:pPr>
            <a:r>
              <a:rPr lang="ru-RU" sz="6500" dirty="0"/>
              <a:t>Нанести </a:t>
            </a:r>
            <a:r>
              <a:rPr lang="ru-RU" sz="6500" b="1" dirty="0" smtClean="0"/>
              <a:t>топ, </a:t>
            </a:r>
            <a:r>
              <a:rPr lang="ru-RU" sz="6500" dirty="0" smtClean="0"/>
              <a:t>полимеризовать в </a:t>
            </a:r>
            <a:r>
              <a:rPr lang="ru-RU" sz="6500" b="1" dirty="0" smtClean="0"/>
              <a:t>лампе</a:t>
            </a:r>
            <a:r>
              <a:rPr lang="ru-RU" sz="6500" dirty="0" smtClean="0"/>
              <a:t>.</a:t>
            </a:r>
            <a:endParaRPr lang="ru-RU" sz="65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347736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90699"/>
            <a:ext cx="6743038" cy="6743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41860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0505" y="500134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dirty="0"/>
              <a:t>Сколько стоит </a:t>
            </a:r>
            <a:r>
              <a:rPr lang="ru-RU" b="0" dirty="0" smtClean="0"/>
              <a:t>процедура? </a:t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7239000" cy="48463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/>
              <a:t>Стоимость услуги </a:t>
            </a:r>
            <a:r>
              <a:rPr lang="ru-RU" b="1" dirty="0" smtClean="0"/>
              <a:t>наращивания ногтей (в салоне)</a:t>
            </a:r>
          </a:p>
          <a:p>
            <a:pPr marL="0" indent="0" algn="ctr">
              <a:buNone/>
            </a:pPr>
            <a:r>
              <a:rPr lang="ru-RU" dirty="0" smtClean="0"/>
              <a:t>начинается </a:t>
            </a:r>
          </a:p>
          <a:p>
            <a:pPr marL="0" indent="0" algn="ctr">
              <a:buNone/>
            </a:pPr>
            <a:r>
              <a:rPr lang="ru-RU" b="1" dirty="0" smtClean="0"/>
              <a:t>от </a:t>
            </a:r>
            <a:r>
              <a:rPr lang="ru-RU" b="1" dirty="0"/>
              <a:t>1500 руб.</a:t>
            </a:r>
            <a:r>
              <a:rPr lang="ru-RU" dirty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b="1" u="sng" dirty="0" smtClean="0"/>
              <a:t>Цена </a:t>
            </a:r>
            <a:r>
              <a:rPr lang="ru-RU" b="1" u="sng" dirty="0"/>
              <a:t>зависит </a:t>
            </a:r>
            <a:endParaRPr lang="ru-RU" b="1" u="sng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от </a:t>
            </a:r>
            <a:r>
              <a:rPr lang="ru-RU" dirty="0"/>
              <a:t>профессионализма </a:t>
            </a:r>
            <a:r>
              <a:rPr lang="ru-RU" dirty="0" smtClean="0"/>
              <a:t>мастера;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времени </a:t>
            </a:r>
            <a:r>
              <a:rPr lang="ru-RU" dirty="0"/>
              <a:t>выполнения </a:t>
            </a:r>
            <a:r>
              <a:rPr lang="ru-RU" dirty="0" smtClean="0"/>
              <a:t>работы;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качества материалов;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способа моделирования; </a:t>
            </a: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уровня сервиса;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безопасности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7960896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64704"/>
            <a:ext cx="7740352" cy="5162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33455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Информация для клиентов!</a:t>
            </a:r>
            <a:br>
              <a:rPr lang="ru-RU" dirty="0" smtClean="0"/>
            </a:br>
            <a:r>
              <a:rPr lang="ru-RU" sz="2200" dirty="0" smtClean="0"/>
              <a:t>(ознакомьте клиента, поместив информацию на своей странице, в рамке на стене кабинета и т.п.)</a:t>
            </a:r>
            <a:br>
              <a:rPr lang="ru-RU" sz="2200" dirty="0" smtClean="0"/>
            </a:br>
            <a:endParaRPr lang="ru-RU" sz="2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844824"/>
            <a:ext cx="4846638" cy="4846638"/>
          </a:xfrm>
        </p:spPr>
      </p:pic>
    </p:spTree>
    <p:extLst>
      <p:ext uri="{BB962C8B-B14F-4D97-AF65-F5344CB8AC3E}">
        <p14:creationId xmlns:p14="http://schemas.microsoft.com/office/powerpoint/2010/main" val="74495016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3167"/>
            <a:ext cx="7239000" cy="1143000"/>
          </a:xfrm>
        </p:spPr>
        <p:txBody>
          <a:bodyPr/>
          <a:lstStyle/>
          <a:p>
            <a:pPr algn="ctr"/>
            <a:r>
              <a:rPr lang="ru-RU" dirty="0" smtClean="0"/>
              <a:t>Совет мастеру: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340768"/>
            <a:ext cx="5530372" cy="5115595"/>
          </a:xfrm>
        </p:spPr>
      </p:pic>
    </p:spTree>
    <p:extLst>
      <p:ext uri="{BB962C8B-B14F-4D97-AF65-F5344CB8AC3E}">
        <p14:creationId xmlns:p14="http://schemas.microsoft.com/office/powerpoint/2010/main" val="321219605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Правила</a:t>
            </a:r>
            <a:r>
              <a:rPr lang="ru-RU" sz="2200" b="0" dirty="0" smtClean="0"/>
              <a:t>, </a:t>
            </a:r>
            <a:br>
              <a:rPr lang="ru-RU" sz="2200" b="0" dirty="0" smtClean="0"/>
            </a:br>
            <a:r>
              <a:rPr lang="ru-RU" sz="2200" b="0" dirty="0" smtClean="0"/>
              <a:t>которые </a:t>
            </a:r>
            <a:r>
              <a:rPr lang="ru-RU" sz="2200" dirty="0" smtClean="0">
                <a:solidFill>
                  <a:srgbClr val="FF0000"/>
                </a:solidFill>
              </a:rPr>
              <a:t>мастер должен знать наизусть </a:t>
            </a:r>
            <a:r>
              <a:rPr lang="ru-RU" sz="2200" b="0" dirty="0" smtClean="0"/>
              <a:t>и напоминать клиенту их </a:t>
            </a:r>
            <a:br>
              <a:rPr lang="ru-RU" sz="2200" b="0" dirty="0" smtClean="0"/>
            </a:br>
            <a:r>
              <a:rPr lang="ru-RU" sz="2200" u="sng" dirty="0" smtClean="0"/>
              <a:t>после каждой процедуры</a:t>
            </a:r>
            <a:r>
              <a:rPr lang="ru-RU" sz="2200" dirty="0" smtClean="0"/>
              <a:t> </a:t>
            </a:r>
            <a:r>
              <a:rPr lang="ru-RU" sz="2200" b="0" dirty="0" smtClean="0"/>
              <a:t/>
            </a:r>
            <a:br>
              <a:rPr lang="ru-RU" sz="2200" b="0" dirty="0" smtClean="0"/>
            </a:br>
            <a:r>
              <a:rPr lang="ru-RU" sz="800" b="0" dirty="0" smtClean="0"/>
              <a:t/>
            </a:r>
            <a:br>
              <a:rPr lang="ru-RU" sz="800" b="0" dirty="0" smtClean="0"/>
            </a:br>
            <a:r>
              <a:rPr lang="ru-RU" sz="1600" b="0" dirty="0" smtClean="0"/>
              <a:t>(гель-лак, укрепление гелем ногтей, наращивание ногтей)</a:t>
            </a:r>
            <a:endParaRPr lang="ru-RU" sz="16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7" y="2296993"/>
            <a:ext cx="5256584" cy="4499373"/>
          </a:xfrm>
        </p:spPr>
      </p:pic>
    </p:spTree>
    <p:extLst>
      <p:ext uri="{BB962C8B-B14F-4D97-AF65-F5344CB8AC3E}">
        <p14:creationId xmlns:p14="http://schemas.microsoft.com/office/powerpoint/2010/main" val="796100781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559" y="620688"/>
            <a:ext cx="7692124" cy="3050958"/>
          </a:xfrm>
        </p:spPr>
        <p:txBody>
          <a:bodyPr>
            <a:noAutofit/>
          </a:bodyPr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ru-RU" sz="1400" b="0" dirty="0" smtClean="0"/>
              <a:t/>
            </a:r>
            <a:br>
              <a:rPr lang="ru-RU" sz="1400" b="0" dirty="0" smtClean="0"/>
            </a:br>
            <a:r>
              <a:rPr lang="ru-RU" sz="1400" b="0" dirty="0" smtClean="0"/>
              <a:t/>
            </a:r>
            <a:br>
              <a:rPr lang="ru-RU" sz="1400" b="0" dirty="0" smtClean="0"/>
            </a:br>
            <a:r>
              <a:rPr lang="ru-RU" sz="1400" b="0" dirty="0" smtClean="0"/>
              <a:t/>
            </a:r>
            <a:br>
              <a:rPr lang="ru-RU" sz="1400" b="0" dirty="0" smtClean="0"/>
            </a:br>
            <a:r>
              <a:rPr lang="ru-RU" sz="1400" b="0" dirty="0" smtClean="0"/>
              <a:t/>
            </a:r>
            <a:br>
              <a:rPr lang="ru-RU" sz="1400" b="0" dirty="0" smtClean="0"/>
            </a:br>
            <a:r>
              <a:rPr lang="ru-RU" sz="1400" b="0" dirty="0" smtClean="0"/>
              <a:t/>
            </a:r>
            <a:br>
              <a:rPr lang="ru-RU" sz="1400" b="0" dirty="0" smtClean="0"/>
            </a:br>
            <a:r>
              <a:rPr lang="ru-RU" sz="1400" b="0" dirty="0" smtClean="0"/>
              <a:t/>
            </a:r>
            <a:br>
              <a:rPr lang="ru-RU" sz="1400" b="0" dirty="0" smtClean="0"/>
            </a:br>
            <a:r>
              <a:rPr lang="ru-RU" sz="2800" b="0" dirty="0" smtClean="0"/>
              <a:t>   </a:t>
            </a:r>
            <a:br>
              <a:rPr lang="ru-RU" sz="2800" b="0" dirty="0" smtClean="0"/>
            </a:br>
            <a:r>
              <a:rPr lang="ru-RU" sz="2800" b="0" dirty="0"/>
              <a:t/>
            </a:r>
            <a:br>
              <a:rPr lang="ru-RU" sz="2800" b="0" dirty="0"/>
            </a:br>
            <a:r>
              <a:rPr lang="ru-RU" sz="1800" b="0" dirty="0"/>
              <a:t>Впервые наращивание ногтей зародилось в </a:t>
            </a:r>
            <a:r>
              <a:rPr lang="ru-RU" sz="1800" b="0" dirty="0" smtClean="0"/>
              <a:t>Китае.</a:t>
            </a:r>
            <a:br>
              <a:rPr lang="ru-RU" sz="1800" b="0" dirty="0" smtClean="0"/>
            </a:br>
            <a:r>
              <a:rPr lang="ru-RU" sz="1800" b="0" dirty="0" smtClean="0"/>
              <a:t/>
            </a:r>
            <a:br>
              <a:rPr lang="ru-RU" sz="1800" b="0" dirty="0" smtClean="0"/>
            </a:br>
            <a:r>
              <a:rPr lang="ru-RU" sz="1800" b="0" dirty="0" smtClean="0"/>
              <a:t>Позднее </a:t>
            </a:r>
            <a:r>
              <a:rPr lang="ru-RU" sz="1800" b="0" dirty="0"/>
              <a:t>технология моделирования распространилась в европейских странах. </a:t>
            </a:r>
            <a:r>
              <a:rPr lang="ru-RU" sz="1800" b="0" dirty="0" smtClean="0"/>
              <a:t/>
            </a:r>
            <a:br>
              <a:rPr lang="ru-RU" sz="1800" b="0" dirty="0" smtClean="0"/>
            </a:br>
            <a:r>
              <a:rPr lang="ru-RU" sz="1800" b="0" dirty="0" smtClean="0"/>
              <a:t/>
            </a:r>
            <a:br>
              <a:rPr lang="ru-RU" sz="1800" b="0" dirty="0" smtClean="0"/>
            </a:br>
            <a:r>
              <a:rPr lang="ru-RU" sz="1800" b="0" dirty="0" smtClean="0"/>
              <a:t>Изначально </a:t>
            </a:r>
            <a:r>
              <a:rPr lang="ru-RU" sz="1800" b="0" dirty="0"/>
              <a:t>для наращивания применялся акрил, но наиболее современной и усовершенствованной является </a:t>
            </a:r>
            <a:r>
              <a:rPr lang="ru-RU" sz="1800" b="0" dirty="0" smtClean="0"/>
              <a:t/>
            </a:r>
            <a:br>
              <a:rPr lang="ru-RU" sz="1800" b="0" dirty="0" smtClean="0"/>
            </a:br>
            <a:r>
              <a:rPr lang="ru-RU" sz="4000" b="0" dirty="0" smtClean="0"/>
              <a:t>гелевая технология</a:t>
            </a:r>
            <a:r>
              <a:rPr lang="ru-RU" sz="2000" b="0" dirty="0" smtClean="0"/>
              <a:t/>
            </a:r>
            <a:br>
              <a:rPr lang="ru-RU" sz="2000" b="0" dirty="0" smtClean="0"/>
            </a:br>
            <a:endParaRPr lang="ru-RU" sz="2000" b="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0664" y="3501008"/>
            <a:ext cx="7508876" cy="2736303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496780"/>
            <a:ext cx="5544616" cy="3326770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27584" y="980728"/>
            <a:ext cx="6643734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Красота в Ваших руках! </a:t>
            </a:r>
          </a:p>
          <a:p>
            <a:pPr algn="ctr"/>
            <a:endParaRPr lang="ru-RU" sz="36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СПАСИБО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ВНИМАНИЕ !</a:t>
            </a:r>
            <a:r>
              <a:rPr kumimoji="0" lang="ru-RU" sz="6000" b="1" i="0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60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476672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cap="all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ea typeface="+mj-ea"/>
                <a:cs typeface="+mj-cs"/>
              </a:rPr>
              <a:t>Преимущества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1196752"/>
            <a:ext cx="76328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Процедура выполняется быстро 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(2 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ч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.) </a:t>
            </a:r>
          </a:p>
          <a:p>
            <a:endParaRPr lang="ru-RU" sz="1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Увеличивается срок 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носки ногтей. </a:t>
            </a:r>
            <a:endParaRPr lang="ru-RU" sz="1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1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Стоимость 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наращивания гелем ниже, чем другими материалами. </a:t>
            </a:r>
            <a:endParaRPr lang="ru-RU" sz="1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1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Натуральные 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ногти 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укрепляются.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Поверхность 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ногтя выравнивается </a:t>
            </a:r>
            <a:endParaRPr lang="ru-RU" sz="1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Гелевые 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ногти легко снимаются. </a:t>
            </a:r>
            <a:endParaRPr lang="ru-RU" sz="1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Защита от 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ультрафиолета, бытовой химии и механических повреждений. </a:t>
            </a:r>
            <a:endParaRPr lang="ru-RU" sz="1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Материал 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не вызывает аллергию. </a:t>
            </a:r>
            <a:endParaRPr lang="ru-RU" sz="1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В 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состав геля входит хвойная смола, 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которая оказывает 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профилактическое действие против грибка. </a:t>
            </a:r>
            <a:endParaRPr lang="ru-RU" sz="1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1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На гелевых 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ногтях возможен дизайн любой сложности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32068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7239000" cy="1289376"/>
          </a:xfrm>
        </p:spPr>
        <p:txBody>
          <a:bodyPr/>
          <a:lstStyle/>
          <a:p>
            <a:pPr lvl="0" algn="ctr">
              <a:spcBef>
                <a:spcPts val="0"/>
              </a:spcBef>
            </a:pPr>
            <a:r>
              <a:rPr lang="ru-RU" sz="2800" b="0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ea typeface="+mn-ea"/>
                <a:cs typeface="+mn-cs"/>
              </a:rPr>
              <a:t>Недостатки</a:t>
            </a:r>
            <a:br>
              <a:rPr lang="ru-RU" sz="2800" b="0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ea typeface="+mn-ea"/>
                <a:cs typeface="+mn-cs"/>
              </a:rPr>
            </a:br>
            <a:r>
              <a:rPr lang="ru-RU" sz="2800" b="0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ea typeface="+mn-ea"/>
                <a:cs typeface="+mn-cs"/>
              </a:rPr>
              <a:t/>
            </a:r>
            <a:br>
              <a:rPr lang="ru-RU" sz="2800" b="0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ea typeface="+mn-ea"/>
                <a:cs typeface="+mn-cs"/>
              </a:rPr>
            </a:br>
            <a:endParaRPr lang="ru-RU" sz="1800" b="0" cap="none" dirty="0">
              <a:ln>
                <a:noFill/>
              </a:ln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09416"/>
            <a:ext cx="7239000" cy="48463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0000"/>
                </a:solidFill>
                <a:latin typeface="Verdana" panose="020B0604030504040204" pitchFamily="34" charset="0"/>
              </a:rPr>
              <a:t>Во время высыхания материала в УФ-лампе возможно жжение. 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2000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Ремонт </a:t>
            </a:r>
            <a:r>
              <a:rPr lang="ru-RU" sz="2000" dirty="0">
                <a:solidFill>
                  <a:srgbClr val="000000"/>
                </a:solidFill>
                <a:latin typeface="Verdana" panose="020B0604030504040204" pitchFamily="34" charset="0"/>
              </a:rPr>
              <a:t>при поломке ногтя невозможен, поэтому необходимо новое наращивание. 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2000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Самостоятельно </a:t>
            </a:r>
            <a:r>
              <a:rPr lang="ru-RU" sz="2000" dirty="0">
                <a:solidFill>
                  <a:srgbClr val="000000"/>
                </a:solidFill>
                <a:latin typeface="Verdana" panose="020B0604030504040204" pitchFamily="34" charset="0"/>
              </a:rPr>
              <a:t>снять </a:t>
            </a:r>
            <a:r>
              <a:rPr lang="ru-RU" sz="2000" dirty="0" err="1" smtClean="0">
                <a:solidFill>
                  <a:srgbClr val="000000"/>
                </a:solidFill>
                <a:latin typeface="Verdana" panose="020B0604030504040204" pitchFamily="34" charset="0"/>
              </a:rPr>
              <a:t>гелевые</a:t>
            </a:r>
            <a:r>
              <a:rPr lang="ru-RU" sz="20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 ногти сложно.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2000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Материал </a:t>
            </a:r>
            <a:r>
              <a:rPr lang="ru-RU" sz="2000" dirty="0">
                <a:solidFill>
                  <a:srgbClr val="000000"/>
                </a:solidFill>
                <a:latin typeface="Verdana" panose="020B0604030504040204" pitchFamily="34" charset="0"/>
              </a:rPr>
              <a:t>подвержен повреждениям при резких температурных перепадах</a:t>
            </a:r>
            <a:r>
              <a:rPr lang="ru-RU" sz="20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65840155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476672"/>
            <a:ext cx="640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cap="all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ea typeface="+mj-ea"/>
                <a:cs typeface="+mj-cs"/>
              </a:rPr>
              <a:t>Как выбрать </a:t>
            </a:r>
            <a:endParaRPr lang="ru-RU" sz="4000" cap="all" dirty="0" smtClean="0">
              <a:ln w="500">
                <a:solidFill>
                  <a:srgbClr val="B13F9A">
                    <a:shade val="20000"/>
                    <a:satMod val="120000"/>
                  </a:srgbClr>
                </a:solidFill>
              </a:ln>
              <a:gradFill>
                <a:gsLst>
                  <a:gs pos="0">
                    <a:srgbClr val="F9B639">
                      <a:tint val="13000"/>
                    </a:srgbClr>
                  </a:gs>
                  <a:gs pos="10000">
                    <a:srgbClr val="F9B639">
                      <a:tint val="20000"/>
                    </a:srgbClr>
                  </a:gs>
                  <a:gs pos="49000">
                    <a:srgbClr val="F9B639">
                      <a:tint val="70000"/>
                    </a:srgbClr>
                  </a:gs>
                  <a:gs pos="50000">
                    <a:srgbClr val="F9B639">
                      <a:tint val="97000"/>
                    </a:srgbClr>
                  </a:gs>
                  <a:gs pos="100000">
                    <a:srgbClr val="F9B639">
                      <a:tint val="20000"/>
                    </a:srgbClr>
                  </a:gs>
                </a:gsLst>
                <a:lin ang="5400000" scaled="1"/>
              </a:gradFill>
              <a:ea typeface="+mj-ea"/>
              <a:cs typeface="+mj-cs"/>
            </a:endParaRPr>
          </a:p>
          <a:p>
            <a:pPr algn="ctr"/>
            <a:r>
              <a:rPr lang="ru-RU" sz="2400" cap="all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ea typeface="+mj-ea"/>
                <a:cs typeface="+mj-cs"/>
              </a:rPr>
              <a:t>гель </a:t>
            </a:r>
            <a:r>
              <a:rPr lang="ru-RU" sz="2400" cap="all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ea typeface="+mj-ea"/>
                <a:cs typeface="+mj-cs"/>
              </a:rPr>
              <a:t>для наращивания ногтей</a:t>
            </a:r>
            <a:r>
              <a:rPr lang="ru-RU" sz="2400" cap="all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ea typeface="+mj-ea"/>
                <a:cs typeface="+mj-cs"/>
              </a:rPr>
              <a:t>?</a:t>
            </a:r>
            <a:endParaRPr lang="ru-RU" sz="2400" cap="all" dirty="0">
              <a:ln w="500">
                <a:solidFill>
                  <a:srgbClr val="B13F9A">
                    <a:shade val="20000"/>
                    <a:satMod val="120000"/>
                  </a:srgbClr>
                </a:solidFill>
              </a:ln>
              <a:gradFill>
                <a:gsLst>
                  <a:gs pos="0">
                    <a:srgbClr val="F9B639">
                      <a:tint val="13000"/>
                    </a:srgbClr>
                  </a:gs>
                  <a:gs pos="10000">
                    <a:srgbClr val="F9B639">
                      <a:tint val="20000"/>
                    </a:srgbClr>
                  </a:gs>
                  <a:gs pos="49000">
                    <a:srgbClr val="F9B639">
                      <a:tint val="70000"/>
                    </a:srgbClr>
                  </a:gs>
                  <a:gs pos="50000">
                    <a:srgbClr val="F9B639">
                      <a:tint val="97000"/>
                    </a:srgbClr>
                  </a:gs>
                  <a:gs pos="100000">
                    <a:srgbClr val="F9B639">
                      <a:tint val="20000"/>
                    </a:srgbClr>
                  </a:gs>
                </a:gsLst>
                <a:lin ang="5400000" scaled="1"/>
              </a:gradFill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7564" y="1916832"/>
            <a:ext cx="70927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i="1" dirty="0">
                <a:solidFill>
                  <a:srgbClr val="FF0000"/>
                </a:solidFill>
              </a:rPr>
              <a:t>Лучше выбирать однофазные гели. </a:t>
            </a:r>
            <a:endParaRPr lang="ru-RU" sz="2400" b="1" i="1" dirty="0" smtClean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400" b="1" i="1" dirty="0"/>
          </a:p>
          <a:p>
            <a:r>
              <a:rPr lang="ru-RU" sz="2400" b="1" i="1" dirty="0" smtClean="0"/>
              <a:t>    Использование двухфазных, трехфазных</a:t>
            </a:r>
          </a:p>
          <a:p>
            <a:r>
              <a:rPr lang="ru-RU" sz="2400" b="1" i="1" dirty="0"/>
              <a:t> </a:t>
            </a:r>
            <a:r>
              <a:rPr lang="ru-RU" sz="2400" b="1" i="1" dirty="0" smtClean="0"/>
              <a:t>   гелей делает процесс долгим и</a:t>
            </a:r>
          </a:p>
          <a:p>
            <a:r>
              <a:rPr lang="ru-RU" sz="2400" b="1" i="1" dirty="0"/>
              <a:t> </a:t>
            </a:r>
            <a:r>
              <a:rPr lang="ru-RU" sz="2400" b="1" i="1" dirty="0" smtClean="0"/>
              <a:t>   </a:t>
            </a:r>
            <a:r>
              <a:rPr lang="ru-RU" sz="2400" b="1" i="1" dirty="0"/>
              <a:t>неудобным. </a:t>
            </a:r>
            <a:endParaRPr lang="ru-RU" sz="2400" b="1" i="1" dirty="0" smtClean="0"/>
          </a:p>
          <a:p>
            <a:endParaRPr lang="ru-RU" sz="2400" b="1" i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i="1" dirty="0" smtClean="0">
                <a:solidFill>
                  <a:srgbClr val="FF0000"/>
                </a:solidFill>
              </a:rPr>
              <a:t>Консистенция </a:t>
            </a:r>
            <a:r>
              <a:rPr lang="ru-RU" sz="2400" b="1" i="1" dirty="0">
                <a:solidFill>
                  <a:srgbClr val="FF0000"/>
                </a:solidFill>
              </a:rPr>
              <a:t>геля должна быть эластичной</a:t>
            </a:r>
            <a:r>
              <a:rPr lang="ru-RU" sz="2400" b="1" i="1" dirty="0"/>
              <a:t>, а не густой или жидкой. </a:t>
            </a:r>
            <a:endParaRPr lang="ru-RU" sz="2400" b="1" i="1" dirty="0" smtClean="0"/>
          </a:p>
          <a:p>
            <a:endParaRPr lang="ru-RU" sz="2400" b="1" i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i="1" dirty="0" smtClean="0"/>
              <a:t>В </a:t>
            </a:r>
            <a:r>
              <a:rPr lang="ru-RU" sz="2400" b="1" i="1" dirty="0"/>
              <a:t>составе </a:t>
            </a:r>
            <a:r>
              <a:rPr lang="ru-RU" sz="2400" b="1" i="1" dirty="0">
                <a:solidFill>
                  <a:srgbClr val="FF0000"/>
                </a:solidFill>
              </a:rPr>
              <a:t>не должны присутствовать агрессивные компоненты</a:t>
            </a:r>
            <a:r>
              <a:rPr lang="ru-RU" sz="2400" b="1" i="1" dirty="0"/>
              <a:t>, которые выдает резкий химический запах</a:t>
            </a:r>
            <a:r>
              <a:rPr lang="ru-RU" sz="2400" b="1" i="1" dirty="0" smtClean="0"/>
              <a:t>.</a:t>
            </a: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297416287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3374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ru-RU" b="0" dirty="0" smtClean="0"/>
              <a:t>Как выбрать лампу </a:t>
            </a:r>
            <a:br>
              <a:rPr lang="ru-RU" b="0" dirty="0" smtClean="0"/>
            </a:br>
            <a:r>
              <a:rPr lang="ru-RU" sz="2000" b="0" dirty="0" smtClean="0"/>
              <a:t>для </a:t>
            </a:r>
            <a:r>
              <a:rPr lang="ru-RU" sz="2000" b="0" dirty="0"/>
              <a:t>наращивания ногтей </a:t>
            </a:r>
            <a:r>
              <a:rPr lang="ru-RU" sz="2000" b="0" dirty="0" smtClean="0"/>
              <a:t>гелем</a:t>
            </a:r>
            <a:endParaRPr lang="ru-RU" sz="2000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854" y="1436015"/>
            <a:ext cx="7239000" cy="1963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000" b="1" dirty="0" smtClean="0"/>
              <a:t>Прибор </a:t>
            </a:r>
            <a:r>
              <a:rPr lang="ru-RU" sz="2000" b="1" dirty="0"/>
              <a:t>должен быть легким по весу. </a:t>
            </a:r>
            <a:endParaRPr lang="ru-RU" sz="20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dirty="0" smtClean="0"/>
              <a:t>Материал должен </a:t>
            </a:r>
            <a:r>
              <a:rPr lang="ru-RU" sz="2000" b="1" dirty="0"/>
              <a:t>быть устойчив к повреждению и падению. </a:t>
            </a:r>
            <a:endParaRPr lang="ru-RU" sz="20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dirty="0" smtClean="0"/>
              <a:t>Мощность </a:t>
            </a:r>
            <a:r>
              <a:rPr lang="ru-RU" sz="2000" b="1" dirty="0"/>
              <a:t>лампы </a:t>
            </a:r>
            <a:r>
              <a:rPr lang="ru-RU" sz="2000" b="1" dirty="0" smtClean="0"/>
              <a:t>– не менее </a:t>
            </a:r>
            <a:r>
              <a:rPr lang="ru-RU" sz="2000" b="1" dirty="0"/>
              <a:t>36 Ватт</a:t>
            </a:r>
            <a:r>
              <a:rPr lang="ru-RU" sz="2000" b="1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dirty="0" smtClean="0"/>
              <a:t>К </a:t>
            </a:r>
            <a:r>
              <a:rPr lang="ru-RU" sz="2000" b="1" dirty="0"/>
              <a:t>лампе должен </a:t>
            </a:r>
            <a:r>
              <a:rPr lang="ru-RU" sz="2000" b="1" dirty="0" smtClean="0"/>
              <a:t>прилагаться </a:t>
            </a:r>
            <a:r>
              <a:rPr lang="ru-RU" sz="2000" b="1" dirty="0"/>
              <a:t>сертификат </a:t>
            </a:r>
            <a:r>
              <a:rPr lang="ru-RU" sz="2000" b="1" dirty="0" smtClean="0"/>
              <a:t>качества</a:t>
            </a:r>
            <a:endParaRPr lang="ru-RU" sz="20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3356992"/>
            <a:ext cx="4733032" cy="323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5799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9" y="260648"/>
            <a:ext cx="7488832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Наращивание ногтей </a:t>
            </a:r>
            <a:r>
              <a:rPr lang="ru-RU" sz="2800" b="1" dirty="0" smtClean="0"/>
              <a:t>гелем </a:t>
            </a:r>
          </a:p>
          <a:p>
            <a:pPr algn="ctr"/>
            <a:r>
              <a:rPr lang="ru-RU" sz="3200" b="1" u="sng" dirty="0" smtClean="0">
                <a:solidFill>
                  <a:srgbClr val="FF0000"/>
                </a:solidFill>
              </a:rPr>
              <a:t>НЕВОЗМОЖНО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без </a:t>
            </a:r>
            <a:r>
              <a:rPr lang="ru-RU" sz="2800" b="1" dirty="0">
                <a:solidFill>
                  <a:srgbClr val="FF0000"/>
                </a:solidFill>
              </a:rPr>
              <a:t>правильного моделирования</a:t>
            </a:r>
            <a:r>
              <a:rPr lang="ru-RU" sz="2800" dirty="0">
                <a:solidFill>
                  <a:srgbClr val="FF0000"/>
                </a:solidFill>
              </a:rPr>
              <a:t>.</a:t>
            </a:r>
            <a:r>
              <a:rPr lang="ru-RU" sz="2800" dirty="0"/>
              <a:t> </a:t>
            </a:r>
            <a:endParaRPr lang="ru-RU" sz="2800" dirty="0" smtClean="0"/>
          </a:p>
          <a:p>
            <a:pPr algn="ctr"/>
            <a:r>
              <a:rPr lang="ru-RU" dirty="0" smtClean="0"/>
              <a:t>От </a:t>
            </a:r>
            <a:r>
              <a:rPr lang="ru-RU" dirty="0"/>
              <a:t>этого зависит срок </a:t>
            </a:r>
            <a:r>
              <a:rPr lang="ru-RU" dirty="0" smtClean="0"/>
              <a:t>носки (до 1 месяца)</a:t>
            </a:r>
          </a:p>
          <a:p>
            <a:pPr algn="ctr"/>
            <a:r>
              <a:rPr lang="ru-RU" dirty="0" smtClean="0"/>
              <a:t> и красота гелевых ногтей</a:t>
            </a:r>
          </a:p>
          <a:p>
            <a:pPr algn="ctr"/>
            <a:endParaRPr lang="ru-RU" dirty="0" smtClean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1397" y="2337974"/>
            <a:ext cx="4293096" cy="4293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864786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dirty="0"/>
              <a:t>Техника наращивания ногтей на </a:t>
            </a:r>
            <a:r>
              <a:rPr lang="ru-RU" b="0" dirty="0" smtClean="0"/>
              <a:t>формах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2400" dirty="0"/>
              <a:t>Преимуществом использования данной технологии является </a:t>
            </a:r>
            <a:r>
              <a:rPr lang="ru-RU" sz="2400" b="1" dirty="0"/>
              <a:t>натуральный результат</a:t>
            </a:r>
            <a:r>
              <a:rPr lang="ru-RU" sz="2400" b="1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634458"/>
            <a:ext cx="4896544" cy="4190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32520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dirty="0"/>
              <a:t>Разновидности </a:t>
            </a:r>
            <a:r>
              <a:rPr lang="ru-RU" b="0" dirty="0" smtClean="0"/>
              <a:t>форм</a:t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268760"/>
            <a:ext cx="7239000" cy="525658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b="1" dirty="0" smtClean="0"/>
              <a:t>Популярные виды форм-шаблонов</a:t>
            </a:r>
            <a:r>
              <a:rPr lang="ru-RU" dirty="0"/>
              <a:t>: </a:t>
            </a:r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3500" b="1" dirty="0" smtClean="0">
                <a:solidFill>
                  <a:schemeClr val="accent5">
                    <a:lumMod val="75000"/>
                  </a:schemeClr>
                </a:solidFill>
              </a:rPr>
              <a:t>Одноразовые </a:t>
            </a:r>
            <a:r>
              <a:rPr lang="ru-RU" sz="3500" b="1" dirty="0">
                <a:solidFill>
                  <a:schemeClr val="accent5">
                    <a:lumMod val="75000"/>
                  </a:schemeClr>
                </a:solidFill>
              </a:rPr>
              <a:t>экземпляры </a:t>
            </a:r>
            <a:r>
              <a:rPr lang="ru-RU" dirty="0" smtClean="0"/>
              <a:t>- </a:t>
            </a:r>
            <a:r>
              <a:rPr lang="ru-RU" dirty="0"/>
              <a:t>из гибких и мягких материалов. </a:t>
            </a:r>
            <a:endParaRPr lang="ru-RU" dirty="0" smtClean="0"/>
          </a:p>
          <a:p>
            <a:pPr marL="0" indent="0">
              <a:buNone/>
            </a:pPr>
            <a:r>
              <a:rPr lang="ru-RU" sz="3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</a:rPr>
              <a:t>+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smtClean="0"/>
              <a:t>упрощает моделирование; 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</a:rPr>
              <a:t>   </a:t>
            </a:r>
            <a:r>
              <a:rPr lang="ru-RU" sz="3800" b="1" dirty="0" smtClean="0">
                <a:solidFill>
                  <a:schemeClr val="accent5">
                    <a:lumMod val="75000"/>
                  </a:schemeClr>
                </a:solidFill>
              </a:rPr>
              <a:t>-</a:t>
            </a:r>
            <a:r>
              <a:rPr lang="ru-RU" sz="3200" dirty="0" smtClean="0"/>
              <a:t> </a:t>
            </a:r>
            <a:r>
              <a:rPr lang="ru-RU" dirty="0" smtClean="0"/>
              <a:t>шаблон после использования приходит в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</a:t>
            </a:r>
            <a:r>
              <a:rPr lang="ru-RU" dirty="0"/>
              <a:t>негодность.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3500" b="1" dirty="0" smtClean="0">
                <a:solidFill>
                  <a:schemeClr val="accent5">
                    <a:lumMod val="75000"/>
                  </a:schemeClr>
                </a:solidFill>
              </a:rPr>
              <a:t>Многоразовые </a:t>
            </a:r>
            <a:r>
              <a:rPr lang="ru-RU" sz="3500" b="1" dirty="0">
                <a:solidFill>
                  <a:schemeClr val="accent5">
                    <a:lumMod val="75000"/>
                  </a:schemeClr>
                </a:solidFill>
              </a:rPr>
              <a:t>виды </a:t>
            </a:r>
            <a:r>
              <a:rPr lang="ru-RU" dirty="0" smtClean="0"/>
              <a:t>- пластиковая </a:t>
            </a:r>
            <a:r>
              <a:rPr lang="ru-RU" dirty="0"/>
              <a:t>или </a:t>
            </a:r>
            <a:r>
              <a:rPr lang="ru-RU" dirty="0" smtClean="0"/>
              <a:t>металлическая основа,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</a:rPr>
              <a:t>+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smtClean="0"/>
              <a:t>служат долго</a:t>
            </a:r>
            <a:r>
              <a:rPr lang="ru-RU" dirty="0"/>
              <a:t>;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sz="3500" b="1" dirty="0" smtClean="0">
                <a:solidFill>
                  <a:schemeClr val="accent5">
                    <a:lumMod val="75000"/>
                  </a:schemeClr>
                </a:solidFill>
              </a:rPr>
              <a:t>+</a:t>
            </a:r>
            <a:r>
              <a:rPr lang="ru-RU" dirty="0" smtClean="0"/>
              <a:t> удобны </a:t>
            </a:r>
            <a:r>
              <a:rPr lang="ru-RU" dirty="0"/>
              <a:t>в </a:t>
            </a:r>
            <a:r>
              <a:rPr lang="ru-RU" dirty="0" smtClean="0"/>
              <a:t>работе; </a:t>
            </a:r>
          </a:p>
          <a:p>
            <a:pPr marL="0" indent="0">
              <a:buNone/>
            </a:pPr>
            <a:r>
              <a:rPr lang="ru-RU" sz="35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3500" b="1" dirty="0" smtClean="0">
                <a:solidFill>
                  <a:schemeClr val="accent5">
                    <a:lumMod val="75000"/>
                  </a:schemeClr>
                </a:solidFill>
              </a:rPr>
              <a:t>  -</a:t>
            </a:r>
            <a:r>
              <a:rPr lang="ru-RU" dirty="0" smtClean="0"/>
              <a:t>  стоят </a:t>
            </a:r>
            <a:r>
              <a:rPr lang="ru-RU" dirty="0"/>
              <a:t>значительно дороже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3717345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941</TotalTime>
  <Words>486</Words>
  <Application>Microsoft Office PowerPoint</Application>
  <PresentationFormat>Экран (4:3)</PresentationFormat>
  <Paragraphs>115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9" baseType="lpstr">
      <vt:lpstr>Arial</vt:lpstr>
      <vt:lpstr>Calibri</vt:lpstr>
      <vt:lpstr>Century Gothic</vt:lpstr>
      <vt:lpstr>Georgia</vt:lpstr>
      <vt:lpstr>Times New Roman</vt:lpstr>
      <vt:lpstr>Verdana</vt:lpstr>
      <vt:lpstr>Wingdings</vt:lpstr>
      <vt:lpstr>Wingdings 2</vt:lpstr>
      <vt:lpstr>Изящная</vt:lpstr>
      <vt:lpstr> Моделирование ногтей гелем  на формах  </vt:lpstr>
      <vt:lpstr>           Впервые наращивание ногтей зародилось в Китае.  Позднее технология моделирования распространилась в европейских странах.   Изначально для наращивания применялся акрил, но наиболее современной и усовершенствованной является  гелевая технология </vt:lpstr>
      <vt:lpstr>Презентация PowerPoint</vt:lpstr>
      <vt:lpstr>Недостатки  </vt:lpstr>
      <vt:lpstr>Презентация PowerPoint</vt:lpstr>
      <vt:lpstr>Как выбрать лампу  для наращивания ногтей гелем</vt:lpstr>
      <vt:lpstr>Презентация PowerPoint</vt:lpstr>
      <vt:lpstr>Техника наращивания ногтей на формах</vt:lpstr>
      <vt:lpstr>Разновидности форм </vt:lpstr>
      <vt:lpstr>Что необходимо?  </vt:lpstr>
      <vt:lpstr>Напомнить клиенту!</vt:lpstr>
      <vt:lpstr>Этапы : (1 – 6)</vt:lpstr>
      <vt:lpstr>Этапы : (7 - 13)</vt:lpstr>
      <vt:lpstr>Презентация PowerPoint</vt:lpstr>
      <vt:lpstr>Сколько стоит процедура?  </vt:lpstr>
      <vt:lpstr>Презентация PowerPoint</vt:lpstr>
      <vt:lpstr>Информация для клиентов! (ознакомьте клиента, поместив информацию на своей странице, в рамке на стене кабинета и т.п.) </vt:lpstr>
      <vt:lpstr>Совет мастеру:</vt:lpstr>
      <vt:lpstr>Правила,  которые мастер должен знать наизусть и напоминать клиенту их  после каждой процедуры   (гель-лак, укрепление гелем ногтей, наращивание ногтей)</vt:lpstr>
      <vt:lpstr>Презентация PowerPoint</vt:lpstr>
    </vt:vector>
  </TitlesOfParts>
  <Company>ГМУК 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МАСТЕР-КЛАСС МАНИКЮР учитель КУЗНЕЦОВА И.А.</dc:title>
  <dc:creator>профориентация</dc:creator>
  <cp:lastModifiedBy>Admin</cp:lastModifiedBy>
  <cp:revision>102</cp:revision>
  <dcterms:created xsi:type="dcterms:W3CDTF">2013-03-15T07:29:09Z</dcterms:created>
  <dcterms:modified xsi:type="dcterms:W3CDTF">2020-01-29T06:37:15Z</dcterms:modified>
</cp:coreProperties>
</file>