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fa8be177b84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-8873"/>
            <a:ext cx="5572164" cy="686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357166"/>
            <a:ext cx="3465513" cy="6215106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Academia" pitchFamily="34" charset="0"/>
              </a:rPr>
              <a:t>Императорские пингвины вызывают к себе особую симпатию и уважение за то, что живут  среди льда  при низкой температуре и  снежных бурях, но, несмотря на это не покидают родных мест и выводят там потомство.</a:t>
            </a:r>
            <a:endParaRPr lang="ru-RU" sz="3200" b="1" i="1" dirty="0">
              <a:solidFill>
                <a:srgbClr val="FFFF00"/>
              </a:solidFill>
              <a:latin typeface="Academia" pitchFamily="34" charset="0"/>
            </a:endParaRPr>
          </a:p>
        </p:txBody>
      </p:sp>
      <p:pic>
        <p:nvPicPr>
          <p:cNvPr id="7" name="Содержимое 6" descr="zeusd1-GBPO-2293462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0877" y="-30847"/>
            <a:ext cx="5233123" cy="68888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rot="20384360">
            <a:off x="-75301" y="609590"/>
            <a:ext cx="5553016" cy="1238257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17 видов</a:t>
            </a:r>
          </a:p>
          <a:p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post90615_img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2143116"/>
            <a:ext cx="5405972" cy="405447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Содержимое 8" descr="penguin_photo_39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1" y="2857496"/>
            <a:ext cx="5334005" cy="400050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Содержимое 11" descr="1222195456_1204966527_pinguin_450[1]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0" y="214289"/>
            <a:ext cx="4279222" cy="3854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273050"/>
            <a:ext cx="8786842" cy="51274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Academia" pitchFamily="34" charset="0"/>
              </a:rPr>
              <a:t>Императорские пингвины</a:t>
            </a:r>
            <a:endParaRPr lang="ru-RU" sz="4800" b="1" i="1" dirty="0">
              <a:solidFill>
                <a:schemeClr val="tx1"/>
              </a:solidFill>
              <a:latin typeface="Academia" pitchFamily="34" charset="0"/>
            </a:endParaRPr>
          </a:p>
        </p:txBody>
      </p:sp>
      <p:pic>
        <p:nvPicPr>
          <p:cNvPr id="7" name="Содержимое 4" descr="95479403_large_4437240_36450937_Pingvinuy_3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556" y="3500438"/>
            <a:ext cx="4925444" cy="3357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Содержимое 8" descr="130527171700-penguin-jumping-horizontal-gallery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32250" y="785794"/>
            <a:ext cx="5111750" cy="2875359"/>
          </a:xfrm>
          <a:effectLst>
            <a:softEdge rad="317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857232"/>
            <a:ext cx="4786314" cy="6000767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latin typeface="Academia" pitchFamily="34" charset="0"/>
              </a:rPr>
              <a:t>Самый крупный вид.</a:t>
            </a:r>
          </a:p>
          <a:p>
            <a:r>
              <a:rPr lang="ru-RU" sz="3200" b="1" dirty="0" smtClean="0">
                <a:latin typeface="Academia" pitchFamily="34" charset="0"/>
              </a:rPr>
              <a:t>Белая манишка и черный фрак делают их похожими на людей.</a:t>
            </a:r>
          </a:p>
          <a:p>
            <a:r>
              <a:rPr lang="ru-RU" sz="3200" b="1" dirty="0" smtClean="0">
                <a:latin typeface="Academia" pitchFamily="34" charset="0"/>
              </a:rPr>
              <a:t>Умеют и передвигаться как люди: на двух лапах, перевалочной медленной походкой. </a:t>
            </a:r>
          </a:p>
          <a:p>
            <a:r>
              <a:rPr lang="ru-RU" sz="3200" b="1" dirty="0" smtClean="0">
                <a:latin typeface="Academia" pitchFamily="34" charset="0"/>
              </a:rPr>
              <a:t>Гораздо быстрее передвигаются прыжками и на животе.</a:t>
            </a:r>
            <a:endParaRPr lang="ru-RU" sz="3200" b="1" dirty="0">
              <a:latin typeface="Academia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orig_105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5681" y="-428652"/>
            <a:ext cx="6096042" cy="4572032"/>
          </a:xfrm>
          <a:effectLst>
            <a:softEdge rad="635000"/>
          </a:effec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8858280" cy="5072074"/>
          </a:xfrm>
        </p:spPr>
        <p:txBody>
          <a:bodyPr>
            <a:normAutofit fontScale="85000" lnSpcReduction="20000"/>
          </a:bodyPr>
          <a:lstStyle/>
          <a:p>
            <a:endParaRPr lang="ru-RU" sz="3200" b="1" i="1" dirty="0" smtClean="0">
              <a:solidFill>
                <a:srgbClr val="FFFF00"/>
              </a:solidFill>
              <a:latin typeface="Academia" pitchFamily="34" charset="0"/>
            </a:endParaRPr>
          </a:p>
          <a:p>
            <a:r>
              <a:rPr lang="ru-RU" sz="3200" b="1" i="1" dirty="0" smtClean="0">
                <a:latin typeface="Academia" pitchFamily="34" charset="0"/>
              </a:rPr>
              <a:t>вес – 42 кг., </a:t>
            </a:r>
          </a:p>
          <a:p>
            <a:r>
              <a:rPr lang="ru-RU" sz="3200" b="1" i="1" dirty="0" smtClean="0">
                <a:latin typeface="Academia" pitchFamily="34" charset="0"/>
              </a:rPr>
              <a:t>рост – 1,2 м.</a:t>
            </a:r>
          </a:p>
          <a:p>
            <a:r>
              <a:rPr lang="ru-RU" sz="3200" b="1" i="1" dirty="0" smtClean="0">
                <a:latin typeface="Academia" pitchFamily="34" charset="0"/>
              </a:rPr>
              <a:t>Живут  в Антарктиде, </a:t>
            </a:r>
          </a:p>
          <a:p>
            <a:r>
              <a:rPr lang="ru-RU" sz="3200" b="1" i="1" dirty="0" smtClean="0">
                <a:latin typeface="Academia" pitchFamily="34" charset="0"/>
              </a:rPr>
              <a:t>колониями  до 300 птиц.</a:t>
            </a:r>
          </a:p>
          <a:p>
            <a:r>
              <a:rPr lang="ru-RU" sz="3200" b="1" i="1" dirty="0" smtClean="0">
                <a:latin typeface="Academia" pitchFamily="34" charset="0"/>
              </a:rPr>
              <a:t>Относятся к нелетающим птицам, </a:t>
            </a:r>
          </a:p>
          <a:p>
            <a:r>
              <a:rPr lang="ru-RU" sz="3200" b="1" i="1" dirty="0" smtClean="0">
                <a:latin typeface="Academia" pitchFamily="34" charset="0"/>
              </a:rPr>
              <a:t>хотя и имеют короткие крылья.</a:t>
            </a:r>
          </a:p>
          <a:p>
            <a:r>
              <a:rPr lang="ru-RU" sz="3200" b="1" i="1" dirty="0" smtClean="0">
                <a:latin typeface="Academia" pitchFamily="34" charset="0"/>
              </a:rPr>
              <a:t>Тело покрыто густым коротким оперением поэтому не промокает. </a:t>
            </a:r>
          </a:p>
          <a:p>
            <a:r>
              <a:rPr lang="ru-RU" sz="3200" b="1" i="1" dirty="0" smtClean="0">
                <a:latin typeface="Academia" pitchFamily="34" charset="0"/>
              </a:rPr>
              <a:t>Под кожей имеют толстый слой жира, что позволяет голодать длительное время и не мерзнуть.</a:t>
            </a:r>
          </a:p>
          <a:p>
            <a:endParaRPr lang="ru-RU" sz="3200" i="1" dirty="0" smtClean="0">
              <a:solidFill>
                <a:srgbClr val="FFFF00"/>
              </a:solidFill>
              <a:latin typeface="Academi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0"/>
            <a:ext cx="9001156" cy="2500306"/>
          </a:xfrm>
        </p:spPr>
        <p:txBody>
          <a:bodyPr>
            <a:noAutofit/>
          </a:bodyPr>
          <a:lstStyle/>
          <a:p>
            <a:r>
              <a:rPr lang="ru-RU" sz="2800" b="1" i="1" cap="none" dirty="0" smtClean="0">
                <a:solidFill>
                  <a:srgbClr val="FFFF00"/>
                </a:solidFill>
                <a:latin typeface="Academia" pitchFamily="34" charset="0"/>
              </a:rPr>
              <a:t>Питаются рыбой, кальмарами, креветками. Пищу добывают в море. </a:t>
            </a:r>
          </a:p>
          <a:p>
            <a:r>
              <a:rPr lang="ru-RU" sz="2800" b="1" i="1" cap="none" dirty="0" smtClean="0">
                <a:solidFill>
                  <a:srgbClr val="FFFF00"/>
                </a:solidFill>
                <a:latin typeface="Academia" pitchFamily="34" charset="0"/>
              </a:rPr>
              <a:t>При плавание крылья служат веслами, хвост и лапы – рулем. </a:t>
            </a:r>
          </a:p>
          <a:p>
            <a:r>
              <a:rPr lang="ru-RU" sz="2800" b="1" i="1" cap="none" dirty="0" smtClean="0">
                <a:solidFill>
                  <a:srgbClr val="FFFF00"/>
                </a:solidFill>
                <a:latin typeface="Academia" pitchFamily="34" charset="0"/>
              </a:rPr>
              <a:t>Двигаются со скоростью до 40 км/ч.</a:t>
            </a:r>
            <a:endParaRPr lang="ru-RU" sz="2800" b="1" i="1" cap="none" dirty="0">
              <a:solidFill>
                <a:srgbClr val="FFFF00"/>
              </a:solidFill>
              <a:latin typeface="Academia" pitchFamily="34" charset="0"/>
            </a:endParaRPr>
          </a:p>
        </p:txBody>
      </p:sp>
      <p:pic>
        <p:nvPicPr>
          <p:cNvPr id="12" name="Содержимое 11" descr="218131.1[1]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571744"/>
            <a:ext cx="5572132" cy="3714755"/>
          </a:xfrm>
          <a:effectLst>
            <a:softEdge rad="635000"/>
          </a:effectLst>
        </p:spPr>
      </p:pic>
      <p:pic>
        <p:nvPicPr>
          <p:cNvPr id="13" name="Содержимое 12" descr="2332[1]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3357562"/>
            <a:ext cx="4104493" cy="3643314"/>
          </a:xfrm>
          <a:effectLst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0"/>
            <a:ext cx="6572264" cy="364331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cap="none" dirty="0" smtClean="0">
                <a:solidFill>
                  <a:srgbClr val="FFFF00"/>
                </a:solidFill>
                <a:latin typeface="Academia" pitchFamily="34" charset="0"/>
              </a:rPr>
              <a:t>Откладывают одно 1-2 яйца, в мае-июне. Вначале яйцо помещают в специальную сумку к самке, а через некоторое время яйцо передается отцу и до появления птенца, яйцо высиживает самец, в это время самки уплывают на поиски пищи.</a:t>
            </a:r>
            <a:endParaRPr lang="ru-RU" sz="3200" b="1" cap="none" dirty="0">
              <a:solidFill>
                <a:srgbClr val="FFFF00"/>
              </a:solidFill>
              <a:latin typeface="Academia" pitchFamily="34" charset="0"/>
            </a:endParaRPr>
          </a:p>
        </p:txBody>
      </p:sp>
      <p:pic>
        <p:nvPicPr>
          <p:cNvPr id="12" name="Содержимое 11" descr="top_10_samyh_trudoljubivyh_zhivotnyh_4[1]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3571876"/>
            <a:ext cx="4040188" cy="303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2" descr="110621163826-357-60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-214338"/>
            <a:ext cx="3188611" cy="44640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Содержимое 15" descr="pinguin_20[1]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62848" y="3786190"/>
            <a:ext cx="4765308" cy="3293517"/>
          </a:xfrm>
          <a:effectLst>
            <a:softEdge rad="635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4" y="1524000"/>
            <a:ext cx="3857652" cy="46021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Academia" pitchFamily="34" charset="0"/>
              </a:rPr>
              <a:t>Птенец появляется на свет с пушком и уже зрячий. </a:t>
            </a:r>
            <a:endParaRPr lang="ru-RU" sz="5400" dirty="0">
              <a:solidFill>
                <a:srgbClr val="FFFF00"/>
              </a:solidFill>
              <a:latin typeface="Academia" pitchFamily="34" charset="0"/>
            </a:endParaRPr>
          </a:p>
        </p:txBody>
      </p:sp>
      <p:pic>
        <p:nvPicPr>
          <p:cNvPr id="7" name="Содержимое 6" descr="11435-130420-b48e7cf678e96af7fe35a08eeb43745e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460" y="1"/>
            <a:ext cx="5390769" cy="6823758"/>
          </a:xfrm>
          <a:effectLst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14290"/>
            <a:ext cx="5286380" cy="621510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cademia" pitchFamily="34" charset="0"/>
              </a:rPr>
              <a:t>Родители ныряют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Academia" pitchFamily="34" charset="0"/>
              </a:rPr>
              <a:t>в море за кормом для малыша поочереди,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Academia" pitchFamily="34" charset="0"/>
              </a:rPr>
              <a:t>а  когда птенец дорастает до 4-5 месяцев, он уже  вместе с родителями добывает себе пищу.</a:t>
            </a:r>
            <a:endParaRPr lang="ru-RU" sz="4000" dirty="0">
              <a:solidFill>
                <a:srgbClr val="FFFF00"/>
              </a:solidFill>
              <a:latin typeface="Academia" pitchFamily="34" charset="0"/>
            </a:endParaRPr>
          </a:p>
        </p:txBody>
      </p:sp>
      <p:pic>
        <p:nvPicPr>
          <p:cNvPr id="7" name="Содержимое 6" descr="180043_382916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9924" y="3500438"/>
            <a:ext cx="4196952" cy="3357562"/>
          </a:xfrm>
          <a:effectLst>
            <a:softEdge rad="635000"/>
          </a:effectLst>
        </p:spPr>
      </p:pic>
      <p:pic>
        <p:nvPicPr>
          <p:cNvPr id="8" name="Содержимое 6" descr="180043_38291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263" y="3071810"/>
            <a:ext cx="4732737" cy="37861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530" name="Picture 2" descr="http://im4-tub-ru.yandex.net/i?id=471257846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02" y="0"/>
            <a:ext cx="4714898" cy="35204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000232" y="0"/>
            <a:ext cx="7143768" cy="46021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cademia" pitchFamily="34" charset="0"/>
              </a:rPr>
              <a:t>         Враги пингвинов: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cademia" pitchFamily="34" charset="0"/>
              </a:rPr>
              <a:t> чайки – поморники,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cademia" pitchFamily="34" charset="0"/>
              </a:rPr>
              <a:t> которые воруют яйца и птенцов 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cademia" pitchFamily="34" charset="0"/>
              </a:rPr>
              <a:t>акула – касатка  </a:t>
            </a:r>
            <a:endParaRPr lang="ru-RU" sz="4000" b="1" dirty="0">
              <a:solidFill>
                <a:srgbClr val="FFFF00"/>
              </a:solidFill>
              <a:latin typeface="Academia" pitchFamily="34" charset="0"/>
            </a:endParaRPr>
          </a:p>
        </p:txBody>
      </p:sp>
      <p:pic>
        <p:nvPicPr>
          <p:cNvPr id="11" name="Содержимое 9" descr="579216_372381862849988_251490504_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5" y="3500438"/>
            <a:ext cx="4195765" cy="3357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Содержимое 12" descr="04905005304805605205705405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2381250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a7566f4ac8[1]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3286124"/>
            <a:ext cx="5434663" cy="3714752"/>
          </a:xfrm>
          <a:effectLst>
            <a:softEdge rad="635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263</Words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Императорские пингвины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Нечкина_Я</cp:lastModifiedBy>
  <cp:revision>23</cp:revision>
  <dcterms:modified xsi:type="dcterms:W3CDTF">2014-03-11T01:56:55Z</dcterms:modified>
</cp:coreProperties>
</file>