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71" r:id="rId6"/>
    <p:sldId id="260" r:id="rId7"/>
    <p:sldId id="261" r:id="rId8"/>
    <p:sldId id="273" r:id="rId9"/>
    <p:sldId id="278" r:id="rId10"/>
    <p:sldId id="262" r:id="rId11"/>
    <p:sldId id="277" r:id="rId12"/>
    <p:sldId id="263" r:id="rId13"/>
    <p:sldId id="274" r:id="rId14"/>
    <p:sldId id="276" r:id="rId15"/>
    <p:sldId id="275" r:id="rId16"/>
    <p:sldId id="270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B4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>
      <p:cViewPr varScale="1">
        <p:scale>
          <a:sx n="83" d="100"/>
          <a:sy n="83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0D62EB-CDB6-408E-92D6-8C1339F30664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76897-00AC-4AE7-AD4C-F8C7873A1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8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E4745-0969-430E-9853-5A46874613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4954-C4BB-4552-9FE3-D9C66FB9F70E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87E8-A3FF-4A38-9173-68524F628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D7A5-2641-48E5-B67A-98A020CAA4CF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1393-352C-42E8-B5C5-95B74D540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B174-9843-484B-8277-51A79085E00A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DC2E-1CC2-4D89-92E1-5BC112FE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9BE5-8D79-4243-858B-7C63F1A845EA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97FE-31D9-443E-9525-20B530D67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2319-E8AC-46A3-8A5D-FF7F97AB709D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5414-FDFC-4CBB-9188-633E007E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3183-664F-4460-8477-E8A4D66D68AF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71BC-0DB1-4CC3-B12D-02DFF6DD6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81B4-0E7C-45FB-9EA3-1674083E01EA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2BB8-C63A-44D6-AA24-4B851F140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43EA-57B3-4092-9A28-786E47EBE322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E198-45CF-431A-BD6C-78EB71D0E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93AF-77FF-4142-BE3E-7161464CB370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46A5-54A5-43D6-8C1E-DA50ED879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FF73-7B21-4EF4-89B3-329E94AF7CEC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0F92-B437-440F-80FA-8B2C78A4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0ADF-7548-4A41-B7A8-F01041BB63C3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F83C-33BF-42C2-9C22-1B717B10F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34048-189A-4BD7-A264-BA50FCCD9C5F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DA959-F15D-482E-9A23-13D1EAF9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772" y="266115"/>
            <a:ext cx="8286808" cy="331665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ПОЛИТИЧЕСКИЕ ПАРТИИ </a:t>
            </a:r>
            <a:b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И ДВИЖЕНИЯ</a:t>
            </a:r>
            <a:endParaRPr lang="ru-RU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64424"/>
            <a:ext cx="3528392" cy="28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8071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080119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23B4A"/>
                </a:solidFill>
              </a:rPr>
              <a:t>Функции партий</a:t>
            </a:r>
            <a:br>
              <a:rPr lang="ru-RU" sz="3600" b="1" dirty="0" smtClean="0">
                <a:solidFill>
                  <a:srgbClr val="023B4A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риведите </a:t>
            </a:r>
            <a:r>
              <a:rPr lang="ru-RU" sz="3600" b="1" dirty="0" smtClean="0">
                <a:solidFill>
                  <a:srgbClr val="023B4A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примеры реализации этих функций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eaLnBrk="1" hangingPunct="1"/>
            <a:r>
              <a:rPr lang="ru-RU" dirty="0" smtClean="0"/>
              <a:t>Распространение определенной идеологии</a:t>
            </a:r>
          </a:p>
          <a:p>
            <a:pPr eaLnBrk="1" hangingPunct="1"/>
            <a:r>
              <a:rPr lang="ru-RU" dirty="0" smtClean="0"/>
              <a:t>Формирование общественного мнения</a:t>
            </a:r>
          </a:p>
          <a:p>
            <a:pPr eaLnBrk="1" hangingPunct="1"/>
            <a:r>
              <a:rPr lang="ru-RU" dirty="0" smtClean="0"/>
              <a:t>Борьба за власть и влияние на власть</a:t>
            </a:r>
          </a:p>
          <a:p>
            <a:pPr eaLnBrk="1" hangingPunct="1"/>
            <a:r>
              <a:rPr lang="ru-RU" dirty="0" smtClean="0"/>
              <a:t>Политическая мобилизация</a:t>
            </a:r>
          </a:p>
          <a:p>
            <a:pPr eaLnBrk="1" hangingPunct="1"/>
            <a:r>
              <a:rPr lang="ru-RU" dirty="0" smtClean="0"/>
              <a:t>Политическая социализация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47602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4032448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7" r="-1221"/>
          <a:stretch/>
        </p:blipFill>
        <p:spPr bwMode="auto">
          <a:xfrm>
            <a:off x="251520" y="2487168"/>
            <a:ext cx="8819328" cy="40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712968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>
                <a:solidFill>
                  <a:srgbClr val="023B4A"/>
                </a:solidFill>
                <a:latin typeface="Verdana"/>
              </a:rPr>
              <a:t>П</a:t>
            </a:r>
            <a:r>
              <a:rPr lang="ru-RU" sz="3200" b="1" dirty="0">
                <a:solidFill>
                  <a:srgbClr val="023B4A"/>
                </a:solidFill>
              </a:rPr>
              <a:t>артийные системы</a:t>
            </a: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prstClr val="black"/>
                </a:solidFill>
                <a:latin typeface="Verdana"/>
              </a:rPr>
              <a:t>   </a:t>
            </a:r>
            <a:r>
              <a:rPr lang="ru-RU" sz="2400" b="1" dirty="0">
                <a:solidFill>
                  <a:prstClr val="black"/>
                </a:solidFill>
                <a:latin typeface="Verdana"/>
              </a:rPr>
              <a:t>Партийная система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 это стабильный ансамбль партий, длительное время принимающих участие в дележе и осуществлении власти.</a:t>
            </a:r>
          </a:p>
        </p:txBody>
      </p:sp>
    </p:spTree>
    <p:extLst>
      <p:ext uri="{BB962C8B-B14F-4D97-AF65-F5344CB8AC3E}">
        <p14:creationId xmlns:p14="http://schemas.microsoft.com/office/powerpoint/2010/main" val="2919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856984" cy="1584325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2800" b="1" dirty="0" smtClean="0">
                <a:solidFill>
                  <a:srgbClr val="023B4A"/>
                </a:solidFill>
              </a:rPr>
              <a:t>Политические партии </a:t>
            </a:r>
            <a:br>
              <a:rPr lang="ru-RU" sz="2800" b="1" dirty="0" smtClean="0">
                <a:solidFill>
                  <a:srgbClr val="023B4A"/>
                </a:solidFill>
              </a:rPr>
            </a:br>
            <a:r>
              <a:rPr lang="ru-RU" sz="2800" b="1" dirty="0" smtClean="0">
                <a:solidFill>
                  <a:srgbClr val="023B4A"/>
                </a:solidFill>
              </a:rPr>
              <a:t> в современной России </a:t>
            </a:r>
            <a:br>
              <a:rPr lang="ru-RU" sz="2800" b="1" dirty="0" smtClean="0">
                <a:solidFill>
                  <a:srgbClr val="023B4A"/>
                </a:solidFill>
              </a:rPr>
            </a:br>
            <a:r>
              <a:rPr lang="ru-RU" sz="2800" b="1" dirty="0" smtClean="0">
                <a:solidFill>
                  <a:srgbClr val="023B4A"/>
                </a:solidFill>
              </a:rPr>
              <a:t>ФЗ «О политических партиях» от 11.07.2001  (с изменениями)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625" y="1916113"/>
            <a:ext cx="8229600" cy="49418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Статья 2. Право граждан РФ на объединение в политические партии.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Статья 3. Понятие пол. партии и её структура.</a:t>
            </a:r>
          </a:p>
          <a:p>
            <a:pPr algn="just" eaLnBrk="1" hangingPunct="1"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Политическая </a:t>
            </a:r>
            <a:r>
              <a:rPr lang="ru-RU" sz="2400" b="1" dirty="0"/>
              <a:t>партия </a:t>
            </a:r>
            <a:r>
              <a:rPr lang="ru-RU" sz="2400" dirty="0"/>
              <a:t>- это общественное объединение, созданное в целях участия граждан Российской Федерации в политической жизни общества посредством формирования и выражения их политической воли, участия в общественных и политических акциях, в выборах и референдумах, а также в целях представления интересов граждан в органах государственной власти и органах местного самоуправления.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r>
              <a:rPr lang="ru-RU" sz="2000" b="1" dirty="0">
                <a:solidFill>
                  <a:srgbClr val="023B4A"/>
                </a:solidFill>
              </a:rPr>
              <a:t>ФЗ «О политических партиях»</a:t>
            </a:r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pPr algn="just"/>
            <a:r>
              <a:rPr lang="ru-RU" sz="2000" dirty="0" smtClean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. Политическая партия должна отвечать следующим требованиям:</a:t>
            </a:r>
          </a:p>
          <a:p>
            <a:pPr algn="just"/>
            <a:endParaRPr lang="ru-RU" sz="2000" dirty="0" smtClean="0">
              <a:latin typeface="+mn-lt"/>
            </a:endParaRPr>
          </a:p>
          <a:p>
            <a:pPr algn="just"/>
            <a:r>
              <a:rPr lang="ru-RU" sz="2000" dirty="0" smtClean="0">
                <a:latin typeface="+mn-lt"/>
              </a:rPr>
              <a:t>а</a:t>
            </a:r>
            <a:r>
              <a:rPr lang="ru-RU" sz="2000" dirty="0">
                <a:latin typeface="+mn-lt"/>
              </a:rPr>
              <a:t>) политическая партия должна иметь региональные отделения не менее чем в половине субъектов Российской Федерации, при этом в субъекте Российской Федерации может быть создано только одно региональное отделение данной политической партии</a:t>
            </a:r>
            <a:r>
              <a:rPr lang="ru-RU" sz="2000" dirty="0" smtClean="0">
                <a:latin typeface="+mn-lt"/>
              </a:rPr>
              <a:t>;</a:t>
            </a:r>
          </a:p>
          <a:p>
            <a:pPr algn="just"/>
            <a:endParaRPr lang="ru-RU" sz="2000" dirty="0">
              <a:latin typeface="+mn-lt"/>
            </a:endParaRPr>
          </a:p>
          <a:p>
            <a:pPr algn="just"/>
            <a:r>
              <a:rPr lang="ru-RU" sz="2000" dirty="0" smtClean="0">
                <a:latin typeface="+mn-lt"/>
              </a:rPr>
              <a:t> б) в политической партии должно состоять </a:t>
            </a:r>
            <a:r>
              <a:rPr lang="ru-RU" sz="2000" b="1" dirty="0" smtClean="0">
                <a:latin typeface="+mn-lt"/>
              </a:rPr>
              <a:t>не менее пятисот членов политической партии </a:t>
            </a:r>
            <a:r>
              <a:rPr lang="ru-RU" sz="2000" dirty="0" smtClean="0">
                <a:latin typeface="+mn-lt"/>
              </a:rPr>
              <a:t>…Уставом политической партии могут быть установлены требования к минимальной численности членов политической партии в ее региональных отделениях;</a:t>
            </a:r>
          </a:p>
          <a:p>
            <a:pPr algn="just"/>
            <a:endParaRPr lang="ru-RU" sz="2000" dirty="0">
              <a:latin typeface="+mn-lt"/>
            </a:endParaRPr>
          </a:p>
          <a:p>
            <a:pPr algn="just"/>
            <a:r>
              <a:rPr lang="ru-RU" sz="2000" dirty="0">
                <a:latin typeface="+mn-lt"/>
              </a:rPr>
              <a:t>в) руководящие и иные органы политической партии, ее региональные отделения и иные структурные подразделения должны находиться на территории Российской Федерации.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9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+mn-lt"/>
              </a:rPr>
              <a:t>ФЗ «О политических партиях»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Статья </a:t>
            </a:r>
            <a:r>
              <a:rPr lang="ru-RU" dirty="0">
                <a:latin typeface="+mn-lt"/>
              </a:rPr>
              <a:t>23. Членство в политической партии</a:t>
            </a:r>
          </a:p>
          <a:p>
            <a:pPr algn="just"/>
            <a:r>
              <a:rPr lang="ru-RU" dirty="0">
                <a:latin typeface="+mn-lt"/>
              </a:rPr>
              <a:t> </a:t>
            </a:r>
          </a:p>
          <a:p>
            <a:pPr algn="just"/>
            <a:r>
              <a:rPr lang="ru-RU" dirty="0">
                <a:latin typeface="+mn-lt"/>
              </a:rPr>
              <a:t>1. </a:t>
            </a:r>
            <a:r>
              <a:rPr lang="ru-RU" b="1" dirty="0">
                <a:latin typeface="+mn-lt"/>
              </a:rPr>
              <a:t>Членство</a:t>
            </a:r>
            <a:r>
              <a:rPr lang="ru-RU" dirty="0">
                <a:latin typeface="+mn-lt"/>
              </a:rPr>
              <a:t> в политической партии является </a:t>
            </a:r>
            <a:r>
              <a:rPr lang="ru-RU" b="1" dirty="0">
                <a:latin typeface="+mn-lt"/>
              </a:rPr>
              <a:t>добровольным и индивидуальным.</a:t>
            </a:r>
          </a:p>
          <a:p>
            <a:pPr algn="just"/>
            <a:r>
              <a:rPr lang="ru-RU" dirty="0">
                <a:latin typeface="+mn-lt"/>
              </a:rPr>
              <a:t>2. Членами политической партии могут быть граждане Российской Федерации, </a:t>
            </a:r>
            <a:r>
              <a:rPr lang="ru-RU" b="1" dirty="0">
                <a:latin typeface="+mn-lt"/>
              </a:rPr>
              <a:t>достигшие возраста 18 лет</a:t>
            </a:r>
            <a:r>
              <a:rPr lang="ru-RU" dirty="0">
                <a:latin typeface="+mn-lt"/>
              </a:rPr>
              <a:t>. Не вправе быть членами политической партии иностранные граждане и лица без гражданства, а также граждане Российской Федерации, признанные судом недееспособными.</a:t>
            </a:r>
          </a:p>
          <a:p>
            <a:pPr algn="just"/>
            <a:r>
              <a:rPr lang="ru-RU" dirty="0">
                <a:latin typeface="+mn-lt"/>
              </a:rPr>
              <a:t>3. Прием в политическую партию осуществляется на основе личных письменных заявлений граждан Российской Федерации в порядке, предусмотренном уставом политической партии.</a:t>
            </a:r>
          </a:p>
          <a:p>
            <a:pPr algn="just"/>
            <a:r>
              <a:rPr lang="ru-RU" dirty="0">
                <a:latin typeface="+mn-lt"/>
              </a:rPr>
              <a:t>4. Члены политической партии участвуют в деятельности политической партии, имеют права и несут обязанности в соответствии с ее уставом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r>
              <a:rPr lang="ru-RU" dirty="0" smtClean="0">
                <a:latin typeface="+mn-lt"/>
              </a:rPr>
              <a:t>7</a:t>
            </a:r>
            <a:r>
              <a:rPr lang="ru-RU" dirty="0">
                <a:latin typeface="+mn-lt"/>
              </a:rPr>
              <a:t>. Запрещается требовать от граждан Российской Федерации, чтобы они при представлении официальных сведений о себе указывали членство в политической партии или отсутствие такового.</a:t>
            </a:r>
          </a:p>
          <a:p>
            <a:pPr algn="just"/>
            <a:r>
              <a:rPr lang="ru-RU" dirty="0">
                <a:latin typeface="+mn-lt"/>
              </a:rPr>
              <a:t>8. Членство гражданина Российской Федерации в политической партии или отсутствие такового не может служить основанием для ограничения его прав и свобод, а также быть условием предоставления ему каких-либо преимуществ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8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56138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23B4A"/>
                </a:solidFill>
              </a:rPr>
              <a:t>ФЗ «О политических партиях» </a:t>
            </a:r>
            <a:endParaRPr lang="ru-RU" b="1" dirty="0" smtClean="0">
              <a:solidFill>
                <a:srgbClr val="023B4A"/>
              </a:solidFill>
            </a:endParaRPr>
          </a:p>
          <a:p>
            <a:pPr algn="just"/>
            <a:r>
              <a:rPr lang="ru-RU" sz="2000" dirty="0" smtClean="0">
                <a:latin typeface="+mn-lt"/>
              </a:rPr>
              <a:t>Статья 3</a:t>
            </a:r>
          </a:p>
          <a:p>
            <a:pPr algn="just"/>
            <a:r>
              <a:rPr lang="ru-RU" sz="2000" dirty="0" smtClean="0">
                <a:latin typeface="+mn-lt"/>
              </a:rPr>
              <a:t>4</a:t>
            </a:r>
            <a:r>
              <a:rPr lang="ru-RU" sz="2000" dirty="0">
                <a:latin typeface="+mn-lt"/>
              </a:rPr>
              <a:t>. </a:t>
            </a:r>
            <a:r>
              <a:rPr lang="ru-RU" b="1" dirty="0">
                <a:latin typeface="+mn-lt"/>
              </a:rPr>
              <a:t>Цели и задачи политической партии </a:t>
            </a:r>
            <a:r>
              <a:rPr lang="ru-RU" dirty="0">
                <a:latin typeface="+mn-lt"/>
              </a:rPr>
              <a:t>излагаются в ее уставе и программе.</a:t>
            </a:r>
          </a:p>
          <a:p>
            <a:pPr algn="just"/>
            <a:r>
              <a:rPr lang="ru-RU" dirty="0">
                <a:latin typeface="+mn-lt"/>
              </a:rPr>
              <a:t>Основными целями политической партии являются: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формирование </a:t>
            </a:r>
            <a:r>
              <a:rPr lang="ru-RU" dirty="0">
                <a:latin typeface="+mn-lt"/>
              </a:rPr>
              <a:t>общественного мнения;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политическое </a:t>
            </a:r>
            <a:r>
              <a:rPr lang="ru-RU" dirty="0">
                <a:latin typeface="+mn-lt"/>
              </a:rPr>
              <a:t>образование и воспитание граждан;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выражение </a:t>
            </a:r>
            <a:r>
              <a:rPr lang="ru-RU" dirty="0">
                <a:latin typeface="+mn-lt"/>
              </a:rPr>
              <a:t>мнений граждан по любым вопросам общественной жизни, доведение этих мнений до сведения широкой общественности и органов государственной власти;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выдвижение </a:t>
            </a:r>
            <a:r>
              <a:rPr lang="ru-RU" dirty="0">
                <a:latin typeface="+mn-lt"/>
              </a:rPr>
              <a:t>кандидатов (списков кандидатов) на выборах Президента Российской Федерации, депутатов Государственной Думы Федерального Собрания Российской Федерации, высших должностных лиц субъектов Российской Федерации (руководителей высших исполнительных органов государственной власти субъектов Российской Федерации), в законодательные (представительные) органы государственной власти субъектов Российской Федерации, выборных должностных лиц местного самоуправления и в представительные органы муниципальных образований, участие в указанных выборах, а также в работе избранных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5220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60" y="177281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состоянию на 1 февраля 2020 года в РФ официально зарегистрировано 50 политических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партий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6510" y="332656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23B4A"/>
                </a:solidFill>
              </a:rPr>
              <a:t>Признаки политического движения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88112" y="1484785"/>
            <a:ext cx="9055888" cy="4839816"/>
          </a:xfrm>
        </p:spPr>
        <p:txBody>
          <a:bodyPr/>
          <a:lstStyle/>
          <a:p>
            <a:pPr eaLnBrk="1" hangingPunct="1"/>
            <a:r>
              <a:rPr lang="ru-RU" dirty="0" smtClean="0"/>
              <a:t>Не ставят перед собой задачу прихода к власти, направлены на решение конкретных проблем</a:t>
            </a:r>
          </a:p>
          <a:p>
            <a:pPr eaLnBrk="1" hangingPunct="1"/>
            <a:r>
              <a:rPr lang="ru-RU" dirty="0" smtClean="0"/>
              <a:t>Цели более узкие,  идейно-политические ориентации и социальная база более широкие</a:t>
            </a:r>
          </a:p>
          <a:p>
            <a:pPr eaLnBrk="1" hangingPunct="1"/>
            <a:r>
              <a:rPr lang="ru-RU" dirty="0" smtClean="0"/>
              <a:t> Приобретают массовый характер</a:t>
            </a:r>
          </a:p>
          <a:p>
            <a:pPr eaLnBrk="1" hangingPunct="1"/>
            <a:r>
              <a:rPr lang="ru-RU" dirty="0" smtClean="0"/>
              <a:t>Политические движения кратковременные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" y="4265712"/>
            <a:ext cx="30963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5" y="4689679"/>
            <a:ext cx="309634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62" y="4437112"/>
            <a:ext cx="2755696" cy="22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251520" y="620713"/>
            <a:ext cx="8568952" cy="5429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/>
              <a:t>Какие признаки партии отражены в этих высказываниях?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23B4A"/>
                </a:solidFill>
              </a:rPr>
              <a:t>«Даже самая лучшая политическая партия есть своего рода заговор против остальной части нации»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23B4A"/>
                </a:solidFill>
              </a:rPr>
              <a:t>                         </a:t>
            </a:r>
            <a:r>
              <a:rPr lang="ru-RU" sz="2800" b="1" dirty="0" err="1" smtClean="0">
                <a:solidFill>
                  <a:srgbClr val="023B4A"/>
                </a:solidFill>
              </a:rPr>
              <a:t>Д.Галифакс</a:t>
            </a:r>
            <a:endParaRPr lang="ru-RU" sz="2800" b="1" dirty="0" smtClean="0">
              <a:solidFill>
                <a:srgbClr val="023B4A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23B4A"/>
                </a:solidFill>
              </a:rPr>
              <a:t>«Партия – это организованное мнение»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23B4A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023B4A"/>
                </a:solidFill>
              </a:rPr>
              <a:t>Б. Дизраэли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023B4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истории ...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83568" y="1196753"/>
            <a:ext cx="8003232" cy="33123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Современные партии берут свое начало в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XIX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веке. Это было связано с введением в ряде западных стран всеобщего избирательного права, ознаменовавшим приобщение  широких слоев населения к решению важнейшего вопроса политической жизни – утверждение государственной власти посредством выборов.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05645"/>
            <a:ext cx="3791719" cy="28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357188" y="620688"/>
            <a:ext cx="8229600" cy="597666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Выделите признаки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артии на основе определений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23B4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Политическая партия</a:t>
            </a:r>
            <a:r>
              <a:rPr lang="ru-RU" sz="2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это добровольное объединение людей определенной идейно-политической ориентации, стремящихся завоевать государственную власть или участвовать в ее осуществлении для реализации интересов тех или иных социальных групп и слоев населения.</a:t>
            </a:r>
          </a:p>
          <a:p>
            <a:pPr eaLnBrk="1" hangingPunct="1"/>
            <a:endParaRPr lang="ru-RU" sz="2400" b="1" dirty="0" smtClean="0">
              <a:solidFill>
                <a:srgbClr val="023B4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23B4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Политическая партия</a:t>
            </a:r>
            <a:r>
              <a:rPr lang="ru-RU" sz="2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это пол. организация, выражающая интересы общественного класса или его слоя, объединяющая их наиболее активных представителей и руководящая ими в достижении определенных целей и идеалов.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437710" cy="14366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23B4A"/>
                </a:solidFill>
              </a:rPr>
              <a:t/>
            </a:r>
            <a:br>
              <a:rPr lang="ru-RU" sz="4000" b="1" dirty="0" smtClean="0">
                <a:solidFill>
                  <a:srgbClr val="023B4A"/>
                </a:solidFill>
              </a:rPr>
            </a:br>
            <a:r>
              <a:rPr lang="ru-RU" sz="4000" b="1" dirty="0">
                <a:solidFill>
                  <a:srgbClr val="023B4A"/>
                </a:solidFill>
              </a:rPr>
              <a:t/>
            </a:r>
            <a:br>
              <a:rPr lang="ru-RU" sz="4000" b="1" dirty="0">
                <a:solidFill>
                  <a:srgbClr val="023B4A"/>
                </a:solidFill>
              </a:rPr>
            </a:br>
            <a:r>
              <a:rPr lang="ru-RU" sz="4000" b="1" dirty="0" smtClean="0">
                <a:solidFill>
                  <a:srgbClr val="023B4A"/>
                </a:solidFill>
              </a:rPr>
              <a:t/>
            </a:r>
            <a:br>
              <a:rPr lang="ru-RU" sz="4000" b="1" dirty="0" smtClean="0">
                <a:solidFill>
                  <a:srgbClr val="023B4A"/>
                </a:solidFill>
              </a:rPr>
            </a:br>
            <a:r>
              <a:rPr lang="ru-RU" sz="4000" b="1" dirty="0">
                <a:solidFill>
                  <a:srgbClr val="023B4A"/>
                </a:solidFill>
              </a:rPr>
              <a:t/>
            </a:r>
            <a:br>
              <a:rPr lang="ru-RU" sz="4000" b="1" dirty="0">
                <a:solidFill>
                  <a:srgbClr val="023B4A"/>
                </a:solidFill>
              </a:rPr>
            </a:br>
            <a:r>
              <a:rPr lang="ru-RU" sz="4000" b="1" dirty="0" smtClean="0">
                <a:solidFill>
                  <a:srgbClr val="023B4A"/>
                </a:solidFill>
              </a:rPr>
              <a:t/>
            </a:r>
            <a:br>
              <a:rPr lang="ru-RU" sz="4000" b="1" dirty="0" smtClean="0">
                <a:solidFill>
                  <a:srgbClr val="023B4A"/>
                </a:solidFill>
              </a:rPr>
            </a:br>
            <a:r>
              <a:rPr lang="ru-RU" sz="4500" dirty="0" smtClean="0">
                <a:solidFill>
                  <a:srgbClr val="023B4A"/>
                </a:solidFill>
              </a:rPr>
              <a:t/>
            </a:r>
            <a:br>
              <a:rPr lang="ru-RU" sz="4500" dirty="0" smtClean="0">
                <a:solidFill>
                  <a:srgbClr val="023B4A"/>
                </a:solidFill>
              </a:rPr>
            </a:br>
            <a:endParaRPr lang="ru-RU" sz="2800" b="1" dirty="0" smtClean="0">
              <a:solidFill>
                <a:srgbClr val="023B4A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620689"/>
            <a:ext cx="8229600" cy="604867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b="1" dirty="0" smtClean="0"/>
              <a:t>Выделите из признаков  партии 3 наиболее существенных</a:t>
            </a:r>
          </a:p>
          <a:p>
            <a:pPr marL="0" indent="0" algn="ctr" eaLnBrk="1" hangingPunct="1">
              <a:buNone/>
            </a:pPr>
            <a:endParaRPr lang="ru-RU" sz="2400" dirty="0" smtClean="0"/>
          </a:p>
          <a:p>
            <a:pPr eaLnBrk="1" hangingPunct="1"/>
            <a:r>
              <a:rPr lang="ru-RU" sz="2400" dirty="0" smtClean="0"/>
              <a:t>Относительно продолжительное по времени добровольное объединение  людей</a:t>
            </a:r>
            <a:endParaRPr lang="ru-RU" sz="2400" dirty="0" smtClean="0">
              <a:latin typeface="Arial" charset="0"/>
            </a:endParaRPr>
          </a:p>
          <a:p>
            <a:pPr eaLnBrk="1" hangingPunct="1"/>
            <a:r>
              <a:rPr lang="ru-RU" sz="2400" dirty="0" smtClean="0"/>
              <a:t>Определенная идеология, система общих ценностей и норм</a:t>
            </a:r>
            <a:endParaRPr lang="ru-RU" sz="2400" dirty="0" smtClean="0">
              <a:latin typeface="Arial" charset="0"/>
            </a:endParaRPr>
          </a:p>
          <a:p>
            <a:pPr eaLnBrk="1" hangingPunct="1"/>
            <a:r>
              <a:rPr lang="ru-RU" sz="2400" dirty="0" smtClean="0"/>
              <a:t>Выражает интересы общественного класса или его слоя</a:t>
            </a:r>
          </a:p>
          <a:p>
            <a:pPr eaLnBrk="1" hangingPunct="1"/>
            <a:r>
              <a:rPr lang="ru-RU" sz="2400" dirty="0" smtClean="0"/>
              <a:t>Наиболее активные представители общественного слоя</a:t>
            </a:r>
          </a:p>
          <a:p>
            <a:pPr eaLnBrk="1" hangingPunct="1"/>
            <a:r>
              <a:rPr lang="ru-RU" sz="2400" dirty="0" smtClean="0"/>
              <a:t>Борьба за завоевание и осуществление государственной власти.</a:t>
            </a:r>
          </a:p>
          <a:p>
            <a:pPr eaLnBrk="1" hangingPunct="1"/>
            <a:r>
              <a:rPr lang="ru-RU" sz="2400" dirty="0" smtClean="0"/>
              <a:t>Стремление обеспечить поддержку избирателей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6" y="1556792"/>
            <a:ext cx="6816000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678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Проиллюстрируйте на примере конкретной партии три уровня её функционирования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4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19256" cy="151216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23B4A"/>
                </a:solidFill>
              </a:rPr>
              <a:t/>
            </a:r>
            <a:br>
              <a:rPr lang="ru-RU" sz="4000" b="1" dirty="0" smtClean="0">
                <a:solidFill>
                  <a:srgbClr val="023B4A"/>
                </a:solidFill>
              </a:rPr>
            </a:br>
            <a:r>
              <a:rPr lang="ru-RU" sz="4000" b="1" dirty="0">
                <a:solidFill>
                  <a:srgbClr val="023B4A"/>
                </a:solidFill>
              </a:rPr>
              <a:t/>
            </a:r>
            <a:br>
              <a:rPr lang="ru-RU" sz="4000" b="1" dirty="0">
                <a:solidFill>
                  <a:srgbClr val="023B4A"/>
                </a:solidFill>
              </a:rPr>
            </a:br>
            <a:r>
              <a:rPr lang="ru-RU" sz="4000" b="1" dirty="0" smtClean="0">
                <a:solidFill>
                  <a:srgbClr val="023B4A"/>
                </a:solidFill>
              </a:rPr>
              <a:t/>
            </a:r>
            <a:br>
              <a:rPr lang="ru-RU" sz="4000" b="1" dirty="0" smtClean="0">
                <a:solidFill>
                  <a:srgbClr val="023B4A"/>
                </a:solidFill>
              </a:rPr>
            </a:br>
            <a:r>
              <a:rPr lang="ru-RU" sz="4000" b="1" dirty="0" smtClean="0">
                <a:solidFill>
                  <a:srgbClr val="023B4A"/>
                </a:solidFill>
              </a:rPr>
              <a:t>Типология политических партий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328591"/>
          </a:xfrm>
        </p:spPr>
        <p:txBody>
          <a:bodyPr/>
          <a:lstStyle/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По идеологическому признаку: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Либеральные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Консервативные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Социал-демократические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Коммунистические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Религиозные и др.</a:t>
            </a:r>
          </a:p>
          <a:p>
            <a:pPr eaLnBrk="1" hangingPunct="1">
              <a:buFont typeface="Arial" charset="0"/>
              <a:buChar char="•"/>
            </a:pPr>
            <a:endParaRPr lang="ru-RU" sz="2800" b="1" dirty="0" smtClean="0"/>
          </a:p>
          <a:p>
            <a:pPr eaLnBrk="1" hangingPunct="1">
              <a:buFont typeface="Arial" charset="0"/>
              <a:buChar char="•"/>
            </a:pPr>
            <a:r>
              <a:rPr lang="ru-RU" sz="2400" b="1" dirty="0" smtClean="0"/>
              <a:t>По отношению к проводимой политике: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Правящие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Оппозиционные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811539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По организационной структуре: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Кадровые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Массовые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По методам выполнения программы: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Революционные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Реформаторские</a:t>
            </a:r>
          </a:p>
          <a:p>
            <a:pPr eaLnBrk="1" hangingPunct="1">
              <a:buFont typeface="Arial" charset="0"/>
              <a:buChar char="•"/>
            </a:pPr>
            <a:endParaRPr lang="ru-RU" sz="2400" b="1" dirty="0" smtClean="0"/>
          </a:p>
          <a:p>
            <a:pPr eaLnBrk="1" hangingPunct="1">
              <a:buFont typeface="Arial" charset="0"/>
              <a:buChar char="•"/>
            </a:pPr>
            <a:r>
              <a:rPr lang="ru-RU" sz="2400" b="1" dirty="0" smtClean="0"/>
              <a:t>По идейным основаниям деятельности: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Доктринальные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Прагматические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Харизматические</a:t>
            </a:r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b="7407"/>
          <a:stretch/>
        </p:blipFill>
        <p:spPr bwMode="auto">
          <a:xfrm>
            <a:off x="251520" y="1916832"/>
            <a:ext cx="8570848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Сравнительная характеристика кадровых и массовых партий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5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 bwMode="auto">
          <a:xfrm>
            <a:off x="395536" y="1435608"/>
            <a:ext cx="8208912" cy="508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Программа и Устав партии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76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C3D69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676</Words>
  <Application>Microsoft Office PowerPoint</Application>
  <PresentationFormat>Экран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ПОЛИТИЧЕСКИЕ ПАРТИИ  И ДВИЖЕНИЯ</vt:lpstr>
      <vt:lpstr>Из истории ...</vt:lpstr>
      <vt:lpstr>Презентация PowerPoint</vt:lpstr>
      <vt:lpstr>      </vt:lpstr>
      <vt:lpstr>Презентация PowerPoint</vt:lpstr>
      <vt:lpstr>   Типология политических партий</vt:lpstr>
      <vt:lpstr>Презентация PowerPoint</vt:lpstr>
      <vt:lpstr>Презентация PowerPoint</vt:lpstr>
      <vt:lpstr>Презентация PowerPoint</vt:lpstr>
      <vt:lpstr>Функции партий Приведите  примеры реализации этих функций</vt:lpstr>
      <vt:lpstr>Презентация PowerPoint</vt:lpstr>
      <vt:lpstr>   Политические партии   в современной России  ФЗ «О политических партиях» от 11.07.2001  (с изменениями)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политического движения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ПОЛИТИЧЕСКИЕ ПАРТИИ  И ДВИЖЕНИЯ</dc:title>
  <dc:creator>123</dc:creator>
  <cp:lastModifiedBy>user</cp:lastModifiedBy>
  <cp:revision>69</cp:revision>
  <dcterms:created xsi:type="dcterms:W3CDTF">2012-02-12T10:26:15Z</dcterms:created>
  <dcterms:modified xsi:type="dcterms:W3CDTF">2020-02-16T08:19:59Z</dcterms:modified>
</cp:coreProperties>
</file>