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9" r:id="rId4"/>
    <p:sldId id="258" r:id="rId5"/>
    <p:sldId id="266" r:id="rId6"/>
    <p:sldId id="267" r:id="rId7"/>
    <p:sldId id="272" r:id="rId8"/>
    <p:sldId id="270" r:id="rId9"/>
    <p:sldId id="276" r:id="rId10"/>
    <p:sldId id="277" r:id="rId11"/>
    <p:sldId id="278" r:id="rId12"/>
    <p:sldId id="279" r:id="rId13"/>
    <p:sldId id="280" r:id="rId14"/>
    <p:sldId id="275" r:id="rId15"/>
    <p:sldId id="274" r:id="rId16"/>
    <p:sldId id="271" r:id="rId17"/>
    <p:sldId id="268" r:id="rId18"/>
    <p:sldId id="281" r:id="rId19"/>
    <p:sldId id="282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CE7D10-F541-4BD2-B37F-EF1B32E82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BEA086-EBC1-4400-AC00-AE8F8ABFA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08CCF2-BD1F-4B74-99CC-DC8225FB9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C3D15D-5C3D-4383-91B4-2379E547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6B0542-491F-41BC-9335-0B045F85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08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CB6DED-B7D9-406B-B7FD-52167379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F5D1222-18E5-451F-8EB9-90D14FB86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31C941-E0A0-462D-91C1-C836A357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56C3F8F-885A-418F-AC6F-1E4E75FF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4EE17D-BAC4-4124-AAF8-7E2920AE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08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EA73805-F116-4470-9787-DCF3440C2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493465-49F1-451B-B649-87DD634EF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BC5F27F-DC0F-4E63-8598-011767A04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78D347-2025-4764-9191-5C51AB89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11431F-0476-47E9-9FCF-7FD903C9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634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661EC0-E7FA-457D-8D7B-75ECBCDA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281F3A8-6AB8-49B0-A898-872CB2B1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355B9A-7D5B-4987-870B-C86EE3B6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8D2C5E-544B-4726-8F09-DA58E27F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522321-6D0A-4D18-97F4-8CFB0D25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6098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2207BB-EC1D-416B-934F-E2432CB5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418A780-2F26-40A4-9BA9-200D17D0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5666F13-A93E-4D39-9873-C9549CFF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DEEEC8-80CC-427D-9FF0-9815D864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49297A-FA8E-4B09-BC1E-EB4EB782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342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06A691-9AED-48AE-86C2-82B335647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173A73-CCF9-4ED0-A2D7-E09EDB392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5218D2A-76C4-4A03-95B6-351E6EB01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99FA29-D02F-4178-AD4B-5476AFC7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D28754-8587-41DD-B57F-CAF5272A7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EBDCF0F-0395-46AB-9810-D59FCFC3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279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E77D9-131C-4BB4-8461-9C28A7D4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783CE9-BFC0-4854-A45E-DA2E2302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40D5FA2-A4C0-41AE-92B2-4DA54E09E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5AD2133-BAE2-4D51-BAA7-C1E4DF7FC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D1DD9A9-23CC-4E9F-AB5E-8E013931C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50AD105-5790-4C4E-8040-9A50D331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81F9A0A-0033-4215-BB0A-8A0DDEF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A904BDB-2595-4E5D-BA54-5FA7AC3A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93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495239-4FB2-45A6-9E8A-255CB958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FBA3475-B479-4BC6-98DD-168898E5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E09FAC4-DF8D-4D0C-BB22-F7F001B7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100106C-DECC-42FE-AB60-9BB3853D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01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7EE26A1-858F-4D17-B1CB-F4AB1AA0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EE063D3-E03F-4CE0-B38A-F3D4303B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1C166D5-3F35-4151-B6F2-43BBF36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68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DF6BD0-E6E5-483E-87FF-3883B473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170ED2-70A2-47DA-80B8-5811C74A0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07BF584-199A-4403-8562-1BF3C61E3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2FEC2E-C79F-4454-8FF1-70D1F3DC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B888D45-C199-4937-AFCF-875B05FE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F8730F-B3B6-4325-93E8-4722BF5A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53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2B0493-552C-4687-A480-3623A9A0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66F5058-E953-4CA9-80A1-5DBEBB9E9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D46F911-6FD4-4C77-87F9-B6DDA9EC6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28DC93-DDA7-4788-B913-55C54192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1F29B76-53BD-4A69-8D46-2FB9DAD0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487930E-DF9F-4E0F-9BBF-408B90E3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68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1177A-228F-42B0-AD5D-E7E4C0D4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6F9A87-7B53-4717-833F-11A31E9C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FD10B0-2AF3-48D2-8C52-25EF445C6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929B6-E6A3-4953-AA65-DBA1F8455EFA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BC1091-2CC3-4DFA-877D-7BE07A2D3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1E2B52-87D2-407D-808B-A410312A0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07DA0-573C-458A-BF73-CBB7C89B00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79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18" Type="http://schemas.microsoft.com/office/2007/relationships/hdphoto" Target="../media/hdphoto2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19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8.png"/><Relationship Id="rId1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0.jpeg"/><Relationship Id="rId2" Type="http://schemas.openxmlformats.org/officeDocument/2006/relationships/image" Target="../media/image1.jpeg"/><Relationship Id="rId16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39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microsoft.com/office/2007/relationships/hdphoto" Target="../media/hdphoto27.wdp"/><Relationship Id="rId2" Type="http://schemas.openxmlformats.org/officeDocument/2006/relationships/image" Target="../media/image1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microsoft.com/office/2007/relationships/hdphoto" Target="../media/hdphoto2.wdp"/><Relationship Id="rId4" Type="http://schemas.openxmlformats.org/officeDocument/2006/relationships/image" Target="../media/image42.png"/><Relationship Id="rId9" Type="http://schemas.openxmlformats.org/officeDocument/2006/relationships/image" Target="../media/image6.png"/><Relationship Id="rId14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8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29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18" Type="http://schemas.microsoft.com/office/2007/relationships/hdphoto" Target="../media/hdphoto3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microsoft.com/office/2007/relationships/hdphoto" Target="../media/hdphoto31.wdp"/><Relationship Id="rId20" Type="http://schemas.microsoft.com/office/2007/relationships/hdphoto" Target="../media/hdphoto3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10" Type="http://schemas.microsoft.com/office/2007/relationships/hdphoto" Target="../media/hdphoto2.wdp"/><Relationship Id="rId19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35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1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34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6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17" Type="http://schemas.microsoft.com/office/2007/relationships/hdphoto" Target="../media/hdphoto38.wdp"/><Relationship Id="rId2" Type="http://schemas.openxmlformats.org/officeDocument/2006/relationships/image" Target="../media/image1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37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png"/><Relationship Id="rId18" Type="http://schemas.microsoft.com/office/2007/relationships/hdphoto" Target="../media/hdphoto41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image" Target="../media/image1.jpeg"/><Relationship Id="rId16" Type="http://schemas.microsoft.com/office/2007/relationships/hdphoto" Target="../media/hdphoto4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61.png"/><Relationship Id="rId10" Type="http://schemas.openxmlformats.org/officeDocument/2006/relationships/image" Target="../media/image7.png"/><Relationship Id="rId19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microsoft.com/office/2007/relationships/hdphoto" Target="../media/hdphoto3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43.wdp"/><Relationship Id="rId2" Type="http://schemas.openxmlformats.org/officeDocument/2006/relationships/image" Target="../media/image1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65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microsoft.com/office/2007/relationships/hdphoto" Target="../media/hdphoto4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8.wdp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0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1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14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16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7.wdp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microsoft.com/office/2007/relationships/hdphoto" Target="../media/hdphoto19.wdp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18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0FF0E8-8CAB-4703-82B6-6A0994E9A3C9}"/>
              </a:ext>
            </a:extLst>
          </p:cNvPr>
          <p:cNvSpPr txBox="1"/>
          <p:nvPr/>
        </p:nvSpPr>
        <p:spPr>
          <a:xfrm>
            <a:off x="2504756" y="1898428"/>
            <a:ext cx="690968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</a:rPr>
              <a:t>С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anose="02030602050306030303" pitchFamily="18" charset="0"/>
              </a:rPr>
              <a:t>ГИПЕРАКТИВНЫМИ ДЕТЬМИ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94F5FB1-3B43-4F9E-A300-665DF67D9F42}"/>
              </a:ext>
            </a:extLst>
          </p:cNvPr>
          <p:cNvSpPr txBox="1"/>
          <p:nvPr/>
        </p:nvSpPr>
        <p:spPr>
          <a:xfrm>
            <a:off x="3436146" y="4832611"/>
            <a:ext cx="50360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Выполнила: Черняева Л.Л. – </a:t>
            </a:r>
          </a:p>
          <a:p>
            <a:pPr algn="ctr"/>
            <a:r>
              <a:rPr lang="ru-RU" sz="2000" b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преподаватель ГБУ ДО НАО «ДШИ»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609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1398" y="2360628"/>
            <a:ext cx="675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В ДЕТСКОЙ ШКОЛЕ ИСКУССТВ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DDD039C-A547-46DC-B291-3B0B76C67D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81292"/>
            <a:ext cx="3076087" cy="3076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070B01-C391-4E6D-BC2A-48720565E9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3125" b="95508" l="30176" r="71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5" r="28678"/>
          <a:stretch/>
        </p:blipFill>
        <p:spPr>
          <a:xfrm>
            <a:off x="494687" y="434670"/>
            <a:ext cx="2086711" cy="47655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81546" y="1389622"/>
            <a:ext cx="675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ОСОБЕННОСТИ РАБОТЫ</a:t>
            </a:r>
            <a:endParaRPr lang="ru-RU" sz="3200" b="1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0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9139">
            <a:off x="4010792" y="2050935"/>
            <a:ext cx="1647535" cy="1647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15" name="Picture 4" descr="C:\Users\Любовь\Desktop\1966980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61" y="1803544"/>
            <a:ext cx="4471987" cy="44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4548362" y="3658527"/>
            <a:ext cx="1503247" cy="15032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1950">
            <a:off x="5516883" y="4136977"/>
            <a:ext cx="1643777" cy="15674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298231">
            <a:off x="5936826" y="2255465"/>
            <a:ext cx="981113" cy="1547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6443" y="671637"/>
            <a:ext cx="6673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к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аждое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занятие должно быть четко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регламентировано 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388081">
            <a:off x="6267965" y="3512512"/>
            <a:ext cx="1801299" cy="1441040"/>
          </a:xfrm>
          <a:prstGeom prst="rect">
            <a:avLst/>
          </a:prstGeom>
        </p:spPr>
      </p:pic>
      <p:pic>
        <p:nvPicPr>
          <p:cNvPr id="1026" name="Picture 2" descr="C:\Users\Любовь\Desktop\kluch_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878373">
            <a:off x="4874853" y="4771280"/>
            <a:ext cx="827310" cy="19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69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113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746" y="4010748"/>
            <a:ext cx="2731753" cy="27317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4099" name="Picture 3" descr="C:\Users\Любовь\Desktop\depositphotos_28821145-stock-illustration-cute-little-kid-doing-hul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151" b="97752" l="2991" r="97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68" y="1034397"/>
            <a:ext cx="2734435" cy="36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4078" y="428918"/>
            <a:ext cx="7363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е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сли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ребенок не может продолжать работать,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то нужно переключить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его на другой вид деятельности</a:t>
            </a:r>
          </a:p>
        </p:txBody>
      </p:sp>
      <p:pic>
        <p:nvPicPr>
          <p:cNvPr id="4101" name="Picture 5" descr="C:\Users\Любовь\Desktop\hello_html_7e1663dc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760" b="98143" l="2205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7173" y="3078228"/>
            <a:ext cx="2560947" cy="339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Любовь\Desktop\little-dreamer-1143232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1656" r="99007">
                        <a14:foregroundMark x1="25828" y1="68889" x2="27815" y2="67556"/>
                        <a14:foregroundMark x1="52152" y1="7667" x2="77815" y2="17778"/>
                        <a14:foregroundMark x1="44868" y1="30333" x2="48510" y2="34333"/>
                        <a14:foregroundMark x1="35430" y1="41333" x2="37086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467" y="1992072"/>
            <a:ext cx="3561929" cy="469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34345">
            <a:off x="4915698" y="2052060"/>
            <a:ext cx="1013223" cy="9661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46894">
            <a:off x="5475285" y="2539505"/>
            <a:ext cx="638485" cy="638485"/>
          </a:xfrm>
          <a:prstGeom prst="rect">
            <a:avLst/>
          </a:prstGeom>
        </p:spPr>
      </p:pic>
      <p:pic>
        <p:nvPicPr>
          <p:cNvPr id="28" name="Picture 4" descr="C:\Users\Любовь\Desktop\3d-colorful-music-notes-wallpaper-depositphotos_1219808-3D-Music-Notes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521" b="34245" l="54004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16" r="29557" b="64583"/>
          <a:stretch/>
        </p:blipFill>
        <p:spPr bwMode="auto">
          <a:xfrm rot="20686528">
            <a:off x="4985679" y="3307323"/>
            <a:ext cx="335374" cy="52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7134">
            <a:off x="5812901" y="2091420"/>
            <a:ext cx="832171" cy="66573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6198723" y="2443713"/>
            <a:ext cx="519349" cy="81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2A81A43-E465-4372-BA94-0C4219667D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63"/>
          <a:stretch/>
        </p:blipFill>
        <p:spPr>
          <a:xfrm rot="2235569">
            <a:off x="836415" y="2071524"/>
            <a:ext cx="3719740" cy="43846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4151D20-F7D7-4580-8172-82D53F9738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2344" r="98926">
                        <a14:foregroundMark x1="26465" y1="42813" x2="25684" y2="47031"/>
                        <a14:foregroundMark x1="33691" y1="42813" x2="35547" y2="48906"/>
                        <a14:foregroundMark x1="32422" y1="48125" x2="33691" y2="48594"/>
                        <a14:foregroundMark x1="90332" y1="49375" x2="92188" y2="62187"/>
                        <a14:foregroundMark x1="77148" y1="27813" x2="86230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157" y="2903178"/>
            <a:ext cx="4114789" cy="2383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6001" y="342309"/>
            <a:ext cx="8850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т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еоретическая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часть урока должна содержать много зрительного материала - карточек, символов на стендах,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рисунков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,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схем… 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5123" name="Picture 3" descr="C:\Users\Любовь\Desktop\44264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375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0" r="24667"/>
          <a:stretch/>
        </p:blipFill>
        <p:spPr bwMode="auto">
          <a:xfrm>
            <a:off x="6777565" y="2033841"/>
            <a:ext cx="2513688" cy="48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Любовь\Desktop\736623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0610">
            <a:off x="7678954" y="2256175"/>
            <a:ext cx="970506" cy="129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Любовь\Desktop\44264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375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00" r="24667"/>
          <a:stretch/>
        </p:blipFill>
        <p:spPr bwMode="auto">
          <a:xfrm>
            <a:off x="5043149" y="2427396"/>
            <a:ext cx="2105702" cy="40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Любовь\Desktop\img2_241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5" r="4458" b="10969"/>
          <a:stretch/>
        </p:blipFill>
        <p:spPr bwMode="auto">
          <a:xfrm rot="982259">
            <a:off x="5671342" y="2939831"/>
            <a:ext cx="993612" cy="7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63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12" y="3913177"/>
            <a:ext cx="2498718" cy="24987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6147" name="Picture 3" descr="C:\Users\Любовь\Desktop\depositphotos_100364882-stock-illustration-illustration-of-a-sad-child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684" b="95801" l="6836" r="91797">
                        <a14:foregroundMark x1="18945" y1="80957" x2="25098" y2="86621"/>
                        <a14:foregroundMark x1="29297" y1="78809" x2="31152" y2="79590"/>
                        <a14:foregroundMark x1="20508" y1="79297" x2="26367" y2="85938"/>
                        <a14:foregroundMark x1="17383" y1="82715" x2="20313" y2="88477"/>
                        <a14:foregroundMark x1="22168" y1="88770" x2="39648" y2="89844"/>
                        <a14:foregroundMark x1="41992" y1="89648" x2="46680" y2="8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08" r="5247"/>
          <a:stretch/>
        </p:blipFill>
        <p:spPr bwMode="auto">
          <a:xfrm rot="21216840">
            <a:off x="627416" y="2148212"/>
            <a:ext cx="1914324" cy="23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юбовь\Desktop\udarnye_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7733" y="3751311"/>
            <a:ext cx="3928796" cy="26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1142" y="459903"/>
            <a:ext cx="8348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редлагать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лучше сначала легкие задания, например повторение уже пройденного материала, потом выполнение чего-то более сложного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или ознакомление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с новым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материалом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150" name="Picture 6" descr="C:\Users\Любовь\Desktop\anger-clipart-angry-patient-485590-4372147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5318" b="96307" l="10000" r="90000">
                        <a14:foregroundMark x1="43571" y1="26440" x2="46071" y2="28065"/>
                        <a14:foregroundMark x1="55119" y1="27179" x2="53333" y2="2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16" r="17455"/>
          <a:stretch/>
        </p:blipFill>
        <p:spPr bwMode="auto">
          <a:xfrm>
            <a:off x="6199778" y="3029046"/>
            <a:ext cx="2810934" cy="36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55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2054" name="Picture 6" descr="C:\Users\Любовь\Desktop\phpABEE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052" b="97887" l="31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734992">
            <a:off x="-512764" y="2848642"/>
            <a:ext cx="4577241" cy="41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0659" y="349447"/>
            <a:ext cx="6524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у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гиперактивного ребенка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до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6-8 лет ведущим остается нагляднодейственное мышление,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то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есть, чтобы что-то понять,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ему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необходимо все потрогать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и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подвигать. Только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в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практическом действии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он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может представить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себе результат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2052" name="Picture 4" descr="C:\Users\Любовь\Desktop\edf10068cfdda5ac8f1ce651f6e292f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9698" l="0" r="99608">
                        <a14:foregroundMark x1="39216" y1="31118" x2="47843" y2="32628"/>
                        <a14:foregroundMark x1="23529" y1="34139" x2="27451" y2="35650"/>
                        <a14:foregroundMark x1="76078" y1="85196" x2="94902" y2="93051"/>
                        <a14:foregroundMark x1="70196" y1="83988" x2="73725" y2="84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7932" y="2857396"/>
            <a:ext cx="2947272" cy="38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64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84439">
            <a:off x="4401002" y="2451135"/>
            <a:ext cx="3884914" cy="43897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9283" y="554287"/>
            <a:ext cx="8612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з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адания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гиперактивному ребенку необходимо формулировать максимально кратко,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так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как он не может удержать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в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памяти большой объем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информации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3074" name="Picture 2" descr="C:\Users\Любовь\Desktop\depositphotos_19415397-stock-photo-boy-covering-hea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99411">
                        <a14:foregroundMark x1="41384" y1="77126" x2="48012" y2="78397"/>
                        <a14:foregroundMark x1="61856" y1="81134" x2="62739" y2="84555"/>
                        <a14:foregroundMark x1="48895" y1="88954" x2="59057" y2="89541"/>
                        <a14:foregroundMark x1="34168" y1="82991" x2="42563" y2="82991"/>
                        <a14:foregroundMark x1="22680" y1="8407" x2="37703" y2="12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432" y="3672954"/>
            <a:ext cx="1947501" cy="29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бовь\Desktop\hello_html_m5d7fd8c0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46" b="100000" l="586" r="38477">
                        <a14:foregroundMark x1="36230" y1="32751" x2="29688" y2="44250"/>
                        <a14:foregroundMark x1="7617" y1="80932" x2="9375" y2="96798"/>
                        <a14:foregroundMark x1="13867" y1="80786" x2="13477" y2="89811"/>
                        <a14:foregroundMark x1="13477" y1="91849" x2="16797" y2="91849"/>
                        <a14:foregroundMark x1="17090" y1="91266" x2="17871" y2="91412"/>
                        <a14:backgroundMark x1="26953" y1="10771" x2="26953" y2="34934"/>
                        <a14:backgroundMark x1="19434" y1="27656" x2="19238" y2="31441"/>
                        <a14:backgroundMark x1="18457" y1="28821" x2="19141" y2="32169"/>
                        <a14:backgroundMark x1="22852" y1="53857" x2="22852" y2="54585"/>
                        <a14:backgroundMark x1="32617" y1="43959" x2="31152" y2="53275"/>
                        <a14:backgroundMark x1="25781" y1="57205" x2="36328" y2="5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238"/>
          <a:stretch/>
        </p:blipFill>
        <p:spPr bwMode="auto">
          <a:xfrm>
            <a:off x="375739" y="2413000"/>
            <a:ext cx="2145700" cy="39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юбовь\Desktop\kisspng-book-download-hand-painted-books-5aae4d1455e8c6.171659831521372436351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7805" l="10000" r="94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218" y="4520543"/>
            <a:ext cx="2363979" cy="21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юбовь\Desktop\kisspng-drawing-child-clip-art-cartoon-books-5aa7d8e1c69a04.447318841520949473813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892" y="2629935"/>
            <a:ext cx="2798907" cy="29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49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8256" y="385229"/>
            <a:ext cx="7495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чем более драматичен, экспрессивен, театрален педагог, тем легче </a:t>
            </a:r>
            <a:endParaRPr lang="ru-RU" sz="28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он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справляется с проблемами гиперактивного ребенка, которого влечет все неожиданное,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новое 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4101" name="Picture 5" descr="C:\Users\Любовь\Desktop\85ef7fd7db01d296833a53033e9e5d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714954"/>
            <a:ext cx="5706533" cy="402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479" y="4195148"/>
            <a:ext cx="2637921" cy="2637921"/>
          </a:xfrm>
          <a:prstGeom prst="rect">
            <a:avLst/>
          </a:prstGeom>
        </p:spPr>
      </p:pic>
      <p:pic>
        <p:nvPicPr>
          <p:cNvPr id="4099" name="Picture 3" descr="C:\Users\Любовь\Desktop\1497450506_origina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25" b="99479" l="494" r="100000">
                        <a14:foregroundMark x1="89069" y1="73021" x2="87165" y2="86927"/>
                        <a14:foregroundMark x1="65374" y1="83646" x2="66714" y2="86719"/>
                        <a14:foregroundMark x1="39845" y1="80104" x2="43653" y2="81510"/>
                        <a14:foregroundMark x1="47814" y1="79844" x2="44288" y2="96875"/>
                        <a14:foregroundMark x1="37941" y1="81042" x2="56135" y2="81302"/>
                        <a14:foregroundMark x1="18406" y1="74427" x2="14880" y2="86458"/>
                        <a14:foregroundMark x1="35049" y1="79167" x2="40762" y2="83854"/>
                        <a14:foregroundMark x1="41749" y1="77240" x2="37306" y2="80313"/>
                        <a14:foregroundMark x1="51058" y1="80104" x2="60296" y2="80104"/>
                        <a14:foregroundMark x1="50353" y1="81771" x2="59027" y2="83177"/>
                        <a14:foregroundMark x1="32793" y1="80573" x2="38223" y2="8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538" y="3001194"/>
            <a:ext cx="2715592" cy="36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Любовь\Desktop\85ef7fd7db01d296833a53033e9e5d04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9" t="-8340" r="5079" b="51050"/>
          <a:stretch/>
        </p:blipFill>
        <p:spPr bwMode="auto">
          <a:xfrm rot="830064">
            <a:off x="8326" y="1951512"/>
            <a:ext cx="4536831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Любовь\Desktop\teacher-cartoon-tanar-karikatura3-767220420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" b="100000" l="0" r="100000">
                        <a14:foregroundMark x1="32865" y1="23300" x2="35815" y2="24800"/>
                        <a14:foregroundMark x1="45225" y1="22800" x2="45787" y2="24300"/>
                        <a14:foregroundMark x1="37921" y1="34000" x2="46348" y2="33600"/>
                        <a14:foregroundMark x1="45225" y1="22000" x2="46067" y2="2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1197">
            <a:off x="84001" y="666797"/>
            <a:ext cx="2832878" cy="39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92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9866" y="416222"/>
            <a:ext cx="8449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ч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тобы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добиться результатов в обучении такого ребенка, следует хвалить его при каждом случае, когда он это заслужил, подчеркивая даже незначительные успехи</a:t>
            </a:r>
          </a:p>
        </p:txBody>
      </p:sp>
      <p:sp>
        <p:nvSpPr>
          <p:cNvPr id="4" name="AutoShape 4" descr="C:\Users\%D0%9B%D1%8E%D0%B1%D0%BE%D0%B2%D1%8C\Desktop\scale_1200 (1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C:\Users\%D0%9B%D1%8E%D0%B1%D0%BE%D0%B2%D1%8C\Desktop\scale_1200 (1)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C:\Users\%D0%9B%D1%8E%D0%B1%D0%BE%D0%B2%D1%8C\Desktop\scale_1200 (1)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C:\Users\Любовь\Desktop\пианист-296754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711" b="99211" l="375" r="99625">
                        <a14:foregroundMark x1="7625" y1="53947" x2="16625" y2="52895"/>
                        <a14:foregroundMark x1="40625" y1="55000" x2="49625" y2="53947"/>
                        <a14:foregroundMark x1="47875" y1="92763" x2="44750" y2="93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4593" y="3194359"/>
            <a:ext cx="3663119" cy="34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Любовь\Desktop\5_4_300628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212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129" y="4934103"/>
            <a:ext cx="1308041" cy="17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Любовь\Desktop\241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523" b="98133" l="5183" r="97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683" y="2298390"/>
            <a:ext cx="2167467" cy="44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34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341698"/>
            <a:ext cx="7679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п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ри </a:t>
            </a:r>
            <a:r>
              <a:rPr lang="ru-RU" sz="2800" b="1" i="1" dirty="0">
                <a:solidFill>
                  <a:srgbClr val="C00000"/>
                </a:solidFill>
                <a:latin typeface="Constantia" pitchFamily="18" charset="0"/>
              </a:rPr>
              <a:t>выполнении заданий, нужно стремиться избегать переутомления, чтобы не усиливать 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</a:rPr>
              <a:t>гиперактивность </a:t>
            </a:r>
            <a:endParaRPr lang="ru-RU" sz="28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6149" name="Picture 5" descr="C:\Users\Любовь\Desktop\chair-clipart-cartoon-437777-685629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62" y="2450357"/>
            <a:ext cx="4098209" cy="37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юбовь\Desktop\transparent-cartoon-child-clip-art-facial-expression-cheek-5da3d986aac9d3.748034701571019142699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9474" l="333" r="99889">
                        <a14:foregroundMark x1="60778" y1="27456" x2="60778" y2="3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857" y="1950851"/>
            <a:ext cx="2565385" cy="3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Любовь\Desktop\7452929_80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771" y="1712867"/>
            <a:ext cx="3979008" cy="39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Любовь\Desktop\kisspng-table-stool-feces-clip-art-wood-texture-5abbd7d6d18c38.072625541522259926858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9286" l="1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5275" y="4611755"/>
            <a:ext cx="1950489" cy="151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Любовь\Desktop\16750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04140">
            <a:off x="4536832" y="4187757"/>
            <a:ext cx="4050322" cy="202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05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67" y="3858907"/>
            <a:ext cx="2582334" cy="2562251"/>
          </a:xfrm>
          <a:prstGeom prst="rect">
            <a:avLst/>
          </a:prstGeom>
        </p:spPr>
      </p:pic>
      <p:pic>
        <p:nvPicPr>
          <p:cNvPr id="7173" name="Picture 5" descr="C:\Users\Любовь\Desktop\download-clip-art-jumped-clipar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898" b="100000" l="9753" r="89973">
                        <a14:foregroundMark x1="46978" y1="35674" x2="53022" y2="42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5" r="16764"/>
          <a:stretch/>
        </p:blipFill>
        <p:spPr bwMode="auto">
          <a:xfrm>
            <a:off x="378707" y="1815313"/>
            <a:ext cx="2550761" cy="26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1155" y="291819"/>
            <a:ext cx="66064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д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олгосрочный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прогноз в отношении гиперактивных детей с расстройствами 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внимания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является обычно благоприятным, </a:t>
            </a:r>
            <a:endParaRPr lang="ru-RU" sz="24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но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только в том случае, 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если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они </a:t>
            </a:r>
            <a:endParaRPr lang="ru-RU" sz="2400" b="1" i="1" dirty="0" smtClean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своевременно получают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соответствующее лечение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</a:rPr>
              <a:t>и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</a:rPr>
              <a:t>правильное воспитание</a:t>
            </a:r>
          </a:p>
        </p:txBody>
      </p:sp>
      <p:pic>
        <p:nvPicPr>
          <p:cNvPr id="25" name="Picture 5" descr="C:\Users\Любовь\Desktop\85ef7fd7db01d296833a53033e9e5d0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155" y="3775479"/>
            <a:ext cx="6352828" cy="29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Любовь\Desktop\kisspng-man-zoot-suit-male-cartoon-5d3eaf896a2f46.335932491564389257434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814" b="99380" l="556" r="100000">
                        <a14:foregroundMark x1="35889" y1="28837" x2="51778" y2="35078"/>
                        <a14:foregroundMark x1="69222" y1="28721" x2="54667" y2="35233"/>
                        <a14:foregroundMark x1="31778" y1="28256" x2="43000" y2="34961"/>
                        <a14:foregroundMark x1="34667" y1="27403" x2="48444" y2="29574"/>
                        <a14:foregroundMark x1="69222" y1="27829" x2="57111" y2="2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2787" y="1392962"/>
            <a:ext cx="1868345" cy="53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40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74550">
            <a:off x="11047365" y="1375672"/>
            <a:ext cx="659813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DF0DC6-61FD-4038-AB0F-19CD67BF72E2}"/>
              </a:ext>
            </a:extLst>
          </p:cNvPr>
          <p:cNvSpPr txBox="1"/>
          <p:nvPr/>
        </p:nvSpPr>
        <p:spPr>
          <a:xfrm>
            <a:off x="1771814" y="842378"/>
            <a:ext cx="7969273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СИНДРОМ ДЕФИЦИТА ВНИМАНИЯ </a:t>
            </a:r>
          </a:p>
          <a:p>
            <a:pPr algn="ctr"/>
            <a:r>
              <a:rPr lang="ru-RU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С ГИПЕРАКТИВНОСТЬЮ </a:t>
            </a:r>
          </a:p>
          <a:p>
            <a:pPr algn="ctr"/>
            <a:r>
              <a:rPr lang="ru-RU" sz="40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(СДВГ)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E107A6-49B6-429E-8A7D-6EE960E9D4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459" b="96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0" t="4883" r="21567"/>
          <a:stretch/>
        </p:blipFill>
        <p:spPr>
          <a:xfrm>
            <a:off x="111671" y="1195960"/>
            <a:ext cx="2622784" cy="39102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020" y="3266313"/>
            <a:ext cx="2103969" cy="21039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CD4A40-9B8C-4BC7-A768-88220A6120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2624" y="1363289"/>
            <a:ext cx="289671" cy="678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39DDD6-8539-437A-BAC5-EF7E210B2154}"/>
              </a:ext>
            </a:extLst>
          </p:cNvPr>
          <p:cNvSpPr txBox="1"/>
          <p:nvPr/>
        </p:nvSpPr>
        <p:spPr>
          <a:xfrm>
            <a:off x="3358056" y="3186796"/>
            <a:ext cx="5271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Главная проблема – </a:t>
            </a:r>
          </a:p>
          <a:p>
            <a:pPr algn="ctr"/>
            <a:r>
              <a:rPr lang="ru-RU" sz="2800" b="1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нарушение интенсивности (непрерывности) внимания, </a:t>
            </a:r>
          </a:p>
          <a:p>
            <a:pPr algn="ctr"/>
            <a:r>
              <a:rPr lang="ru-RU" sz="2800" b="1" i="1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Constantia" panose="02030602050306030303" pitchFamily="18" charset="0"/>
              </a:rPr>
              <a:t>т.е. его истощаемость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15095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87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3EBF173-7D65-4393-8988-7CE912C86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80" y="3187898"/>
            <a:ext cx="3076087" cy="30760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6767" y="2629935"/>
            <a:ext cx="537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СПАСИБО ЗА ВНИМАНИЕ!</a:t>
            </a:r>
            <a:endParaRPr lang="ru-RU" sz="28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3070B01-C391-4E6D-BC2A-48720565E9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3125" b="95508" l="30176" r="71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5" r="28678"/>
          <a:stretch/>
        </p:blipFill>
        <p:spPr>
          <a:xfrm>
            <a:off x="494687" y="434670"/>
            <a:ext cx="2086711" cy="47655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92C4950-11A5-4BE9-BDE5-F7257AF4CF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712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83" t="6461" r="24759" b="10590"/>
          <a:stretch/>
        </p:blipFill>
        <p:spPr>
          <a:xfrm>
            <a:off x="8282501" y="1026040"/>
            <a:ext cx="1690579" cy="24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1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7708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DDD039C-A547-46DC-B291-3B0B76C67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81292"/>
            <a:ext cx="3076087" cy="3076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C30D37-4DF9-4242-91E6-0DF9E47BA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644" b="89727" l="7163" r="953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18" t="9943" r="3657" b="8592"/>
          <a:stretch/>
        </p:blipFill>
        <p:spPr>
          <a:xfrm>
            <a:off x="508885" y="811032"/>
            <a:ext cx="2719346" cy="3180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C9DA740-D57C-423A-A66C-AB3B495FD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0114" y="4073056"/>
            <a:ext cx="832171" cy="6657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B9FF12-D3A0-4B05-9ADC-9A252E5ED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9849951" y="2496142"/>
            <a:ext cx="638485" cy="6384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963631-E9C5-4E49-8E17-D39122D902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6501">
            <a:off x="10597374" y="5278076"/>
            <a:ext cx="638485" cy="6384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1A40EB9-0075-4AEF-9F99-411E19C7A3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123325">
            <a:off x="9014624" y="3201887"/>
            <a:ext cx="519349" cy="818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3C88EEE-E3F4-4D88-B7E3-92F0E6DE84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1682004" y="4573690"/>
            <a:ext cx="519349" cy="818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10076620" y="410730"/>
            <a:ext cx="638485" cy="638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802235" y="1260945"/>
            <a:ext cx="763597" cy="7281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618159" y="3302004"/>
            <a:ext cx="519349" cy="8189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C9DA740-D57C-423A-A66C-AB3B495FD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8337" y="542456"/>
            <a:ext cx="832171" cy="665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6087" y="898251"/>
            <a:ext cx="619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ВНУТРЕННЯЯ НАПРЯЖЕННОСТЬ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2730" y="1855849"/>
            <a:ext cx="591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ЧРЕЗМЕРНАЯ ВОЗБУДИМОСТЬ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7461" y="2815384"/>
            <a:ext cx="6135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ПРОБЛЕМЫ С КОНЦЕНТРАЦИЕЙ ВНИМАНИЯ, РАССЕЯННОСТЬ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7461" y="4137056"/>
            <a:ext cx="6046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ПРОЯВЛЕНИЯ ДЕПРЕССИИ, ВРАЖДЕБНОСТИ, ПОВЫШЕННОЙ ТРЕВОЖНОСТИ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0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319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92C4950-11A5-4BE9-BDE5-F7257AF4C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12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83" t="6461" r="24759" b="10590"/>
          <a:stretch/>
        </p:blipFill>
        <p:spPr>
          <a:xfrm>
            <a:off x="8457699" y="1418833"/>
            <a:ext cx="1378159" cy="1958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A877834-1B1A-474D-8223-BF0D418B5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5465819"/>
            <a:ext cx="832171" cy="6657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08787D7-577D-4B45-ACD6-38CF97CD4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4110" y="3852889"/>
            <a:ext cx="3598335" cy="28786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01A870-9004-48D7-89E1-5E0A1F6EE4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2593" l="10000" r="90000">
                        <a14:foregroundMark x1="48857" y1="49444" x2="48857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7925"/>
            <a:ext cx="2622753" cy="4046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3964" y="550850"/>
            <a:ext cx="69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ПЕРВЫЕ ПРИЗНАКИ СДВГ ПРОЯВЛЯЮТСЯ: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750" y="1068200"/>
            <a:ext cx="4292599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5-7</a:t>
            </a:r>
            <a:r>
              <a:rPr lang="ru-RU" sz="40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6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лет до </a:t>
            </a:r>
            <a:r>
              <a:rPr lang="ru-RU" sz="4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12</a:t>
            </a:r>
            <a:r>
              <a:rPr lang="ru-RU" sz="40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6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лет</a:t>
            </a:r>
            <a:endParaRPr lang="ru-RU" sz="3600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468" y="2398279"/>
            <a:ext cx="180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8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14</a:t>
            </a:r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36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лет </a:t>
            </a:r>
            <a:endParaRPr lang="ru-RU" sz="36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9714" y="1953429"/>
            <a:ext cx="349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ВТОРОЙ ВСПЛЕСК: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6676" y="3229276"/>
            <a:ext cx="635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минимальная мозговая дисфункция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и наследственность</a:t>
            </a:r>
            <a:endParaRPr lang="ru-RU" sz="24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3430" y="4060273"/>
            <a:ext cx="5825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особенности темперамента</a:t>
            </a:r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,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Constantia" pitchFamily="18" charset="0"/>
              </a:rPr>
              <a:t>пороки </a:t>
            </a:r>
            <a:r>
              <a:rPr lang="ru-RU" sz="2400" b="1" i="1" dirty="0">
                <a:solidFill>
                  <a:srgbClr val="7030A0"/>
                </a:solidFill>
                <a:latin typeface="Constantia" pitchFamily="18" charset="0"/>
              </a:rPr>
              <a:t>внутрисемейного воспитания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35119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10131213" y="571575"/>
            <a:ext cx="638485" cy="6384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A877834-1B1A-474D-8223-BF0D418B5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51363">
            <a:off x="8854915" y="3469309"/>
            <a:ext cx="832171" cy="6657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2556726">
            <a:off x="10829825" y="4052740"/>
            <a:ext cx="519349" cy="8189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73467">
            <a:off x="11660719" y="590279"/>
            <a:ext cx="519349" cy="8189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73333">
            <a:off x="10572576" y="3488817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5897">
            <a:off x="11556361" y="4758737"/>
            <a:ext cx="638485" cy="638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3964" y="5282492"/>
            <a:ext cx="703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СДВГ – НЕ ПСИХИЧЕСКОЕ ЗАБОЛЕВАНИЕ, </a:t>
            </a: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А РАССТРОЙСТВО РАЗВИТИЯ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3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42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1028" name="Picture 4" descr="C:\Users\Любовь\Desktop\3d-colorful-music-notes-wallpaper-depositphotos_1219808-3D-Music-Notes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21" b="34245" l="54004" r="7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16" r="29557" b="64583"/>
          <a:stretch/>
        </p:blipFill>
        <p:spPr bwMode="auto">
          <a:xfrm rot="20686528">
            <a:off x="360677" y="1027780"/>
            <a:ext cx="1913467" cy="30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Любовь\Desktop\3d-colorful-music-notes-wallpaper-depositphotos_1219808-3D-Music-Notes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521" b="33854" l="79004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13" t="334" r="5599" b="64076"/>
          <a:stretch/>
        </p:blipFill>
        <p:spPr bwMode="auto">
          <a:xfrm rot="20516676">
            <a:off x="367618" y="3212819"/>
            <a:ext cx="1701545" cy="26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9438" y="1716261"/>
            <a:ext cx="718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широко изучается в нашей 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стране,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с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оздано </a:t>
            </a:r>
            <a:r>
              <a:rPr lang="ru-RU" sz="2400" b="1" i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большое количество исследовательской литературы по данному </a:t>
            </a:r>
            <a:r>
              <a:rPr lang="ru-RU" sz="24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вопросу </a:t>
            </a:r>
            <a:endParaRPr lang="ru-RU" sz="2400" b="1" i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4237" y="3401411"/>
            <a:ext cx="7151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400" b="1" i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СДВГ не рассматривается как целостное, системное </a:t>
            </a:r>
            <a:r>
              <a:rPr lang="ru-RU" sz="2400" b="1" i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явление, присутствует</a:t>
            </a:r>
          </a:p>
          <a:p>
            <a:pPr algn="ctr"/>
            <a:r>
              <a:rPr lang="ru-RU" sz="2400" b="1" i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400" b="1" i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н</a:t>
            </a:r>
            <a:r>
              <a:rPr lang="ru-RU" sz="2400" b="1" i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есоответствие </a:t>
            </a:r>
            <a:r>
              <a:rPr lang="ru-RU" sz="2400" b="1" i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между теоретической освещенностью проблемы гиперактивности </a:t>
            </a:r>
            <a:r>
              <a:rPr lang="ru-RU" sz="2400" b="1" i="1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и </a:t>
            </a:r>
            <a:r>
              <a:rPr lang="ru-RU" sz="2400" b="1" i="1" dirty="0">
                <a:ln w="18415" cmpd="sng">
                  <a:noFill/>
                  <a:prstDash val="solid"/>
                </a:ln>
                <a:solidFill>
                  <a:srgbClr val="C00000"/>
                </a:solidFill>
                <a:latin typeface="Constantia" pitchFamily="18" charset="0"/>
              </a:rPr>
              <a:t>отсутствием разработанной стратегии практической помощи школе, ребенку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9348" y="431074"/>
            <a:ext cx="880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НЕОПРЕДЕЛЕННОЕ ПОЛОЖЕНИЕ </a:t>
            </a:r>
          </a:p>
          <a:p>
            <a:pPr algn="ctr"/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В СОВРЕМЕННОЙ ОБРАЗОВАТЕЛЬНОЙ СИСТЕМЕ: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4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2050" name="Picture 2" descr="C:\Users\Любовь\Desktop\kisspng-dijak-school-teacher-briefcase-clip-art-5ae116992ddb36.103165361524700825187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952" b="95000" l="10000" r="90000">
                        <a14:foregroundMark x1="44444" y1="89194" x2="49111" y2="90161"/>
                        <a14:foregroundMark x1="52111" y1="90645" x2="54222" y2="9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6" t="3623" r="19181" b="5024"/>
          <a:stretch/>
        </p:blipFill>
        <p:spPr bwMode="auto">
          <a:xfrm>
            <a:off x="7487020" y="1900058"/>
            <a:ext cx="2573866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\Desktop\Презентация1.gif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180" b="100000" l="1168" r="92409">
                        <a14:foregroundMark x1="25839" y1="93805" x2="73723" y2="73304"/>
                        <a14:foregroundMark x1="38394" y1="80678" x2="63212" y2="73304"/>
                        <a14:foregroundMark x1="39854" y1="83628" x2="47153" y2="81121"/>
                        <a14:foregroundMark x1="11387" y1="91445" x2="32263" y2="96755"/>
                        <a14:foregroundMark x1="10803" y1="85251" x2="23942" y2="88938"/>
                        <a14:foregroundMark x1="8467" y1="90560" x2="11241" y2="91150"/>
                        <a14:foregroundMark x1="22336" y1="80088" x2="32555" y2="82006"/>
                        <a14:foregroundMark x1="69781" y1="39676" x2="70365" y2="38643"/>
                        <a14:foregroundMark x1="8905" y1="95133" x2="20730" y2="99115"/>
                        <a14:foregroundMark x1="9343" y1="92773" x2="12409" y2="94248"/>
                        <a14:foregroundMark x1="7883" y1="88643" x2="7883" y2="94395"/>
                        <a14:foregroundMark x1="73577" y1="32301" x2="73431" y2="33628"/>
                        <a14:foregroundMark x1="72993" y1="23746" x2="72701" y2="29794"/>
                        <a14:foregroundMark x1="72117" y1="21534" x2="72701" y2="22566"/>
                        <a14:backgroundMark x1="74161" y1="25074" x2="73723" y2="27581"/>
                        <a14:backgroundMark x1="73723" y1="24779" x2="73577" y2="23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01" b="9033"/>
          <a:stretch/>
        </p:blipFill>
        <p:spPr bwMode="auto">
          <a:xfrm>
            <a:off x="-118535" y="2766750"/>
            <a:ext cx="3900343" cy="37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0999" y="620385"/>
            <a:ext cx="623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НЕ ВПИСЫВАЕТСЯ В ШКОЛУ ПО ПРИЧИНЕ </a:t>
            </a:r>
          </a:p>
          <a:p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    СВОИХ ПОВЕДЕНЧЕСКИХ ОСОБЕННОСТЕЙ</a:t>
            </a:r>
            <a:endParaRPr lang="ru-RU" sz="2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6199" y="1546115"/>
            <a:ext cx="659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НЕ СПОСОБЕН ПОЛНОЦЕННО ПОДДЕРЖАТЬ </a:t>
            </a:r>
          </a:p>
          <a:p>
            <a:pPr algn="ctr"/>
            <a:r>
              <a:rPr lang="ru-RU" sz="20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    РАЗГОВОР, ВКЛЮЧИТЬСЯ В ИГРУ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2082" y="2412806"/>
            <a:ext cx="5672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МОЖЕТ ОБОРВАТЬ СОБЕСЕДНИКА </a:t>
            </a:r>
          </a:p>
          <a:p>
            <a:pPr algn="ctr"/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  НА ПОЛУСЛОВЕ, НАЧАТЬ СВОЙ РАССКАЗ</a:t>
            </a:r>
            <a:endParaRPr lang="ru-RU" sz="2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5048" y="3300841"/>
            <a:ext cx="4851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КОНФЛИКТУЕТ ЧАЩЕ ДРУГИХ, СРЫВАЕТ УРОКИ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034" y="4219818"/>
            <a:ext cx="478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ИГНОРИРУЕТ ВСЯКИЕ ПРАВИЛА </a:t>
            </a:r>
          </a:p>
          <a:p>
            <a:r>
              <a:rPr lang="ru-RU" sz="2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          И НОРМЫ ПОВЕДЕНИЯ</a:t>
            </a:r>
            <a:endParaRPr lang="ru-RU" sz="2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0471" y="5200182"/>
            <a:ext cx="445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ЧАСТО СТАНОВИТСЯ ИЗГОЕМ И НЕ ИМЕЕТ ДРУЗЕЙ</a:t>
            </a:r>
            <a:endParaRPr lang="ru-RU" sz="20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1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999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2050" name="Picture 2" descr="C:\Users\Любовь\Desktop\800px_COLOURBOX358792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8000" b="91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67" t="5167" r="19451" b="8167"/>
          <a:stretch/>
        </p:blipFill>
        <p:spPr bwMode="auto">
          <a:xfrm>
            <a:off x="1738820" y="2429933"/>
            <a:ext cx="2529987" cy="39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EA77627-C4B2-4777-90B1-9BC4E8F360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2000" b="100000" l="5892" r="96236">
                        <a14:foregroundMark x1="16694" y1="53778" x2="42717" y2="78778"/>
                        <a14:foregroundMark x1="37152" y1="83444" x2="34043" y2="86778"/>
                        <a14:foregroundMark x1="52537" y1="92111" x2="52864" y2="97333"/>
                        <a14:foregroundMark x1="36825" y1="23667" x2="36825" y2="26000"/>
                        <a14:foregroundMark x1="76105" y1="13000" x2="84288" y2="14889"/>
                        <a14:foregroundMark x1="87070" y1="52778" x2="93126" y2="52778"/>
                        <a14:foregroundMark x1="79869" y1="27667" x2="80196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00" y="1741614"/>
            <a:ext cx="2978413" cy="4387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3739" y="544404"/>
            <a:ext cx="8726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ЧЕМ БОЛЬШЕ МЕР НАКАЗЫВАЮЩЕГО ХАРАКТЕРА ПРИНИМАЕТСЯ , ТЕМ БОЛЬШЕ ВОЗРАСТАЕТ </a:t>
            </a:r>
            <a:endParaRPr lang="en-US" sz="24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НАПРЯЖЕНИЕ</a:t>
            </a:r>
            <a:r>
              <a:rPr lang="en-US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 У РЕБЕНКА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161" y="2064027"/>
            <a:ext cx="483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РОДИТЕЛЯМ И ПРЕПОДАВАТЕЛЯМ </a:t>
            </a:r>
          </a:p>
          <a:p>
            <a:pPr algn="ctr"/>
            <a:r>
              <a:rPr lang="ru-RU" sz="20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НУЖНО НАУЧИТЬСЯ: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9768" y="3121058"/>
            <a:ext cx="5215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КОНТРОЛИРОВАТЬ СВОИ ЭМОЦИИ</a:t>
            </a:r>
            <a:endParaRPr lang="ru-RU" sz="20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0207" y="3915129"/>
            <a:ext cx="468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20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БЫТЬ КРАЙНЕ ТЕРПЕЛИВЫМИ </a:t>
            </a:r>
            <a:endParaRPr lang="ru-RU" sz="2000" b="1" i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0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И </a:t>
            </a:r>
            <a:r>
              <a:rPr lang="ru-RU" sz="20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СДЕРЖАННЫМИ </a:t>
            </a:r>
            <a:endParaRPr lang="ru-RU" sz="20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161" y="4861317"/>
            <a:ext cx="583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20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КАК МОЖНО ЧАЩЕ ХВАЛИТЬ, </a:t>
            </a:r>
            <a:endParaRPr lang="ru-RU" sz="2000" b="1" i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20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ДАЖЕ ЗА </a:t>
            </a:r>
            <a:r>
              <a:rPr lang="ru-RU" sz="20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itchFamily="18" charset="0"/>
              </a:rPr>
              <a:t>САМЫЕ МАЛЫЕ ДОСТИЖЕНИЯ</a:t>
            </a:r>
            <a:endParaRPr lang="ru-RU" sz="20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8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3075" name="Picture 3" descr="C:\Users\Любовь\Desktop\unnamed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8111" b="95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42" t="6596" r="19275"/>
          <a:stretch/>
        </p:blipFill>
        <p:spPr bwMode="auto">
          <a:xfrm>
            <a:off x="383281" y="2037462"/>
            <a:ext cx="3339633" cy="503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0568" y="4247577"/>
            <a:ext cx="2358657" cy="2358657"/>
          </a:xfrm>
          <a:prstGeom prst="rect">
            <a:avLst/>
          </a:prstGeom>
        </p:spPr>
      </p:pic>
      <p:pic>
        <p:nvPicPr>
          <p:cNvPr id="3074" name="Picture 2" descr="C:\Users\Любовь\Desktop\vvk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8167" b="86500" l="15250" r="83000">
                        <a14:backgroundMark x1="51750" y1="23000" x2="49375" y2="36167"/>
                        <a14:backgroundMark x1="48750" y1="15667" x2="50000" y2="20333"/>
                        <a14:backgroundMark x1="44125" y1="12167" x2="45000" y2="14167"/>
                        <a14:backgroundMark x1="41625" y1="24333" x2="41500" y2="25167"/>
                        <a14:backgroundMark x1="25000" y1="21833" x2="27000" y2="24167"/>
                        <a14:backgroundMark x1="28500" y1="18667" x2="28875" y2="19000"/>
                        <a14:backgroundMark x1="34125" y1="20167" x2="33500" y2="22500"/>
                        <a14:backgroundMark x1="20875" y1="42833" x2="24125" y2="52167"/>
                        <a14:backgroundMark x1="76000" y1="62833" x2="75625" y2="64000"/>
                        <a14:backgroundMark x1="77000" y1="69500" x2="77500" y2="69500"/>
                        <a14:backgroundMark x1="78875" y1="73500" x2="78500" y2="73000"/>
                        <a14:backgroundMark x1="49125" y1="38500" x2="51500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0" t="7049" r="17778" b="9703"/>
          <a:stretch/>
        </p:blipFill>
        <p:spPr bwMode="auto">
          <a:xfrm>
            <a:off x="248195" y="2578053"/>
            <a:ext cx="3779812" cy="35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3114" y="581702"/>
            <a:ext cx="806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ОСНОВОЙ ЛЕЧЕНИЯ ГИПЕРДИНАМИЧЕСКОГО РАССТРОЙСТВА, КРОМЕ ПСИХОТЕРАПИИ СЛУЖИТ РАЗВИТИЕ ИНТЕРЕСА К КАКОЙ-ЛИБО ДЕЯТЕЛЬНОСТИ, ТРЕБУЮЩЕЙ СОСРЕДОТОЧЕННОСТИ  И УСИДЧИВОСТИ </a:t>
            </a: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2328" y="2314883"/>
            <a:ext cx="6344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Учась в школе искусств, такой ребенок приобретает 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способность 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регулировать</a:t>
            </a: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Constantia" pitchFamily="18" charset="0"/>
              </a:rPr>
              <a:t> двигательную, эмоциональную и поведенческую сферы психической жизни</a:t>
            </a:r>
          </a:p>
        </p:txBody>
      </p:sp>
    </p:spTree>
    <p:extLst>
      <p:ext uri="{BB962C8B-B14F-4D97-AF65-F5344CB8AC3E}">
        <p14:creationId xmlns:p14="http://schemas.microsoft.com/office/powerpoint/2010/main" xmlns="" val="15815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8A89EA-DC56-44EE-86A2-6393BF8A0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47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296301-7736-478C-99C1-2D281853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5168" y="3429000"/>
            <a:ext cx="832171" cy="6657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84E65-64C1-455D-BEF9-98A10EFC8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7687" y="5463065"/>
            <a:ext cx="832171" cy="6657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88066BE-E21C-4E02-9A57-C76F6A4A7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96815">
            <a:off x="10107919" y="609268"/>
            <a:ext cx="419768" cy="4197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87680A-CAD6-4B1E-AA9F-F7545479C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7802">
            <a:off x="9802244" y="2709804"/>
            <a:ext cx="638485" cy="6384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BA6FD0-78CB-4B9E-B93C-2BD76D1A73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3010777">
            <a:off x="10930357" y="4062933"/>
            <a:ext cx="519349" cy="818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AF69C05-2E7C-494E-80C4-203E1AEBDC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62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14706">
            <a:off x="10707621" y="1393996"/>
            <a:ext cx="763597" cy="7281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AACFF37-D5D7-46A8-AD12-94AD40245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3219">
            <a:off x="10466657" y="3572030"/>
            <a:ext cx="832171" cy="665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DC4670D-91E3-405A-9837-0B74A2644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568939">
            <a:off x="10316916" y="501448"/>
            <a:ext cx="519349" cy="8189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FF61177-D128-4D90-BF7F-58F3B39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8866">
            <a:off x="11601235" y="4820791"/>
            <a:ext cx="638485" cy="6384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8707A85-9EFC-43E5-9D2F-7BD24091B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14" b="898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01" r="33603" b="9166"/>
          <a:stretch/>
        </p:blipFill>
        <p:spPr>
          <a:xfrm rot="19894921">
            <a:off x="11675010" y="619939"/>
            <a:ext cx="449463" cy="708778"/>
          </a:xfrm>
          <a:prstGeom prst="rect">
            <a:avLst/>
          </a:prstGeom>
        </p:spPr>
      </p:pic>
      <p:pic>
        <p:nvPicPr>
          <p:cNvPr id="3075" name="Picture 3" descr="C:\Users\Любовь\Desktop\vector-students-studying-on-white-backgroun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653" b="100000" l="1290" r="99383">
                        <a14:foregroundMark x1="14975" y1="46837" x2="20079" y2="46633"/>
                        <a14:foregroundMark x1="49860" y1="13776" x2="50813" y2="61327"/>
                        <a14:foregroundMark x1="45036" y1="38061" x2="41896" y2="42041"/>
                        <a14:foregroundMark x1="57319" y1="39184" x2="58721" y2="43469"/>
                        <a14:foregroundMark x1="41615" y1="43163" x2="40830" y2="44898"/>
                        <a14:foregroundMark x1="40998" y1="48061" x2="42513" y2="50306"/>
                        <a14:foregroundMark x1="52215" y1="70408" x2="53001" y2="83980"/>
                        <a14:foregroundMark x1="55805" y1="70714" x2="55020" y2="80000"/>
                        <a14:foregroundMark x1="84577" y1="13980" x2="85362" y2="61327"/>
                        <a14:foregroundMark x1="79641" y1="18265" x2="80538" y2="31837"/>
                        <a14:foregroundMark x1="77285" y1="20816" x2="78688" y2="29592"/>
                        <a14:foregroundMark x1="76837" y1="29286" x2="75715" y2="28469"/>
                        <a14:foregroundMark x1="79006" y1="45950" x2="79177" y2="54206"/>
                        <a14:foregroundMark x1="89117" y1="43302" x2="89289" y2="47508"/>
                        <a14:foregroundMark x1="58869" y1="43925" x2="58355" y2="47508"/>
                        <a14:backgroundMark x1="52664" y1="69592" x2="53898" y2="85714"/>
                        <a14:backgroundMark x1="53617" y1="80000" x2="52664" y2="89082"/>
                        <a14:backgroundMark x1="52328" y1="81122" x2="52664" y2="87143"/>
                        <a14:backgroundMark x1="45073" y1="42991" x2="44901" y2="45639"/>
                        <a14:backgroundMark x1="55613" y1="39252" x2="56470" y2="44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566" y="1849594"/>
            <a:ext cx="4851400" cy="26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Любовь\Desktop\kisspng-school-student-education-clip-art-5b2daf36227b99.556174011529720630141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757" b="99865" l="10000" r="90000">
                        <a14:foregroundMark x1="42889" y1="65135" x2="39667" y2="67838"/>
                        <a14:foregroundMark x1="52778" y1="66622" x2="55667" y2="68919"/>
                        <a14:foregroundMark x1="63889" y1="72027" x2="72667" y2="6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98" r="16194"/>
          <a:stretch/>
        </p:blipFill>
        <p:spPr bwMode="auto">
          <a:xfrm>
            <a:off x="681566" y="2554859"/>
            <a:ext cx="3403601" cy="402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4267" y="569637"/>
            <a:ext cx="759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800" b="1" i="1" dirty="0">
                <a:solidFill>
                  <a:srgbClr val="C00000"/>
                </a:solidFill>
              </a:rPr>
              <a:t>г</a:t>
            </a:r>
            <a:r>
              <a:rPr lang="ru-RU" sz="2800" b="1" i="1" dirty="0" smtClean="0">
                <a:solidFill>
                  <a:srgbClr val="C00000"/>
                </a:solidFill>
              </a:rPr>
              <a:t>иперактивного </a:t>
            </a:r>
            <a:r>
              <a:rPr lang="ru-RU" sz="2800" b="1" i="1" dirty="0">
                <a:solidFill>
                  <a:srgbClr val="C00000"/>
                </a:solidFill>
              </a:rPr>
              <a:t>ребенка </a:t>
            </a:r>
            <a:r>
              <a:rPr lang="ru-RU" sz="2800" b="1" i="1" dirty="0" smtClean="0">
                <a:solidFill>
                  <a:srgbClr val="C00000"/>
                </a:solidFill>
              </a:rPr>
              <a:t>преподавателю </a:t>
            </a:r>
            <a:r>
              <a:rPr lang="ru-RU" sz="2800" b="1" i="1" dirty="0">
                <a:solidFill>
                  <a:srgbClr val="C00000"/>
                </a:solidFill>
              </a:rPr>
              <a:t>лучше </a:t>
            </a:r>
            <a:r>
              <a:rPr lang="ru-RU" sz="2800" b="1" i="1" dirty="0" smtClean="0">
                <a:solidFill>
                  <a:srgbClr val="C00000"/>
                </a:solidFill>
              </a:rPr>
              <a:t>сажать </a:t>
            </a:r>
            <a:r>
              <a:rPr lang="ru-RU" sz="2800" b="1" i="1" dirty="0">
                <a:solidFill>
                  <a:srgbClr val="C00000"/>
                </a:solidFill>
              </a:rPr>
              <a:t>прямо перед </a:t>
            </a:r>
            <a:r>
              <a:rPr lang="ru-RU" sz="2800" b="1" i="1" dirty="0" smtClean="0">
                <a:solidFill>
                  <a:srgbClr val="C00000"/>
                </a:solidFill>
              </a:rPr>
              <a:t>собой,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     за первую </a:t>
            </a:r>
            <a:r>
              <a:rPr lang="ru-RU" sz="2800" b="1" i="1" dirty="0">
                <a:solidFill>
                  <a:srgbClr val="C00000"/>
                </a:solidFill>
              </a:rPr>
              <a:t>парту</a:t>
            </a:r>
          </a:p>
        </p:txBody>
      </p:sp>
      <p:pic>
        <p:nvPicPr>
          <p:cNvPr id="3078" name="Picture 6" descr="C:\Users\Любовь\Desktop\a-musical-book-with-musical-notes-vector-1266894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24231" b="83462" l="0" r="99100">
                        <a14:backgroundMark x1="55700" y1="30128" x2="74300" y2="37692"/>
                        <a14:backgroundMark x1="75100" y1="37692" x2="88800" y2="4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10" b="18166"/>
          <a:stretch/>
        </p:blipFill>
        <p:spPr bwMode="auto">
          <a:xfrm rot="21254665">
            <a:off x="3842336" y="5216265"/>
            <a:ext cx="3407307" cy="157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юбовь\Desktop\c2bf6997ed89455e5c78ad157b2f182a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54749">
            <a:off x="3482663" y="5017039"/>
            <a:ext cx="2412517" cy="17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3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482</Words>
  <Application>Microsoft Office PowerPoint</Application>
  <PresentationFormat>Произвольный</PresentationFormat>
  <Paragraphs>80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Черняева</dc:creator>
  <cp:lastModifiedBy>Chernyaev</cp:lastModifiedBy>
  <cp:revision>87</cp:revision>
  <dcterms:created xsi:type="dcterms:W3CDTF">2019-10-07T17:17:09Z</dcterms:created>
  <dcterms:modified xsi:type="dcterms:W3CDTF">2020-01-13T06:12:48Z</dcterms:modified>
</cp:coreProperties>
</file>