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2363-2C32-40ED-BF43-6B3F7623BE9F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C6F8-F9CB-4061-A019-D71638147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844408" cy="302433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000" b="1" dirty="0" smtClean="0">
                <a:latin typeface="+mn-lt"/>
              </a:rPr>
              <a:t>М</a:t>
            </a:r>
            <a:r>
              <a:rPr lang="ru-RU" sz="2000" b="1" dirty="0" smtClean="0">
                <a:latin typeface="+mn-lt"/>
              </a:rPr>
              <a:t>униципальное автономное </a:t>
            </a:r>
            <a:r>
              <a:rPr lang="ru-RU" sz="2000" b="1" dirty="0" smtClean="0">
                <a:latin typeface="+mn-lt"/>
              </a:rPr>
              <a:t> </a:t>
            </a:r>
            <a:r>
              <a:rPr lang="ru-RU" sz="2000" b="1" dirty="0" smtClean="0">
                <a:latin typeface="+mn-lt"/>
              </a:rPr>
              <a:t>дошкольное образовательное учреждение </a:t>
            </a:r>
            <a:br>
              <a:rPr lang="ru-RU" sz="2000" b="1" dirty="0" smtClean="0">
                <a:latin typeface="+mn-lt"/>
              </a:rPr>
            </a:br>
            <a:r>
              <a:rPr lang="ru-RU" sz="2000" b="1" dirty="0" smtClean="0">
                <a:latin typeface="+mn-lt"/>
              </a:rPr>
              <a:t>«Детский сад </a:t>
            </a:r>
            <a:r>
              <a:rPr lang="ru-RU" sz="2000" b="1" dirty="0" smtClean="0">
                <a:latin typeface="+mn-lt"/>
              </a:rPr>
              <a:t>№</a:t>
            </a:r>
            <a:r>
              <a:rPr lang="ru-RU" sz="2000" b="1" dirty="0" smtClean="0">
                <a:latin typeface="+mn-lt"/>
              </a:rPr>
              <a:t> </a:t>
            </a:r>
            <a:r>
              <a:rPr lang="ru-RU" sz="2000" b="1" dirty="0" smtClean="0">
                <a:latin typeface="+mn-lt"/>
              </a:rPr>
              <a:t>29 присмотра и оздоровления</a:t>
            </a:r>
            <a:r>
              <a:rPr lang="ru-RU" sz="2000" b="1" dirty="0" smtClean="0">
                <a:latin typeface="+mn-lt"/>
              </a:rPr>
              <a:t>»</a:t>
            </a:r>
            <a:r>
              <a:rPr lang="ru-RU" sz="2000" b="1" dirty="0" smtClean="0">
                <a:latin typeface="+mn-lt"/>
              </a:rPr>
              <a:t/>
            </a:r>
            <a:br>
              <a:rPr lang="ru-RU" sz="2000" b="1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Мастер- класс с педагогами по теме: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«Детское экспериментирование, как эффективный способ познания окружающего мира».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spc="300" dirty="0">
              <a:ln w="11430"/>
              <a:blipFill dpi="0" rotWithShape="1">
                <a:blip r:embed="rId2"/>
                <a:srcRect/>
                <a:tile tx="0" ty="0" sx="100000" sy="100000" flip="none" algn="tl"/>
              </a:blip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3933056"/>
            <a:ext cx="3816424" cy="240067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2800" i="1" dirty="0" smtClean="0">
                <a:solidFill>
                  <a:schemeClr val="tx1"/>
                </a:solidFill>
              </a:rPr>
              <a:t>Подготовила воспитатель: Бронзова Эльвира Ивановна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755576" y="815226"/>
            <a:ext cx="7632848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smtClean="0"/>
              <a:t> </a:t>
            </a:r>
            <a:r>
              <a:rPr lang="ru-RU" sz="2400" b="1" dirty="0" smtClean="0"/>
              <a:t>Опыт 3. «Апельсин- подводник».</a:t>
            </a:r>
          </a:p>
          <a:p>
            <a:pPr algn="just"/>
            <a:r>
              <a:rPr lang="ru-RU" sz="2000" dirty="0" smtClean="0"/>
              <a:t>Один апельсин положим в миску с водой. Он будет плавать. И даже, если очень постараться, утопить его не удастся. Очистим второй апельсин и положим его в воду. Апельсин утонул! Как же так? Два одинаковых апельсина, но один утонул, а второй плавает! Почему?</a:t>
            </a:r>
          </a:p>
          <a:p>
            <a:pPr algn="just"/>
            <a:r>
              <a:rPr lang="ru-RU" sz="2400" b="1" u="sng" dirty="0" smtClean="0"/>
              <a:t>Вывод</a:t>
            </a:r>
            <a:r>
              <a:rPr lang="ru-RU" sz="2000" dirty="0" smtClean="0"/>
              <a:t>: </a:t>
            </a:r>
            <a:r>
              <a:rPr lang="ru-RU" sz="2000" i="1" dirty="0" smtClean="0"/>
              <a:t>Апельсин не тонет в воде, потому что в его кожуре есть воздух и он удерживает его на поверхности воды. Без кожуры апельсин тонет, потому что тяжелее воды.</a:t>
            </a:r>
          </a:p>
          <a:p>
            <a:endParaRPr lang="ru-RU" sz="2000" b="1" i="1" dirty="0"/>
          </a:p>
        </p:txBody>
      </p:sp>
      <p:pic>
        <p:nvPicPr>
          <p:cNvPr id="25603" name="Picture 3" descr="http://cheb-dosh123.ucoz.ru/news_dou/Dec_2013/IMG_0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789040"/>
            <a:ext cx="4248472" cy="25382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683568" y="1210981"/>
            <a:ext cx="784887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Опыт 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1. Наливаем воду в полиэтиленовый пакет на половину.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2. Карандашом протыкаем пакет насквозь в том месте, где он заполнен водой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(лучше быстро)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6627" name="Picture 3" descr="http://ic.pics.livejournal.com/_nikolya_/9192409/424471/424471_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068960"/>
            <a:ext cx="5429468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96752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Вывод</a:t>
            </a:r>
            <a:r>
              <a:rPr lang="ru-RU" sz="2400" b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111111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Если полиэтиленовый пакет проткнуть и потом залить в него воду, она будет выливаться через отверстия. Но если пакет сначала наполнить водой на половину и затем проткнуть его острым предметом так, что бы предмет остался воткнутым в пакет, то вода вытекать через эти отверстия почти не будет. Это связано с тем, что при разрыве полиэтилена его молекулы притягиваются ближе друг к другу. В нашем случае, полиэтилен затягивается вокруг карандашей.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043608" y="2060848"/>
            <a:ext cx="7128792" cy="28083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971600" y="2367822"/>
            <a:ext cx="698477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“Расскажи – и я забуду,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покажи – и я запомню,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дай попробовать – и я пойму”.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Китайская пословица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827584" y="1700808"/>
            <a:ext cx="7632848" cy="396044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2420888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/>
              <a:t>Спасибо за внимание! </a:t>
            </a:r>
          </a:p>
          <a:p>
            <a:pPr algn="ctr"/>
            <a:r>
              <a:rPr lang="ru-RU" sz="4800" b="1" i="1" dirty="0" smtClean="0"/>
              <a:t>Желаю </a:t>
            </a:r>
            <a:r>
              <a:rPr lang="ru-RU" sz="4800" b="1" i="1" smtClean="0"/>
              <a:t>творческих успехов!</a:t>
            </a:r>
            <a:endParaRPr lang="ru-RU" sz="4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610785"/>
            <a:ext cx="799288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Цель мастер-класса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: повысить профессиональное 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мастерство педагогов-участников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мастер-клас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са в процессе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активного 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педагогического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 общения по проблеме детского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 экспериментирования.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20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• показать, как можно использовать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опыты в экспериментальной деятельности детей</a:t>
            </a:r>
            <a:r>
              <a:rPr lang="ru-RU" sz="2000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• вовлечь педагогов в совместное проведение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опытов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, знакомящих дошкольников с разными свойствами предметов;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• развивать у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педагогов умение видеть проблему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, решать её и делать выводы;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• воспитывать у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педагогов интерес к экспериментально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-исследовательской деятельности;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• развивать познавательный интерес к окружающему миру, умение делиться приобретенным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опытом с другими людьми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0768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i="1" dirty="0" smtClean="0"/>
          </a:p>
          <a:p>
            <a:pPr algn="just"/>
            <a:r>
              <a:rPr lang="ru-RU" sz="2000" b="1" i="1" dirty="0" smtClean="0"/>
              <a:t>Детское экспериментирование </a:t>
            </a:r>
            <a:r>
              <a:rPr lang="ru-RU" sz="2000" dirty="0" smtClean="0"/>
              <a:t>– это познание свойств и связей объектов окружающего мира разными способами действий, что способствует развитию мышления и друг их сторон личности ребенка.</a:t>
            </a:r>
          </a:p>
          <a:p>
            <a:pPr algn="r"/>
            <a:r>
              <a:rPr lang="ru-RU" b="1" dirty="0" smtClean="0"/>
              <a:t> </a:t>
            </a:r>
            <a:r>
              <a:rPr lang="ru-RU" sz="2000" b="1" i="1" dirty="0" smtClean="0"/>
              <a:t>(Иванов А. И</a:t>
            </a:r>
            <a:r>
              <a:rPr lang="ru-RU" sz="2000" i="1" dirty="0" smtClean="0"/>
              <a:t>).</a:t>
            </a:r>
            <a:endParaRPr lang="ru-RU" sz="2000" i="1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27584" y="918447"/>
            <a:ext cx="7560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Что такое детское экспериментирование?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105835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- Почему важно простаивать работу с родителями? </a:t>
            </a:r>
            <a:endParaRPr lang="ru-RU" sz="2400" b="1" i="1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83568" y="3645024"/>
            <a:ext cx="784887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Совместная работа с семьями является одним из условий успешного обучения, сотрудничество с семьями детей, совместно организованные мероприятия не только помогают обеспечить единство и непрерывность педагогического процесса, но и внести в этот процесс необходимую ребенку особую положительную эмоциональную окраску, ведь ребёнку важно, что бы его интересы поддерживали родители.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827584" y="692696"/>
            <a:ext cx="7704856" cy="7200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811957"/>
            <a:ext cx="8075240" cy="4425355"/>
          </a:xfrm>
        </p:spPr>
        <p:txBody>
          <a:bodyPr>
            <a:normAutofit/>
          </a:bodyPr>
          <a:lstStyle/>
          <a:p>
            <a:pPr marL="72000" indent="0" algn="ctr">
              <a:spcBef>
                <a:spcPts val="0"/>
              </a:spcBef>
              <a:buNone/>
            </a:pPr>
            <a:endParaRPr lang="ru-RU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620688"/>
            <a:ext cx="7776864" cy="8640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latin typeface="+mn-lt"/>
              </a:rPr>
              <a:t>Условия детского экспериментирования 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2204864"/>
            <a:ext cx="2592288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000" b="1" dirty="0" smtClean="0"/>
              <a:t>Усложнение опытов и экспериментов</a:t>
            </a:r>
            <a:endParaRPr lang="ru-RU" sz="2000" b="1" dirty="0">
              <a:noFill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2636912"/>
            <a:ext cx="2592288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Организация развивающей предметно- пространственной среды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3933056"/>
            <a:ext cx="2016224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Проблемные ситуации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876256" y="2852936"/>
            <a:ext cx="1728192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Доступность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292080" y="4941168"/>
            <a:ext cx="2354560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Безопасность</a:t>
            </a:r>
            <a:endParaRPr lang="ru-RU" sz="20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267744" y="1556792"/>
            <a:ext cx="36004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076056" y="155679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7092280" y="1556792"/>
            <a:ext cx="36004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2771800" y="1628800"/>
            <a:ext cx="1836000" cy="2160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228184" y="1556792"/>
            <a:ext cx="864096" cy="33843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Познавательный интерес</a:t>
            </a:r>
          </a:p>
          <a:p>
            <a:pPr>
              <a:buFont typeface="Wingdings" pitchFamily="2" charset="2"/>
              <a:buChar char="q"/>
            </a:pPr>
            <a:endParaRPr lang="ru-RU" sz="2000" b="1" dirty="0" smtClean="0"/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художественное слово;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наглядный материал;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поисковые и практические действия;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необходимое оборудование.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573016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Мотивация дошкольников</a:t>
            </a:r>
          </a:p>
          <a:p>
            <a:pPr algn="ctr"/>
            <a:endParaRPr lang="ru-RU" sz="2800" b="1" dirty="0" smtClean="0"/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элементарно-поисковая деятельность;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опыты;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ru-RU" sz="2400" dirty="0" smtClean="0"/>
              <a:t> эксперименты.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836712"/>
            <a:ext cx="6768751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Приёмы и действия: </a:t>
            </a:r>
            <a:endParaRPr lang="ru-RU" sz="2800" b="1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971600" y="1554254"/>
            <a:ext cx="7416824" cy="4457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 знания об окружающем мире;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 познавательная активность;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 способность к наблюдениям;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</a:pP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установление причинно-следственных связей, умение делать выводы;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</a:pP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навыки исследовательской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itchFamily="2" charset="2"/>
              <a:buChar char="v"/>
              <a:tabLst/>
            </a:pPr>
            <a:r>
              <a:rPr lang="ru-RU" sz="24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самостоятельность в организации и проведения опытов.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55576" y="445894"/>
            <a:ext cx="741682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Опыт 1.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Звезда»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Если пять спичек надломить посредине и расположить так, как показано на рисунке, а затем в центр между ними капнуть несколько капель воды на сгибы спичек. Постепенно спички начнут расправляться и образуют звезду. В чем причина?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Вывод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Спички впитывают воду и разбухают.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2531" name="Picture 3" descr="http://52.xn--b1aec1bmp.xn--p1ai/wp-content/uploads/2016/11/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852936"/>
            <a:ext cx="6264696" cy="3276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755576" y="817575"/>
            <a:ext cx="763284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Опыт 2. «Апельсиновый бум»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Надуваем требуемое количество шариков, которые будут безвозвратно испорчены в ходе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 опыта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Times New Roman" pitchFamily="18" charset="0"/>
              </a:rPr>
              <a:t>, и выжимаем цедру апельсина над шариком… Воздушные шарики лопаются, лишь только сок с цедры попадает на них!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3555" name="Picture 3" descr="http://img.youtube.com/vi/Uhd3gIJn034/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140968"/>
            <a:ext cx="5544616" cy="2852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52736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Вывод</a:t>
            </a:r>
            <a:r>
              <a:rPr lang="ru-RU" sz="2400" b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Сок который мы выдавливаем из шкурки апельсина содержит особое вещество — </a:t>
            </a:r>
            <a:r>
              <a:rPr lang="ru-RU" sz="2400" i="1" dirty="0" err="1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лимонен</a:t>
            </a:r>
            <a:r>
              <a:rPr lang="ru-RU" sz="2400" i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Лимонен</a:t>
            </a:r>
            <a:r>
              <a:rPr lang="ru-RU" sz="2400" i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 содержится во многих эфирных маслах цитрусовых, а не только апельсинов. Так вот, </a:t>
            </a:r>
            <a:r>
              <a:rPr lang="ru-RU" sz="2400" i="1" dirty="0" err="1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лимонен</a:t>
            </a:r>
            <a:r>
              <a:rPr lang="ru-RU" sz="2400" i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 обладает удивительной способностью растворять резину, а из резины, как известно, и изготовлены наши бедные шарики. Вот так все просто в занимательной химии. Немного знаний и мы только что провели химическую реакцию растворения резины при помощи вещества — </a:t>
            </a:r>
            <a:r>
              <a:rPr lang="ru-RU" sz="2400" i="1" dirty="0" err="1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лимонен</a:t>
            </a:r>
            <a:r>
              <a:rPr lang="ru-RU" sz="2400" i="1" dirty="0" smtClean="0">
                <a:solidFill>
                  <a:srgbClr val="111111"/>
                </a:solidFill>
                <a:ea typeface="Times New Roman" pitchFamily="18" charset="0"/>
                <a:cs typeface="Times New Roman" pitchFamily="18" charset="0"/>
              </a:rPr>
              <a:t>!</a:t>
            </a:r>
            <a:endParaRPr lang="ru-RU" sz="2400" i="1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FF9933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568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Муниципальное автономное  дошкольное образовательное учреждение  «Детский сад № 29 присмотра и оздоровления»  Мастер- класс с педагогами по теме: «Детское экспериментирование, как эффективный способ познания окружающего мира». </vt:lpstr>
      <vt:lpstr>Слайд 2</vt:lpstr>
      <vt:lpstr>Слайд 3</vt:lpstr>
      <vt:lpstr>Условия детского экспериментирования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Елена</dc:creator>
  <cp:lastModifiedBy>йй</cp:lastModifiedBy>
  <cp:revision>27</cp:revision>
  <dcterms:created xsi:type="dcterms:W3CDTF">2014-08-10T07:57:19Z</dcterms:created>
  <dcterms:modified xsi:type="dcterms:W3CDTF">2020-03-16T19:02:09Z</dcterms:modified>
</cp:coreProperties>
</file>