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87" r:id="rId3"/>
    <p:sldId id="319" r:id="rId4"/>
    <p:sldId id="298" r:id="rId5"/>
    <p:sldId id="290" r:id="rId6"/>
    <p:sldId id="291" r:id="rId7"/>
    <p:sldId id="292" r:id="rId8"/>
    <p:sldId id="293" r:id="rId9"/>
    <p:sldId id="294" r:id="rId10"/>
    <p:sldId id="295" r:id="rId11"/>
    <p:sldId id="304" r:id="rId12"/>
    <p:sldId id="305" r:id="rId13"/>
    <p:sldId id="311" r:id="rId14"/>
    <p:sldId id="310" r:id="rId15"/>
    <p:sldId id="316" r:id="rId16"/>
    <p:sldId id="332" r:id="rId17"/>
    <p:sldId id="300" r:id="rId18"/>
    <p:sldId id="296" r:id="rId19"/>
    <p:sldId id="306" r:id="rId20"/>
    <p:sldId id="301" r:id="rId21"/>
    <p:sldId id="327" r:id="rId22"/>
    <p:sldId id="302" r:id="rId23"/>
    <p:sldId id="303" r:id="rId24"/>
    <p:sldId id="297" r:id="rId25"/>
    <p:sldId id="331" r:id="rId26"/>
    <p:sldId id="325" r:id="rId27"/>
    <p:sldId id="308" r:id="rId28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D0707A2-E0DF-461D-8456-93D003A7019D}">
          <p14:sldIdLst>
            <p14:sldId id="257"/>
            <p14:sldId id="287"/>
            <p14:sldId id="319"/>
            <p14:sldId id="298"/>
            <p14:sldId id="290"/>
            <p14:sldId id="291"/>
            <p14:sldId id="292"/>
            <p14:sldId id="293"/>
            <p14:sldId id="294"/>
            <p14:sldId id="295"/>
            <p14:sldId id="304"/>
            <p14:sldId id="305"/>
            <p14:sldId id="311"/>
            <p14:sldId id="310"/>
            <p14:sldId id="316"/>
            <p14:sldId id="332"/>
          </p14:sldIdLst>
        </p14:section>
        <p14:section name="Раздел без заголовка" id="{24890C03-71AE-4CDE-9207-C2E2BA8035DB}">
          <p14:sldIdLst>
            <p14:sldId id="300"/>
            <p14:sldId id="296"/>
            <p14:sldId id="306"/>
            <p14:sldId id="301"/>
            <p14:sldId id="327"/>
            <p14:sldId id="302"/>
            <p14:sldId id="303"/>
            <p14:sldId id="297"/>
            <p14:sldId id="331"/>
            <p14:sldId id="325"/>
            <p14:sldId id="30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945" autoAdjust="0"/>
  </p:normalViewPr>
  <p:slideViewPr>
    <p:cSldViewPr>
      <p:cViewPr varScale="1">
        <p:scale>
          <a:sx n="121" d="100"/>
          <a:sy n="121" d="100"/>
        </p:scale>
        <p:origin x="131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A5AA6FD5-C278-476D-96D1-334FFD3C003F}" type="datetimeFigureOut">
              <a:rPr lang="ru-RU" smtClean="0"/>
              <a:pPr/>
              <a:t>09.05.2017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A4C4484F-A59C-49D5-9839-556B8F62CA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26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4484F-A59C-49D5-9839-556B8F62CA3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125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4484F-A59C-49D5-9839-556B8F62CA38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455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D9E68-C168-4BA5-AF0E-03BC98E1E08F}" type="datetimeFigureOut">
              <a:rPr lang="ru-RU" smtClean="0"/>
              <a:pPr/>
              <a:t>09.05.2017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9396C-C6B4-4A57-AD3D-AC83D617A6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2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D9E68-C168-4BA5-AF0E-03BC98E1E08F}" type="datetimeFigureOut">
              <a:rPr lang="ru-RU" smtClean="0"/>
              <a:pPr/>
              <a:t>09.05.2017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9396C-C6B4-4A57-AD3D-AC83D617A6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2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D9E68-C168-4BA5-AF0E-03BC98E1E08F}" type="datetimeFigureOut">
              <a:rPr lang="ru-RU" smtClean="0"/>
              <a:pPr/>
              <a:t>09.05.2017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9396C-C6B4-4A57-AD3D-AC83D617A6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2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D9E68-C168-4BA5-AF0E-03BC98E1E08F}" type="datetimeFigureOut">
              <a:rPr lang="ru-RU" smtClean="0"/>
              <a:pPr/>
              <a:t>09.05.2017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9396C-C6B4-4A57-AD3D-AC83D617A6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2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D9E68-C168-4BA5-AF0E-03BC98E1E08F}" type="datetimeFigureOut">
              <a:rPr lang="ru-RU" smtClean="0"/>
              <a:pPr/>
              <a:t>09.05.2017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9396C-C6B4-4A57-AD3D-AC83D617A6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2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D9E68-C168-4BA5-AF0E-03BC98E1E08F}" type="datetimeFigureOut">
              <a:rPr lang="ru-RU" smtClean="0"/>
              <a:pPr/>
              <a:t>09.05.2017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9396C-C6B4-4A57-AD3D-AC83D617A6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2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D9E68-C168-4BA5-AF0E-03BC98E1E08F}" type="datetimeFigureOut">
              <a:rPr lang="ru-RU" smtClean="0"/>
              <a:pPr/>
              <a:t>09.05.2017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9396C-C6B4-4A57-AD3D-AC83D617A6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2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D9E68-C168-4BA5-AF0E-03BC98E1E08F}" type="datetimeFigureOut">
              <a:rPr lang="ru-RU" smtClean="0"/>
              <a:pPr/>
              <a:t>09.05.2017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9396C-C6B4-4A57-AD3D-AC83D617A6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2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D9E68-C168-4BA5-AF0E-03BC98E1E08F}" type="datetimeFigureOut">
              <a:rPr lang="ru-RU" smtClean="0"/>
              <a:pPr/>
              <a:t>09.05.2017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9396C-C6B4-4A57-AD3D-AC83D617A6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2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D9E68-C168-4BA5-AF0E-03BC98E1E08F}" type="datetimeFigureOut">
              <a:rPr lang="ru-RU" smtClean="0"/>
              <a:pPr/>
              <a:t>09.05.2017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9396C-C6B4-4A57-AD3D-AC83D617A6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2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D9E68-C168-4BA5-AF0E-03BC98E1E08F}" type="datetimeFigureOut">
              <a:rPr lang="ru-RU" smtClean="0"/>
              <a:pPr/>
              <a:t>09.05.2017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9396C-C6B4-4A57-AD3D-AC83D617A6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2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D9E68-C168-4BA5-AF0E-03BC98E1E08F}" type="datetimeFigureOut">
              <a:rPr lang="ru-RU" smtClean="0"/>
              <a:pPr/>
              <a:t>09.05.2017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9396C-C6B4-4A57-AD3D-AC83D617A6C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22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F:\&#1084;&#1072;&#1084;&#1072;\&#1046;&#1091;&#1088;&#1072;&#1074;&#1083;&#1080;.mp3" TargetMode="External"/><Relationship Id="rId1" Type="http://schemas.microsoft.com/office/2007/relationships/media" Target="file:///F:\&#1084;&#1072;&#1084;&#1072;\&#1046;&#1091;&#1088;&#1072;&#1074;&#1083;&#1080;.mp3" TargetMode="Externa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Журавл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Содержимое 3" descr="01-1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1" y="1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sz="1600" dirty="0" smtClean="0">
                <a:solidFill>
                  <a:srgbClr val="FFC000"/>
                </a:solidFill>
              </a:rPr>
              <a:t>МКОУ РАООП « </a:t>
            </a:r>
            <a:r>
              <a:rPr lang="ru-RU" sz="1600" dirty="0" err="1" smtClean="0">
                <a:solidFill>
                  <a:srgbClr val="FFC000"/>
                </a:solidFill>
              </a:rPr>
              <a:t>Старогородковская</a:t>
            </a:r>
            <a:r>
              <a:rPr lang="ru-RU" sz="1600" dirty="0" smtClean="0">
                <a:solidFill>
                  <a:srgbClr val="FFC000"/>
                </a:solidFill>
              </a:rPr>
              <a:t> специальная (коррекционная) школа-интернат</a:t>
            </a:r>
            <a:br>
              <a:rPr lang="ru-RU" sz="1600" dirty="0" smtClean="0">
                <a:solidFill>
                  <a:srgbClr val="FFC000"/>
                </a:solidFill>
              </a:rPr>
            </a:br>
            <a:r>
              <a:rPr lang="ru-RU" sz="1600" dirty="0" smtClean="0">
                <a:solidFill>
                  <a:srgbClr val="FFC000"/>
                </a:solidFill>
              </a:rPr>
              <a:t> имени Заслуженного учителя РФ </a:t>
            </a:r>
            <a:r>
              <a:rPr lang="ru-RU" sz="1600" dirty="0" err="1" smtClean="0">
                <a:solidFill>
                  <a:srgbClr val="FFC000"/>
                </a:solidFill>
              </a:rPr>
              <a:t>Фурагиной</a:t>
            </a:r>
            <a:r>
              <a:rPr lang="ru-RU" sz="1600" dirty="0" smtClean="0">
                <a:solidFill>
                  <a:srgbClr val="FFC000"/>
                </a:solidFill>
              </a:rPr>
              <a:t> А.В.»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9140" y="1245660"/>
            <a:ext cx="77492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</a:rPr>
              <a:t>ПРЕЗЕНТАЦИЯ</a:t>
            </a:r>
          </a:p>
          <a:p>
            <a:pPr algn="ctr"/>
            <a:r>
              <a:rPr lang="ru-RU" sz="4800" b="1" dirty="0" smtClean="0">
                <a:solidFill>
                  <a:srgbClr val="FFFF00"/>
                </a:solidFill>
              </a:rPr>
              <a:t> проекта по патриотическому воспитанию учеников 1 класса за 2016-2017уч.г.</a:t>
            </a:r>
          </a:p>
          <a:p>
            <a:pPr algn="ctr"/>
            <a:r>
              <a:rPr lang="ru-RU" sz="4800" b="1" dirty="0" smtClean="0">
                <a:solidFill>
                  <a:srgbClr val="FFFF00"/>
                </a:solidFill>
              </a:rPr>
              <a:t>«Я помню. Я горжусь.»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Подготовила: учитель начальных классов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Соловьева Л.А.</a:t>
            </a:r>
          </a:p>
        </p:txBody>
      </p:sp>
    </p:spTree>
  </p:cSld>
  <p:clrMapOvr>
    <a:masterClrMapping/>
  </p:clrMapOvr>
  <p:transition spd="slow" advClick="0" advTm="7000"/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2" y="-594"/>
            <a:ext cx="9144793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55576" y="692696"/>
            <a:ext cx="72728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C000"/>
                </a:solidFill>
              </a:rPr>
              <a:t>Калинин Василий Афанасьевич, прадед Пономарева Владислава. Родился в Смоленской области.</a:t>
            </a:r>
          </a:p>
          <a:p>
            <a:r>
              <a:rPr lang="ru-RU" sz="2000" dirty="0" smtClean="0">
                <a:solidFill>
                  <a:srgbClr val="FFFF00"/>
                </a:solidFill>
              </a:rPr>
              <a:t>Во время войны сражался в пехотных войсках.</a:t>
            </a:r>
          </a:p>
          <a:p>
            <a:r>
              <a:rPr lang="ru-RU" sz="2000" dirty="0" smtClean="0">
                <a:solidFill>
                  <a:srgbClr val="FFFF00"/>
                </a:solidFill>
              </a:rPr>
              <a:t>Погиб в 1942-1943 годах под Ленинградом.</a:t>
            </a:r>
            <a:endParaRPr lang="ru-RU" sz="2000" dirty="0">
              <a:solidFill>
                <a:srgbClr val="FFFF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84" y="2564904"/>
            <a:ext cx="5830002" cy="38745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476" y="1611787"/>
            <a:ext cx="1468116" cy="36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83976"/>
      </p:ext>
    </p:extLst>
  </p:cSld>
  <p:clrMapOvr>
    <a:masterClrMapping/>
  </p:clrMapOvr>
  <p:transition spd="slow" advClick="0" advTm="22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142" y="1600200"/>
            <a:ext cx="2689715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8" y="44624"/>
            <a:ext cx="9144793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71069" y="692696"/>
            <a:ext cx="495731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FF00"/>
                </a:solidFill>
              </a:rPr>
              <a:t>Яков Владимирович Дегтярев, прадед Соколова Андрея, был в годы войны гвардии ефрейтором, разведчиком 1-го гвардейского воздушно-десантного артполка 4-ой гвардейской воздушно-</a:t>
            </a:r>
            <a:r>
              <a:rPr lang="ru-RU" sz="2000" dirty="0" err="1" smtClean="0">
                <a:solidFill>
                  <a:srgbClr val="FFFF00"/>
                </a:solidFill>
              </a:rPr>
              <a:t>десанной</a:t>
            </a:r>
            <a:r>
              <a:rPr lang="ru-RU" sz="2000" dirty="0" smtClean="0">
                <a:solidFill>
                  <a:srgbClr val="FFFF00"/>
                </a:solidFill>
              </a:rPr>
              <a:t> дивизии. Был награжден медалью «За отвагу». Награда нашла героя уже после войны в 2006году.</a:t>
            </a:r>
            <a:endParaRPr lang="ru-RU" sz="2000" dirty="0">
              <a:solidFill>
                <a:srgbClr val="FFFF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7" t="19646" r="1097" b="-5230"/>
          <a:stretch/>
        </p:blipFill>
        <p:spPr>
          <a:xfrm>
            <a:off x="150317" y="188640"/>
            <a:ext cx="2613869" cy="37642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" t="17097" r="851" b="-2324"/>
          <a:stretch/>
        </p:blipFill>
        <p:spPr>
          <a:xfrm rot="16200000">
            <a:off x="3768411" y="3026541"/>
            <a:ext cx="3029838" cy="43073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7007" y="466601"/>
            <a:ext cx="1579001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41693"/>
      </p:ext>
    </p:extLst>
  </p:cSld>
  <p:clrMapOvr>
    <a:masterClrMapping/>
  </p:clrMapOvr>
  <p:transition spd="slow" advClick="0" advTm="22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142" y="1600200"/>
            <a:ext cx="2689715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2" y="-594"/>
            <a:ext cx="9144793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55576" y="692696"/>
            <a:ext cx="7272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FF00"/>
                </a:solidFill>
              </a:rPr>
              <a:t>Яков Владимирович Дегтярев, разведчик, награжден медалью «За отвагу» 17 октября 2006года.</a:t>
            </a:r>
            <a:endParaRPr lang="ru-RU" sz="2000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5" r="5536" b="5667"/>
          <a:stretch/>
        </p:blipFill>
        <p:spPr>
          <a:xfrm rot="16200000">
            <a:off x="2270530" y="-220113"/>
            <a:ext cx="4746959" cy="820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95371"/>
      </p:ext>
    </p:extLst>
  </p:cSld>
  <p:clrMapOvr>
    <a:masterClrMapping/>
  </p:clrMapOvr>
  <p:transition spd="slow" advClick="0" advTm="22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611" y="296360"/>
            <a:ext cx="8229600" cy="152613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8247"/>
            <a:ext cx="9144793" cy="8856984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23528" y="332656"/>
            <a:ext cx="6726997" cy="455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Уходили на священную войну наши деды и прадеды, уходили мальчишки и девчонки.  В первый день войны им было по 17, 18, 19 лет. Из каждых 100 ребят этого возраста, ушедших на фронт, 97 не вернулись назад. 97 из 100! Вот она, война!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Война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это 1725 разрушенных и сожженных городов и поселков. Война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это 32.000 взорванных заводов и фабрик, 65.000 км взорванных железнодорожных путей 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Война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это 900 дней и ночей блокадного Ленинграда. Это 125 граммов хлеба в сутки. Это тонны бомб и снарядов, падающих на мирных людей 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Война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это 20 часов у станка в день. Это урожай, выросший на соленой от пота земле. Это кровавые мозоли на ладонях таких же девочек и мальчиков как вы.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все семьи знают о судьбе своих родственников в годы войны. Некоторые семьи получили извещения со словами 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Пропал без вести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И они не знают, где похоронены их родные.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Четыре долгих года, 1418 дней шла на нашей земле самая кровопролитная  и страшная война. Это были годы лишений, горя, голода, тяжкого труда, многомиллионных потерянных жизней.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7380312" y="1844824"/>
            <a:ext cx="864096" cy="288032"/>
          </a:xfrm>
        </p:spPr>
        <p:txBody>
          <a:bodyPr>
            <a:normAutofit fontScale="475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7680537"/>
      </p:ext>
    </p:extLst>
  </p:cSld>
  <p:clrMapOvr>
    <a:masterClrMapping/>
  </p:clrMapOvr>
  <p:transition spd="slow" advClick="0" advTm="22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142" y="1600200"/>
            <a:ext cx="2689715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959"/>
            <a:ext cx="9144793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55576" y="692696"/>
            <a:ext cx="7272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58847"/>
            <a:ext cx="631844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Стихотворение Натальи </a:t>
            </a:r>
            <a:r>
              <a:rPr lang="ru-RU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Майданик</a:t>
            </a: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«День Победы»</a:t>
            </a:r>
            <a:endParaRPr lang="ru-RU" sz="16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 smtClean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День Победы – светлый праздник,</a:t>
            </a:r>
            <a:endParaRPr lang="ru-RU" sz="1600" dirty="0" smtClean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 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ему так  рад,</a:t>
            </a:r>
            <a:endParaRPr lang="ru-RU" sz="16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Потому, что вместе с дедом</a:t>
            </a:r>
            <a:endParaRPr lang="ru-RU" sz="16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Еду на парад!</a:t>
            </a:r>
            <a:endParaRPr lang="ru-RU" sz="16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 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хочу в строю военном</a:t>
            </a:r>
            <a:endParaRPr lang="ru-RU" sz="16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вместе с ним пройти,</a:t>
            </a:r>
            <a:endParaRPr lang="ru-RU" sz="16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Знамя красное Победы</a:t>
            </a:r>
            <a:endParaRPr lang="ru-RU" sz="16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Вместе с ним нести</a:t>
            </a: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          </a:t>
            </a:r>
            <a:endParaRPr lang="ru-RU" sz="16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</a:t>
            </a:r>
            <a:endParaRPr lang="ru-RU" sz="16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Пусть мой деда твёрдо знает-</a:t>
            </a:r>
            <a:endParaRPr lang="ru-RU" sz="16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Буду я в строю,</a:t>
            </a:r>
            <a:endParaRPr lang="ru-RU" sz="16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Защищать, как он, смогу я</a:t>
            </a:r>
            <a:endParaRPr lang="ru-RU" sz="16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Родину свою!</a:t>
            </a:r>
            <a:endParaRPr lang="ru-RU" sz="16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619957"/>
      </p:ext>
    </p:extLst>
  </p:cSld>
  <p:clrMapOvr>
    <a:masterClrMapping/>
  </p:clrMapOvr>
  <p:transition spd="slow" advClick="0" advTm="22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142" y="1600200"/>
            <a:ext cx="2689715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057" y="-8184"/>
            <a:ext cx="9144793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55576" y="692696"/>
            <a:ext cx="7272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58847"/>
            <a:ext cx="84969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24 </a:t>
            </a:r>
            <a:r>
              <a:rPr lang="ru-RU" sz="1600" dirty="0">
                <a:solidFill>
                  <a:srgbClr val="FFFF00"/>
                </a:solidFill>
                <a:latin typeface="Times New Roman" panose="02020603050405020304" pitchFamily="18" charset="0"/>
              </a:rPr>
              <a:t>июня 1945 года в Москве, на Красной площади, состоялся первый Парад Победы. Парад принимал заместитель Верховного Главнокомандующего Маршал Советского Союза Георгий Жуков. А вечером в честь Дня Победы прогремел салют, 30 залпами из тысячи орудий.</a:t>
            </a:r>
            <a:endParaRPr lang="ru-RU" sz="1600" dirty="0">
              <a:solidFill>
                <a:srgbClr val="FFFF00"/>
              </a:solidFill>
            </a:endParaRPr>
          </a:p>
          <a:p>
            <a:pPr algn="ctr">
              <a:spcAft>
                <a:spcPts val="0"/>
              </a:spcAft>
            </a:pPr>
            <a:endParaRPr lang="ru-RU" sz="16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 smtClean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946" y="1297072"/>
            <a:ext cx="5150784" cy="351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82493"/>
      </p:ext>
    </p:extLst>
  </p:cSld>
  <p:clrMapOvr>
    <a:masterClrMapping/>
  </p:clrMapOvr>
  <p:transition spd="slow" advClick="0" advTm="22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142" y="1600200"/>
            <a:ext cx="2689715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959"/>
            <a:ext cx="9144793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55576" y="692696"/>
            <a:ext cx="7272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58847"/>
            <a:ext cx="6318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 smtClean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3218" y="3284984"/>
            <a:ext cx="4773582" cy="316409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1379" y="547608"/>
            <a:ext cx="4572000" cy="28315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Лучший праздник – это День Победы!</a:t>
            </a:r>
            <a:b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Нам его, ребята, подарили деды:</a:t>
            </a:r>
            <a:b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Долго воевали – аж четыре года,</a:t>
            </a:r>
            <a:b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Чтобы жили мирно, честно и свободно!</a:t>
            </a:r>
            <a:b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Чтобы учились в школе, в садик вы ходили,</a:t>
            </a:r>
            <a:b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Всех людей на свете от души ценили.</a:t>
            </a:r>
            <a:b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Чтобы сияло солнце, радость приносило,</a:t>
            </a:r>
            <a:b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Чтобы все прекрасно и отлично было!</a:t>
            </a:r>
            <a:b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16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639557"/>
      </p:ext>
    </p:extLst>
  </p:cSld>
  <p:clrMapOvr>
    <a:masterClrMapping/>
  </p:clrMapOvr>
  <p:transition spd="slow" advClick="0" advTm="22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4" descr="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8" y="9588"/>
            <a:ext cx="9144000" cy="68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4451" y="336167"/>
            <a:ext cx="8229600" cy="135902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/>
            </a:r>
            <a:br>
              <a:rPr lang="ru-RU" sz="2400" b="1" dirty="0" smtClean="0">
                <a:solidFill>
                  <a:srgbClr val="FFC000"/>
                </a:solidFill>
              </a:rPr>
            </a:br>
            <a:r>
              <a:rPr lang="ru-RU" sz="2400" b="1" dirty="0" smtClean="0">
                <a:solidFill>
                  <a:srgbClr val="FFC000"/>
                </a:solidFill>
              </a:rPr>
              <a:t>Мероприятия за  2016-2017уч.г. по патриотическому воспитанию обучающихся 1 класса</a:t>
            </a:r>
            <a:br>
              <a:rPr lang="ru-RU" sz="2400" b="1" dirty="0" smtClean="0">
                <a:solidFill>
                  <a:srgbClr val="FFC000"/>
                </a:solidFill>
              </a:rPr>
            </a:br>
            <a:r>
              <a:rPr lang="ru-RU" sz="2400" b="1" dirty="0" smtClean="0">
                <a:solidFill>
                  <a:srgbClr val="FFC000"/>
                </a:solidFill>
              </a:rPr>
              <a:t/>
            </a:r>
            <a:br>
              <a:rPr lang="ru-RU" sz="2400" b="1" dirty="0" smtClean="0">
                <a:solidFill>
                  <a:srgbClr val="FFC000"/>
                </a:solidFill>
              </a:rPr>
            </a:br>
            <a:r>
              <a:rPr lang="ru-RU" sz="2400" b="1" dirty="0" smtClean="0">
                <a:solidFill>
                  <a:srgbClr val="FFC000"/>
                </a:solidFill>
              </a:rPr>
              <a:t> </a:t>
            </a:r>
            <a:r>
              <a:rPr lang="ru-RU" sz="2000" b="1" i="1" dirty="0">
                <a:solidFill>
                  <a:srgbClr val="00B0F0"/>
                </a:solidFill>
              </a:rPr>
              <a:t>Экскурсия к памятнику павшим войнам </a:t>
            </a:r>
            <a:r>
              <a:rPr lang="ru-RU" sz="2000" b="1" i="1" dirty="0" smtClean="0">
                <a:solidFill>
                  <a:srgbClr val="00B0F0"/>
                </a:solidFill>
              </a:rPr>
              <a:t>пос</a:t>
            </a:r>
            <a:r>
              <a:rPr lang="ru-RU" sz="2000" b="1" i="1" dirty="0">
                <a:solidFill>
                  <a:srgbClr val="00B0F0"/>
                </a:solidFill>
              </a:rPr>
              <a:t>. Старый городок</a:t>
            </a:r>
            <a:r>
              <a:rPr lang="ru-RU" sz="2000" dirty="0">
                <a:solidFill>
                  <a:srgbClr val="00B0F0"/>
                </a:solidFill>
              </a:rPr>
              <a:t/>
            </a:r>
            <a:br>
              <a:rPr lang="ru-RU" sz="2000" dirty="0">
                <a:solidFill>
                  <a:srgbClr val="00B0F0"/>
                </a:solidFill>
              </a:rPr>
            </a:br>
            <a:r>
              <a:rPr lang="ru-RU" sz="2000" b="1" i="1" dirty="0">
                <a:solidFill>
                  <a:srgbClr val="00B0F0"/>
                </a:solidFill>
              </a:rPr>
              <a:t>Возложение цветов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b="1" dirty="0">
              <a:solidFill>
                <a:srgbClr val="FFC000"/>
              </a:solidFill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395536" y="2325653"/>
            <a:ext cx="84969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3603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cs typeface="Arial" pitchFamily="34" charset="0"/>
              </a:rPr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960996"/>
            <a:ext cx="4662420" cy="3412220"/>
          </a:xfrm>
          <a:prstGeom prst="rect">
            <a:avLst/>
          </a:prstGeom>
        </p:spPr>
      </p:pic>
      <p:pic>
        <p:nvPicPr>
          <p:cNvPr id="8" name="Рисунок 7" descr="F:\фото 2 триместр\Возложение цветов павшим войнам 75 лет ЗМ\DSC0326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336005" y="2710893"/>
            <a:ext cx="4644280" cy="2768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6103315"/>
      </p:ext>
    </p:extLst>
  </p:cSld>
  <p:clrMapOvr>
    <a:masterClrMapping/>
  </p:clrMapOvr>
  <p:transition spd="slow" advClick="0" advTm="22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4" descr="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750" y="620688"/>
            <a:ext cx="8229600" cy="1199745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</a:rPr>
              <a:t>Классный </a:t>
            </a:r>
            <a:r>
              <a:rPr lang="ru-RU" sz="2000" b="1" dirty="0">
                <a:solidFill>
                  <a:srgbClr val="00B0F0"/>
                </a:solidFill>
              </a:rPr>
              <a:t>час , посвященный 75 годовщине контрнаступлению советских войск </a:t>
            </a:r>
            <a:r>
              <a:rPr lang="ru-RU" sz="2000" b="1" dirty="0" smtClean="0">
                <a:solidFill>
                  <a:srgbClr val="00B0F0"/>
                </a:solidFill>
              </a:rPr>
              <a:t>и  </a:t>
            </a:r>
            <a:r>
              <a:rPr lang="ru-RU" sz="2000" b="1" dirty="0">
                <a:solidFill>
                  <a:srgbClr val="00B0F0"/>
                </a:solidFill>
              </a:rPr>
              <a:t>защиты </a:t>
            </a:r>
            <a:r>
              <a:rPr lang="ru-RU" sz="2000" b="1" dirty="0" smtClean="0">
                <a:solidFill>
                  <a:srgbClr val="00B0F0"/>
                </a:solidFill>
              </a:rPr>
              <a:t>Москвы. Герои-панфиловцы. 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 smtClean="0">
                <a:solidFill>
                  <a:srgbClr val="FFC000"/>
                </a:solidFill>
              </a:rPr>
              <a:t> </a:t>
            </a:r>
            <a:endParaRPr lang="ru-RU" sz="2000" b="1" dirty="0">
              <a:solidFill>
                <a:srgbClr val="FFC000"/>
              </a:solidFill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395536" y="2325653"/>
            <a:ext cx="84969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3603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cs typeface="Arial" pitchFamily="34" charset="0"/>
              </a:rPr>
              <a:t> </a:t>
            </a:r>
          </a:p>
        </p:txBody>
      </p:sp>
      <p:pic>
        <p:nvPicPr>
          <p:cNvPr id="7" name="Рисунок 6" descr="F:\фото 2 триместр\Классный час 75 защиты Москвы Зоя Космодемьянская Маресьев\DSC03208.JPG"/>
          <p:cNvPicPr/>
          <p:nvPr/>
        </p:nvPicPr>
        <p:blipFill rotWithShape="1">
          <a:blip r:embed="rId3" cstate="print"/>
          <a:srcRect t="6061" r="13462"/>
          <a:stretch/>
        </p:blipFill>
        <p:spPr bwMode="auto">
          <a:xfrm>
            <a:off x="1943200" y="2348880"/>
            <a:ext cx="5184576" cy="3841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6330956"/>
      </p:ext>
    </p:extLst>
  </p:cSld>
  <p:clrMapOvr>
    <a:masterClrMapping/>
  </p:clrMapOvr>
  <p:transition spd="slow" advClick="0" advTm="22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4" descr="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440" y="-27384"/>
            <a:ext cx="9144000" cy="68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7767"/>
            <a:ext cx="8435280" cy="998985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/>
            </a:r>
            <a:br>
              <a:rPr lang="ru-RU" sz="2400" b="1" dirty="0" smtClean="0">
                <a:solidFill>
                  <a:srgbClr val="FFC000"/>
                </a:solidFill>
              </a:rPr>
            </a:br>
            <a:r>
              <a:rPr lang="ru-RU" sz="2000" b="1" dirty="0" smtClean="0">
                <a:solidFill>
                  <a:srgbClr val="00B0F0"/>
                </a:solidFill>
              </a:rPr>
              <a:t>Классный </a:t>
            </a:r>
            <a:r>
              <a:rPr lang="ru-RU" sz="2000" b="1" dirty="0">
                <a:solidFill>
                  <a:srgbClr val="00B0F0"/>
                </a:solidFill>
              </a:rPr>
              <a:t>час </a:t>
            </a:r>
            <a:r>
              <a:rPr lang="ru-RU" sz="2000" b="1" dirty="0" smtClean="0">
                <a:solidFill>
                  <a:srgbClr val="00B0F0"/>
                </a:solidFill>
              </a:rPr>
              <a:t>: «Герои войны-Зоя Космодемьянская и Алексей </a:t>
            </a:r>
            <a:r>
              <a:rPr lang="ru-RU" sz="2000" b="1" dirty="0" err="1" smtClean="0">
                <a:solidFill>
                  <a:srgbClr val="00B0F0"/>
                </a:solidFill>
              </a:rPr>
              <a:t>Маресьев</a:t>
            </a:r>
            <a:r>
              <a:rPr lang="ru-RU" sz="2000" b="1" dirty="0" smtClean="0">
                <a:solidFill>
                  <a:srgbClr val="00B0F0"/>
                </a:solidFill>
              </a:rPr>
              <a:t>»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 smtClean="0">
                <a:solidFill>
                  <a:srgbClr val="FFC000"/>
                </a:solidFill>
              </a:rPr>
              <a:t> </a:t>
            </a:r>
            <a:endParaRPr lang="ru-RU" sz="2000" b="1" dirty="0">
              <a:solidFill>
                <a:srgbClr val="FFC000"/>
              </a:solidFill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395536" y="2325653"/>
            <a:ext cx="84969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3603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cs typeface="Arial" pitchFamily="34" charset="0"/>
              </a:rPr>
              <a:t> </a:t>
            </a:r>
          </a:p>
        </p:txBody>
      </p:sp>
      <p:pic>
        <p:nvPicPr>
          <p:cNvPr id="11" name="Рисунок 10" descr="F:\фото 2 триместр\Классный час 75 защиты Москвы Зоя Космодемьянская Маресьев\DSC03217.JPG"/>
          <p:cNvPicPr/>
          <p:nvPr/>
        </p:nvPicPr>
        <p:blipFill rotWithShape="1">
          <a:blip r:embed="rId3" cstate="print"/>
          <a:srcRect l="25016" t="4232" r="23177" b="22127"/>
          <a:stretch/>
        </p:blipFill>
        <p:spPr bwMode="auto">
          <a:xfrm>
            <a:off x="2366112" y="1098033"/>
            <a:ext cx="3672408" cy="3132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64" y="4341278"/>
            <a:ext cx="4000517" cy="22421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0368" y="2163899"/>
            <a:ext cx="2373807" cy="372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44510"/>
      </p:ext>
    </p:extLst>
  </p:cSld>
  <p:clrMapOvr>
    <a:masterClrMapping/>
  </p:clrMapOvr>
  <p:transition spd="slow" advClick="0" advTm="22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199758"/>
            <a:ext cx="9144793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9512" y="668011"/>
            <a:ext cx="57606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FF00"/>
                </a:solidFill>
              </a:rPr>
              <a:t>Актуальность темы подтверждается </a:t>
            </a:r>
            <a:r>
              <a:rPr lang="ru-RU" sz="2000" dirty="0" smtClean="0">
                <a:solidFill>
                  <a:srgbClr val="FFFF00"/>
                </a:solidFill>
              </a:rPr>
              <a:t>празднованием 72 годовщины </a:t>
            </a:r>
            <a:r>
              <a:rPr lang="ru-RU" sz="2000" dirty="0">
                <a:solidFill>
                  <a:srgbClr val="FFFF00"/>
                </a:solidFill>
              </a:rPr>
              <a:t>Дня Победы и словами чешского национального героя </a:t>
            </a:r>
            <a:r>
              <a:rPr lang="ru-RU" sz="2000" dirty="0" err="1">
                <a:solidFill>
                  <a:srgbClr val="FFFF00"/>
                </a:solidFill>
              </a:rPr>
              <a:t>Юлиуса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smtClean="0">
                <a:solidFill>
                  <a:srgbClr val="FFFF00"/>
                </a:solidFill>
              </a:rPr>
              <a:t>Фучика</a:t>
            </a:r>
            <a:r>
              <a:rPr lang="ru-RU" sz="2000" dirty="0">
                <a:solidFill>
                  <a:srgbClr val="FFFF00"/>
                </a:solidFill>
              </a:rPr>
              <a:t>, обращенного к нынешнему и новым поколениям: «Об одном прошу тех, кто переживет это время: не забудьте! Не забудьте ни добрых, ни злых. Терпеливо собирайте свидетельства о тех, кто пал за себя и за вас</a:t>
            </a:r>
            <a:r>
              <a:rPr lang="ru-RU" sz="2000" dirty="0" smtClean="0">
                <a:solidFill>
                  <a:srgbClr val="FFFF00"/>
                </a:solidFill>
              </a:rPr>
              <a:t>…»</a:t>
            </a:r>
            <a:endParaRPr lang="ru-RU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552383"/>
      </p:ext>
    </p:extLst>
  </p:cSld>
  <p:clrMapOvr>
    <a:masterClrMapping/>
  </p:clrMapOvr>
  <p:transition spd="slow" advClick="0" advTm="22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4" descr="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8520" y="-27384"/>
            <a:ext cx="9144000" cy="68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7767"/>
            <a:ext cx="8229600" cy="1647057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/>
            </a:r>
            <a:br>
              <a:rPr lang="ru-RU" sz="2400" b="1" dirty="0" smtClean="0">
                <a:solidFill>
                  <a:srgbClr val="FFC000"/>
                </a:solidFill>
              </a:rPr>
            </a:br>
            <a:r>
              <a:rPr lang="ru-RU" sz="2400" b="1" dirty="0">
                <a:solidFill>
                  <a:srgbClr val="FFC000"/>
                </a:solidFill>
              </a:rPr>
              <a:t>Мероприятия 2016-2017уч.г. по патриотическому воспитанию</a:t>
            </a:r>
            <a:br>
              <a:rPr lang="ru-RU" sz="2400" b="1" dirty="0">
                <a:solidFill>
                  <a:srgbClr val="FFC000"/>
                </a:solidFill>
              </a:rPr>
            </a:br>
            <a:r>
              <a:rPr lang="ru-RU" sz="2000" b="1" dirty="0">
                <a:solidFill>
                  <a:srgbClr val="00B0F0"/>
                </a:solidFill>
              </a:rPr>
              <a:t>Выставка рисунков " Война глазами детей", посвященная 75 годовщине </a:t>
            </a:r>
            <a:r>
              <a:rPr lang="ru-RU" sz="2000" dirty="0">
                <a:solidFill>
                  <a:srgbClr val="00B0F0"/>
                </a:solidFill>
              </a:rPr>
              <a:t/>
            </a:r>
            <a:br>
              <a:rPr lang="ru-RU" sz="2000" dirty="0">
                <a:solidFill>
                  <a:srgbClr val="00B0F0"/>
                </a:solidFill>
              </a:rPr>
            </a:br>
            <a:r>
              <a:rPr lang="ru-RU" sz="2000" b="1" dirty="0">
                <a:solidFill>
                  <a:srgbClr val="00B0F0"/>
                </a:solidFill>
              </a:rPr>
              <a:t>контрнаступлению советских войск </a:t>
            </a:r>
            <a:r>
              <a:rPr lang="ru-RU" sz="2000" b="1" dirty="0" smtClean="0">
                <a:solidFill>
                  <a:srgbClr val="00B0F0"/>
                </a:solidFill>
              </a:rPr>
              <a:t>и  </a:t>
            </a:r>
            <a:r>
              <a:rPr lang="ru-RU" sz="2000" b="1" dirty="0">
                <a:solidFill>
                  <a:srgbClr val="00B0F0"/>
                </a:solidFill>
              </a:rPr>
              <a:t>защиты Москвы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 smtClean="0">
                <a:solidFill>
                  <a:srgbClr val="FFC000"/>
                </a:solidFill>
              </a:rPr>
              <a:t> </a:t>
            </a:r>
            <a:endParaRPr lang="ru-RU" sz="2000" b="1" dirty="0">
              <a:solidFill>
                <a:srgbClr val="FFC000"/>
              </a:solidFill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395536" y="2325653"/>
            <a:ext cx="84969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3603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cs typeface="Arial" pitchFamily="34" charset="0"/>
              </a:rPr>
              <a:t> </a:t>
            </a:r>
          </a:p>
        </p:txBody>
      </p:sp>
      <p:pic>
        <p:nvPicPr>
          <p:cNvPr id="7" name="Рисунок 6" descr="F:\фото 2 триместр\выставка рисунков 75 лет ЗМ Война глазами детей\DSC032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184" y="1988840"/>
            <a:ext cx="5586999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300192" y="2345563"/>
            <a:ext cx="2592288" cy="3615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Участники выставки рисунков</a:t>
            </a:r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40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Б.Катя</a:t>
            </a:r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 За Зою</a:t>
            </a:r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!«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40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Д.Сергей</a:t>
            </a:r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 Война глазами </a:t>
            </a:r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детей«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40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С.Соня</a:t>
            </a:r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"Ночная оборона </a:t>
            </a:r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Москвы«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40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С.Андрей</a:t>
            </a:r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-" Потери под </a:t>
            </a:r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Вязьмой«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40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Ф.Тимофей</a:t>
            </a:r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 За Родину</a:t>
            </a:r>
            <a:r>
              <a:rPr lang="ru-RU" sz="11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!""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835093"/>
      </p:ext>
    </p:extLst>
  </p:cSld>
  <p:clrMapOvr>
    <a:masterClrMapping/>
  </p:clrMapOvr>
  <p:transition spd="slow" advClick="0" advTm="22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4" descr="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8520" y="-27384"/>
            <a:ext cx="9144000" cy="68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7767"/>
            <a:ext cx="8229600" cy="1647057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/>
            </a:r>
            <a:br>
              <a:rPr lang="ru-RU" sz="2400" b="1" dirty="0" smtClean="0">
                <a:solidFill>
                  <a:srgbClr val="FFC000"/>
                </a:solidFill>
              </a:rPr>
            </a:br>
            <a:r>
              <a:rPr lang="ru-RU" sz="2400" b="1" dirty="0">
                <a:solidFill>
                  <a:srgbClr val="FFC000"/>
                </a:solidFill>
              </a:rPr>
              <a:t>Мероприятия 2016-2017уч.г. по патриотическому воспитанию</a:t>
            </a:r>
            <a:br>
              <a:rPr lang="ru-RU" sz="2400" b="1" dirty="0">
                <a:solidFill>
                  <a:srgbClr val="FFC000"/>
                </a:solidFill>
              </a:rPr>
            </a:br>
            <a:r>
              <a:rPr lang="ru-RU" sz="2000" b="1" dirty="0">
                <a:solidFill>
                  <a:srgbClr val="00B0F0"/>
                </a:solidFill>
              </a:rPr>
              <a:t>Выставка рисунков " Война глазами </a:t>
            </a:r>
            <a:r>
              <a:rPr lang="ru-RU" sz="2000" b="1" dirty="0" smtClean="0">
                <a:solidFill>
                  <a:srgbClr val="00B0F0"/>
                </a:solidFill>
              </a:rPr>
              <a:t>детей« и поздравительных открыток ветеранам войны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 smtClean="0">
                <a:solidFill>
                  <a:srgbClr val="FFC000"/>
                </a:solidFill>
              </a:rPr>
              <a:t> </a:t>
            </a:r>
            <a:endParaRPr lang="ru-RU" sz="2000" b="1" dirty="0">
              <a:solidFill>
                <a:srgbClr val="FFC000"/>
              </a:solidFill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395536" y="2325653"/>
            <a:ext cx="84969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3603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cs typeface="Arial" pitchFamily="34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71410" y="2345563"/>
            <a:ext cx="2821070" cy="1656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Участники выставки рисунков</a:t>
            </a:r>
            <a:r>
              <a:rPr lang="ru-RU" sz="1100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10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Балабанова </a:t>
            </a:r>
            <a:r>
              <a:rPr lang="ru-RU" sz="11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Катя- " За Зою!"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Дума Сергей-" Война глазами детей"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Савченко Соня-  "Ночная оборона Москвы"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Соколов Андрей -" Потери под Вязьмой"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Фатеев Тимофей- " За Родину!""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-444" b="6562"/>
          <a:stretch/>
        </p:blipFill>
        <p:spPr>
          <a:xfrm>
            <a:off x="100532" y="1836776"/>
            <a:ext cx="8820472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23965"/>
      </p:ext>
    </p:extLst>
  </p:cSld>
  <p:clrMapOvr>
    <a:masterClrMapping/>
  </p:clrMapOvr>
  <p:transition spd="slow" advClick="0" advTm="22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4" descr="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8520" y="-47297"/>
            <a:ext cx="9144000" cy="68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97767"/>
            <a:ext cx="8507288" cy="1647057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</a:rPr>
              <a:t>Классный час « Мой дед –ветеран»</a:t>
            </a:r>
            <a:r>
              <a:rPr lang="ru-RU" sz="2000" b="1" dirty="0" smtClean="0">
                <a:solidFill>
                  <a:srgbClr val="FFC000"/>
                </a:solidFill>
              </a:rPr>
              <a:t> </a:t>
            </a:r>
            <a:endParaRPr lang="ru-RU" sz="2000" b="1" dirty="0">
              <a:solidFill>
                <a:srgbClr val="FFC000"/>
              </a:solidFill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395536" y="2325653"/>
            <a:ext cx="84969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3603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cs typeface="Arial" pitchFamily="34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2" t="7143" r="4147"/>
          <a:stretch/>
        </p:blipFill>
        <p:spPr>
          <a:xfrm>
            <a:off x="1115616" y="1628800"/>
            <a:ext cx="6359019" cy="423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41840"/>
      </p:ext>
    </p:extLst>
  </p:cSld>
  <p:clrMapOvr>
    <a:masterClrMapping/>
  </p:clrMapOvr>
  <p:transition spd="slow" advClick="0" advTm="22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4" descr="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8520" y="-27384"/>
            <a:ext cx="9144000" cy="68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97767"/>
            <a:ext cx="8579296" cy="1064719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B0F0"/>
                </a:solidFill>
              </a:rPr>
              <a:t>Акция « Салют Победы»</a:t>
            </a:r>
            <a:r>
              <a:rPr lang="ru-RU" sz="2400" b="1" dirty="0">
                <a:solidFill>
                  <a:srgbClr val="00B0F0"/>
                </a:solidFill>
              </a:rPr>
              <a:t/>
            </a:r>
            <a:br>
              <a:rPr lang="ru-RU" sz="2400" b="1" dirty="0">
                <a:solidFill>
                  <a:srgbClr val="00B0F0"/>
                </a:solidFill>
              </a:rPr>
            </a:br>
            <a:r>
              <a:rPr lang="ru-RU" sz="2000" b="1" dirty="0" smtClean="0">
                <a:solidFill>
                  <a:srgbClr val="00B0F0"/>
                </a:solidFill>
              </a:rPr>
              <a:t> </a:t>
            </a:r>
            <a:endParaRPr lang="ru-RU" sz="2000" b="1" dirty="0">
              <a:solidFill>
                <a:srgbClr val="00B0F0"/>
              </a:solidFill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395536" y="2325653"/>
            <a:ext cx="84969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3603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cs typeface="Arial" pitchFamily="34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2" t="5605"/>
          <a:stretch/>
        </p:blipFill>
        <p:spPr>
          <a:xfrm>
            <a:off x="1475656" y="1262486"/>
            <a:ext cx="6635080" cy="485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23731"/>
      </p:ext>
    </p:extLst>
  </p:cSld>
  <p:clrMapOvr>
    <a:masterClrMapping/>
  </p:clrMapOvr>
  <p:transition spd="slow" advClick="0" advTm="22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4" descr="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8" y="9588"/>
            <a:ext cx="9144000" cy="68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85903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Классный </a:t>
            </a:r>
            <a:r>
              <a:rPr lang="ru-RU" sz="2400" b="1" dirty="0">
                <a:solidFill>
                  <a:srgbClr val="FFC000"/>
                </a:solidFill>
              </a:rPr>
              <a:t>час : «День Победы». </a:t>
            </a:r>
            <a:r>
              <a:rPr lang="ru-RU" sz="2400" b="1" dirty="0" smtClean="0">
                <a:solidFill>
                  <a:srgbClr val="FFC000"/>
                </a:solidFill>
              </a:rPr>
              <a:t/>
            </a:r>
            <a:br>
              <a:rPr lang="ru-RU" sz="2400" b="1" dirty="0" smtClean="0">
                <a:solidFill>
                  <a:srgbClr val="FFC000"/>
                </a:solidFill>
              </a:rPr>
            </a:br>
            <a:r>
              <a:rPr lang="ru-RU" sz="2400" b="1" dirty="0" smtClean="0">
                <a:solidFill>
                  <a:srgbClr val="FFC000"/>
                </a:solidFill>
              </a:rPr>
              <a:t>Приняли участие обучающиеся 3 и 4 классов</a:t>
            </a:r>
            <a:endParaRPr lang="ru-RU" sz="2400" b="1" dirty="0">
              <a:solidFill>
                <a:srgbClr val="FFC000"/>
              </a:solidFill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395536" y="2325653"/>
            <a:ext cx="84969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3603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cs typeface="Arial" pitchFamily="34" charset="0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7" t="10120" r="15874" b="2170"/>
          <a:stretch/>
        </p:blipFill>
        <p:spPr>
          <a:xfrm>
            <a:off x="1619672" y="1700808"/>
            <a:ext cx="5616624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686932"/>
      </p:ext>
    </p:extLst>
  </p:cSld>
  <p:clrMapOvr>
    <a:masterClrMapping/>
  </p:clrMapOvr>
  <p:transition spd="slow" advClick="0" advTm="22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4" descr="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8" y="9588"/>
            <a:ext cx="9144000" cy="68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859036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FFC000"/>
                </a:solidFill>
              </a:rPr>
              <a:t>Мероприятия 2016-2017уч.г. по патриотическому воспитанию</a:t>
            </a:r>
            <a:br>
              <a:rPr lang="ru-RU" sz="2400" b="1" dirty="0">
                <a:solidFill>
                  <a:srgbClr val="FFC000"/>
                </a:solidFill>
              </a:rPr>
            </a:br>
            <a:r>
              <a:rPr lang="ru-RU" sz="2400" b="1" dirty="0">
                <a:solidFill>
                  <a:srgbClr val="FFC000"/>
                </a:solidFill>
              </a:rPr>
              <a:t>Классный час : «День Победы». </a:t>
            </a:r>
            <a:r>
              <a:rPr lang="ru-RU" sz="2400" b="1" dirty="0" smtClean="0">
                <a:solidFill>
                  <a:srgbClr val="FFC000"/>
                </a:solidFill>
              </a:rPr>
              <a:t/>
            </a:r>
            <a:br>
              <a:rPr lang="ru-RU" sz="2400" b="1" dirty="0" smtClean="0">
                <a:solidFill>
                  <a:srgbClr val="FFC000"/>
                </a:solidFill>
              </a:rPr>
            </a:br>
            <a:r>
              <a:rPr lang="ru-RU" sz="2400" b="1" dirty="0" smtClean="0">
                <a:solidFill>
                  <a:srgbClr val="FFC000"/>
                </a:solidFill>
              </a:rPr>
              <a:t>Стихотворение </a:t>
            </a:r>
            <a:r>
              <a:rPr lang="ru-RU" sz="2400" b="1" dirty="0">
                <a:solidFill>
                  <a:srgbClr val="FFFF00"/>
                </a:solidFill>
              </a:rPr>
              <a:t>Натальи </a:t>
            </a:r>
            <a:r>
              <a:rPr lang="ru-RU" sz="2400" b="1" dirty="0" err="1">
                <a:solidFill>
                  <a:srgbClr val="FFFF00"/>
                </a:solidFill>
              </a:rPr>
              <a:t>Майданик</a:t>
            </a:r>
            <a:r>
              <a:rPr lang="ru-RU" sz="2400" b="1" dirty="0">
                <a:solidFill>
                  <a:srgbClr val="FFFF00"/>
                </a:solidFill>
              </a:rPr>
              <a:t> «День </a:t>
            </a:r>
            <a:r>
              <a:rPr lang="ru-RU" sz="2400" b="1" dirty="0" smtClean="0">
                <a:solidFill>
                  <a:srgbClr val="FFFF00"/>
                </a:solidFill>
              </a:rPr>
              <a:t>Победы»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395536" y="2325653"/>
            <a:ext cx="84969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3603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cs typeface="Arial" pitchFamily="34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4"/>
          <a:stretch/>
        </p:blipFill>
        <p:spPr>
          <a:xfrm>
            <a:off x="712197" y="1700808"/>
            <a:ext cx="8172400" cy="416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72860"/>
      </p:ext>
    </p:extLst>
  </p:cSld>
  <p:clrMapOvr>
    <a:masterClrMapping/>
  </p:clrMapOvr>
  <p:transition spd="slow" advClick="0" advTm="22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4" descr="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27642"/>
            <a:ext cx="9144000" cy="68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85903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Классный час : «День Победы».</a:t>
            </a:r>
            <a:br>
              <a:rPr lang="ru-RU" sz="2400" b="1" dirty="0" smtClean="0">
                <a:solidFill>
                  <a:srgbClr val="FFC000"/>
                </a:solidFill>
              </a:rPr>
            </a:br>
            <a:r>
              <a:rPr lang="ru-RU" sz="2400" b="1" dirty="0" smtClean="0">
                <a:solidFill>
                  <a:srgbClr val="FFC000"/>
                </a:solidFill>
              </a:rPr>
              <a:t>Обзор мероприятий из проекта «Я помню. Я горжусь.» </a:t>
            </a:r>
            <a:endParaRPr lang="ru-RU" sz="2400" b="1" dirty="0">
              <a:solidFill>
                <a:srgbClr val="FFC000"/>
              </a:solidFill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395536" y="2325653"/>
            <a:ext cx="84969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3603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cs typeface="Arial" pitchFamily="34" charset="0"/>
              </a:rPr>
              <a:t>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9"/>
          <a:stretch/>
        </p:blipFill>
        <p:spPr>
          <a:xfrm>
            <a:off x="611560" y="1056804"/>
            <a:ext cx="7175174" cy="36724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58645" y="440604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Прошла война, прошла отрада,</a:t>
            </a:r>
            <a:endParaRPr lang="ru-RU" sz="16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 боль взывает к людям:</a:t>
            </a:r>
            <a:endParaRPr lang="ru-RU" sz="16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"Давайте, люди, никогда</a:t>
            </a:r>
            <a:endParaRPr lang="ru-RU" sz="16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 этом не забудем.</a:t>
            </a:r>
            <a:endParaRPr lang="ru-RU" sz="16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Пусть память верную о ней</a:t>
            </a:r>
            <a:endParaRPr lang="ru-RU" sz="16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Хранят, об этой муке,</a:t>
            </a:r>
            <a:endParaRPr lang="ru-RU" sz="16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дети нынешних детей,</a:t>
            </a:r>
            <a:endParaRPr lang="ru-RU" sz="16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наших внуков внуки.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2300098"/>
      </p:ext>
    </p:extLst>
  </p:cSld>
  <p:clrMapOvr>
    <a:masterClrMapping/>
  </p:clrMapOvr>
  <p:transition spd="slow" advClick="0" advTm="22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4" descr="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8" y="9588"/>
            <a:ext cx="9144000" cy="68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859036"/>
          </a:xfrm>
        </p:spPr>
        <p:txBody>
          <a:bodyPr>
            <a:noAutofit/>
          </a:bodyPr>
          <a:lstStyle/>
          <a:p>
            <a:endParaRPr lang="ru-RU" sz="2400" b="1" dirty="0">
              <a:solidFill>
                <a:srgbClr val="FFC000"/>
              </a:solidFill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395536" y="2325653"/>
            <a:ext cx="84969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3603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cs typeface="Arial" pitchFamily="34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50" y="195278"/>
            <a:ext cx="8425402" cy="632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15528"/>
      </p:ext>
    </p:extLst>
  </p:cSld>
  <p:clrMapOvr>
    <a:masterClrMapping/>
  </p:clrMapOvr>
  <p:transition spd="slow" advClick="0" advTm="22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8" y="-594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22 июня 1941 года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436775"/>
            <a:ext cx="4729566" cy="329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53173"/>
      </p:ext>
    </p:extLst>
  </p:cSld>
  <p:clrMapOvr>
    <a:masterClrMapping/>
  </p:clrMapOvr>
  <p:transition spd="slow" advClick="0" advTm="22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2" y="-594"/>
            <a:ext cx="9144793" cy="6858594"/>
          </a:xfrm>
          <a:prstGeom prst="rect">
            <a:avLst/>
          </a:prstGeom>
        </p:spPr>
      </p:pic>
      <p:pic>
        <p:nvPicPr>
          <p:cNvPr id="7" name="Рисунок 6" descr="https://fs00.infourok.ru/images/doc/283/288501/img1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482453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304284"/>
      </p:ext>
    </p:extLst>
  </p:cSld>
  <p:clrMapOvr>
    <a:masterClrMapping/>
  </p:clrMapOvr>
  <p:transition spd="slow" advClick="0" advTm="22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8225" y="2592179"/>
            <a:ext cx="4525963" cy="254359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2" y="-594"/>
            <a:ext cx="9144793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27984" y="692696"/>
            <a:ext cx="3600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C000"/>
                </a:solidFill>
              </a:rPr>
              <a:t>Балабанов Михаил Степанович, прадед Балабановой Екатерины. Родился 21 ноября 1922 года в Новочеркасске.</a:t>
            </a:r>
            <a:br>
              <a:rPr lang="ru-RU" sz="2000" b="1" dirty="0">
                <a:solidFill>
                  <a:srgbClr val="FFC000"/>
                </a:solidFill>
              </a:rPr>
            </a:br>
            <a:r>
              <a:rPr lang="ru-RU" sz="2000" b="1" dirty="0">
                <a:solidFill>
                  <a:srgbClr val="FFC000"/>
                </a:solidFill>
              </a:rPr>
              <a:t>Воевал под Сталинградом.</a:t>
            </a:r>
            <a:br>
              <a:rPr lang="ru-RU" sz="2000" b="1" dirty="0">
                <a:solidFill>
                  <a:srgbClr val="FFC000"/>
                </a:solidFill>
              </a:rPr>
            </a:br>
            <a:r>
              <a:rPr lang="ru-RU" sz="2000" b="1" dirty="0">
                <a:solidFill>
                  <a:srgbClr val="FFC000"/>
                </a:solidFill>
              </a:rPr>
              <a:t>Был трижды ранен.</a:t>
            </a:r>
            <a:endParaRPr lang="ru-RU" sz="2000" dirty="0">
              <a:solidFill>
                <a:srgbClr val="00B0F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181" y="429085"/>
            <a:ext cx="3346994" cy="40419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16745" y="3782752"/>
            <a:ext cx="3850626" cy="216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927569"/>
      </p:ext>
    </p:extLst>
  </p:cSld>
  <p:clrMapOvr>
    <a:masterClrMapping/>
  </p:clrMapOvr>
  <p:transition spd="slow" advClick="0" advTm="22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8225" y="2592179"/>
            <a:ext cx="4525963" cy="254359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1" y="-594"/>
            <a:ext cx="9144793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6721" y="692696"/>
            <a:ext cx="3279495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Федченко Степан Яковлеви</a:t>
            </a:r>
            <a:r>
              <a:rPr lang="ru-RU" b="1" dirty="0">
                <a:solidFill>
                  <a:srgbClr val="FFC000"/>
                </a:solidFill>
              </a:rPr>
              <a:t>ч</a:t>
            </a:r>
            <a:r>
              <a:rPr lang="ru-RU" b="1" dirty="0" smtClean="0">
                <a:solidFill>
                  <a:srgbClr val="FFC000"/>
                </a:solidFill>
              </a:rPr>
              <a:t>, прадед, Иванова Егора.</a:t>
            </a:r>
          </a:p>
          <a:p>
            <a:r>
              <a:rPr lang="ru-RU" b="1" dirty="0" smtClean="0">
                <a:solidFill>
                  <a:srgbClr val="FFC000"/>
                </a:solidFill>
              </a:rPr>
              <a:t>Родился на Украине в 1914году.</a:t>
            </a:r>
          </a:p>
          <a:p>
            <a:r>
              <a:rPr lang="ru-RU" b="1" dirty="0" smtClean="0">
                <a:solidFill>
                  <a:srgbClr val="FFC000"/>
                </a:solidFill>
              </a:rPr>
              <a:t>В 1941 году ушел на войну, воевал на Белорусском фронте.</a:t>
            </a:r>
          </a:p>
          <a:p>
            <a:r>
              <a:rPr lang="ru-RU" b="1" dirty="0" smtClean="0">
                <a:solidFill>
                  <a:srgbClr val="FFC000"/>
                </a:solidFill>
              </a:rPr>
              <a:t>Погиб в 1943 году в Белоруссии.</a:t>
            </a:r>
          </a:p>
          <a:p>
            <a:r>
              <a:rPr lang="ru-RU" b="1" dirty="0" smtClean="0">
                <a:solidFill>
                  <a:srgbClr val="FFC000"/>
                </a:solidFill>
              </a:rPr>
              <a:t>Похоронен в братской могиле в деревне </a:t>
            </a:r>
            <a:r>
              <a:rPr lang="ru-RU" b="1" dirty="0" err="1" smtClean="0">
                <a:solidFill>
                  <a:srgbClr val="FFC000"/>
                </a:solidFill>
              </a:rPr>
              <a:t>Крыница</a:t>
            </a:r>
            <a:r>
              <a:rPr lang="ru-RU" b="1" dirty="0" smtClean="0">
                <a:solidFill>
                  <a:srgbClr val="FFC000"/>
                </a:solidFill>
              </a:rPr>
              <a:t>, Витебской области</a:t>
            </a:r>
            <a:r>
              <a:rPr lang="ru-RU" sz="2000" b="1" dirty="0" smtClean="0">
                <a:solidFill>
                  <a:srgbClr val="FFC000"/>
                </a:solidFill>
              </a:rPr>
              <a:t>.</a:t>
            </a:r>
            <a:endParaRPr lang="ru-RU" sz="2000" dirty="0">
              <a:solidFill>
                <a:srgbClr val="00B0F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7085" t="16915" r="34102" b="32340"/>
          <a:stretch/>
        </p:blipFill>
        <p:spPr>
          <a:xfrm>
            <a:off x="285617" y="267174"/>
            <a:ext cx="2664296" cy="3596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4" t="-112" b="112"/>
          <a:stretch/>
        </p:blipFill>
        <p:spPr>
          <a:xfrm rot="5400000">
            <a:off x="5212636" y="2942771"/>
            <a:ext cx="4748187" cy="284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41151"/>
      </p:ext>
    </p:extLst>
  </p:cSld>
  <p:clrMapOvr>
    <a:masterClrMapping/>
  </p:clrMapOvr>
  <p:transition spd="slow" advClick="0" advTm="22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2" y="-594"/>
            <a:ext cx="9144793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27984" y="692696"/>
            <a:ext cx="3600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C000"/>
                </a:solidFill>
              </a:rPr>
              <a:t>Смуров Василий Кириллович, прадед, Тимченко Михаила.</a:t>
            </a:r>
          </a:p>
          <a:p>
            <a:r>
              <a:rPr lang="ru-RU" sz="2000" b="1" dirty="0" smtClean="0">
                <a:solidFill>
                  <a:srgbClr val="FFC000"/>
                </a:solidFill>
              </a:rPr>
              <a:t>Во время войны сражался в пехотных войсках.</a:t>
            </a:r>
          </a:p>
          <a:p>
            <a:r>
              <a:rPr lang="ru-RU" sz="2000" b="1" dirty="0" smtClean="0">
                <a:solidFill>
                  <a:srgbClr val="FFC000"/>
                </a:solidFill>
              </a:rPr>
              <a:t>Дошел до Праги.</a:t>
            </a:r>
          </a:p>
          <a:p>
            <a:r>
              <a:rPr lang="ru-RU" sz="2000" b="1" dirty="0" smtClean="0">
                <a:solidFill>
                  <a:srgbClr val="FFC000"/>
                </a:solidFill>
              </a:rPr>
              <a:t> Вернулся домой, умер в 1976году.</a:t>
            </a:r>
            <a:endParaRPr lang="ru-RU" sz="2000" dirty="0">
              <a:solidFill>
                <a:srgbClr val="00B0F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214" y="394809"/>
            <a:ext cx="3899924" cy="23637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3015705"/>
            <a:ext cx="2144272" cy="3547879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4"/>
          <a:srcRect l="30039" t="49597" r="55039" b="-82"/>
          <a:stretch>
            <a:fillRect/>
          </a:stretch>
        </p:blipFill>
        <p:spPr>
          <a:xfrm>
            <a:off x="437728" y="3029818"/>
            <a:ext cx="2117150" cy="35478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1259" y="565342"/>
            <a:ext cx="1287334" cy="243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16070"/>
      </p:ext>
    </p:extLst>
  </p:cSld>
  <p:clrMapOvr>
    <a:masterClrMapping/>
  </p:clrMapOvr>
  <p:transition spd="slow" advClick="0" advTm="22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43" y="1600200"/>
            <a:ext cx="8053314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2" y="-594"/>
            <a:ext cx="9144793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55576" y="692696"/>
            <a:ext cx="72728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C000"/>
                </a:solidFill>
              </a:rPr>
              <a:t>Панфилов Николай Федорович, прадед Думы Сергея, работал дежурным на станции. Во время войны отправлял военные грузы из Архангельской области (Кировская железная дорога)</a:t>
            </a:r>
          </a:p>
          <a:p>
            <a:endParaRPr lang="ru-RU" sz="2000" dirty="0">
              <a:solidFill>
                <a:srgbClr val="00B0F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394" y="1976658"/>
            <a:ext cx="4786612" cy="29617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7" t="22420" r="51176" b="-1846"/>
          <a:stretch/>
        </p:blipFill>
        <p:spPr>
          <a:xfrm>
            <a:off x="6293956" y="2198697"/>
            <a:ext cx="1800200" cy="408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303399"/>
      </p:ext>
    </p:extLst>
  </p:cSld>
  <p:clrMapOvr>
    <a:masterClrMapping/>
  </p:clrMapOvr>
  <p:transition spd="slow" advClick="0" advTm="22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2" y="-594"/>
            <a:ext cx="9144793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55576" y="692696"/>
            <a:ext cx="72728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C000"/>
                </a:solidFill>
              </a:rPr>
              <a:t>Лесик Кирилл Григорьевич, прадед Думы Сергея.</a:t>
            </a:r>
          </a:p>
          <a:p>
            <a:r>
              <a:rPr lang="ru-RU" sz="2000" b="1" dirty="0" smtClean="0">
                <a:solidFill>
                  <a:srgbClr val="FFC000"/>
                </a:solidFill>
              </a:rPr>
              <a:t> Во время войны работал кузнецом, ремонтировал танки и технику на Украине, в Житомирской области</a:t>
            </a:r>
            <a:endParaRPr lang="ru-RU" sz="2000" dirty="0">
              <a:solidFill>
                <a:srgbClr val="00B0F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180394"/>
            <a:ext cx="4838806" cy="33623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7" t="22420" r="51176" b="-1846"/>
          <a:stretch/>
        </p:blipFill>
        <p:spPr>
          <a:xfrm>
            <a:off x="6293956" y="2198697"/>
            <a:ext cx="1800200" cy="408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205167"/>
      </p:ext>
    </p:extLst>
  </p:cSld>
  <p:clrMapOvr>
    <a:masterClrMapping/>
  </p:clrMapOvr>
  <p:transition spd="slow" advClick="0" advTm="22000"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987</TotalTime>
  <Words>610</Words>
  <Application>Microsoft Office PowerPoint</Application>
  <PresentationFormat>Экран (4:3)</PresentationFormat>
  <Paragraphs>109</Paragraphs>
  <Slides>27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Monotype Corsiva</vt:lpstr>
      <vt:lpstr>Times New Roman</vt:lpstr>
      <vt:lpstr>Тема Office</vt:lpstr>
      <vt:lpstr>МКОУ РАООП « Старогородковская специальная (коррекционная) школа-интернат  имени Заслуженного учителя РФ Фурагиной А.В.»</vt:lpstr>
      <vt:lpstr>Презентация PowerPoint</vt:lpstr>
      <vt:lpstr>22 июня 1941 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Мероприятия за  2016-2017уч.г. по патриотическому воспитанию обучающихся 1 класса   Экскурсия к памятнику павшим войнам пос. Старый городок Возложение цветов </vt:lpstr>
      <vt:lpstr>Классный час , посвященный 75 годовщине контрнаступлению советских войск и  защиты Москвы. Герои-панфиловцы.   </vt:lpstr>
      <vt:lpstr> Классный час : «Герои войны-Зоя Космодемьянская и Алексей Маресьев»  </vt:lpstr>
      <vt:lpstr> Мероприятия 2016-2017уч.г. по патриотическому воспитанию Выставка рисунков " Война глазами детей", посвященная 75 годовщине  контрнаступлению советских войск и  защиты Москвы  </vt:lpstr>
      <vt:lpstr> Мероприятия 2016-2017уч.г. по патриотическому воспитанию Выставка рисунков " Война глазами детей« и поздравительных открыток ветеранам войны  </vt:lpstr>
      <vt:lpstr>Классный час « Мой дед –ветеран» </vt:lpstr>
      <vt:lpstr>Акция « Салют Победы»  </vt:lpstr>
      <vt:lpstr>Классный час : «День Победы».  Приняли участие обучающиеся 3 и 4 классов</vt:lpstr>
      <vt:lpstr>Мероприятия 2016-2017уч.г. по патриотическому воспитанию Классный час : «День Победы».  Стихотворение Натальи Майданик «День Победы»</vt:lpstr>
      <vt:lpstr>Классный час : «День Победы». Обзор мероприятий из проекта «Я помню. Я горжусь.»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Underground</cp:lastModifiedBy>
  <cp:revision>122</cp:revision>
  <cp:lastPrinted>2017-02-16T20:49:55Z</cp:lastPrinted>
  <dcterms:created xsi:type="dcterms:W3CDTF">2015-02-26T08:29:38Z</dcterms:created>
  <dcterms:modified xsi:type="dcterms:W3CDTF">2017-05-08T21:47:30Z</dcterms:modified>
</cp:coreProperties>
</file>