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61" r:id="rId4"/>
    <p:sldId id="258" r:id="rId5"/>
    <p:sldId id="263" r:id="rId6"/>
    <p:sldId id="264" r:id="rId7"/>
    <p:sldId id="269" r:id="rId8"/>
    <p:sldId id="273" r:id="rId9"/>
    <p:sldId id="275" r:id="rId10"/>
    <p:sldId id="276" r:id="rId11"/>
    <p:sldId id="265" r:id="rId12"/>
    <p:sldId id="267" r:id="rId13"/>
    <p:sldId id="27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C04BB72-EC4B-476C-B292-A66D03795400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FA5FA7F-BADC-4328-BA6B-6FE875AEB7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3456585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4BB72-EC4B-476C-B292-A66D03795400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5FA7F-BADC-4328-BA6B-6FE875AEB7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5077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4BB72-EC4B-476C-B292-A66D03795400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5FA7F-BADC-4328-BA6B-6FE875AEB7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9446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4BB72-EC4B-476C-B292-A66D03795400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5FA7F-BADC-4328-BA6B-6FE875AEB7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425953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4BB72-EC4B-476C-B292-A66D03795400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5FA7F-BADC-4328-BA6B-6FE875AEB7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4671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4BB72-EC4B-476C-B292-A66D03795400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5FA7F-BADC-4328-BA6B-6FE875AEB7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43063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4BB72-EC4B-476C-B292-A66D03795400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5FA7F-BADC-4328-BA6B-6FE875AEB7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36360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4BB72-EC4B-476C-B292-A66D03795400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5FA7F-BADC-4328-BA6B-6FE875AEB7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0488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4BB72-EC4B-476C-B292-A66D03795400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5FA7F-BADC-4328-BA6B-6FE875AEB7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5773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4BB72-EC4B-476C-B292-A66D03795400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5FA7F-BADC-4328-BA6B-6FE875AEB7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0067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4BB72-EC4B-476C-B292-A66D03795400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5FA7F-BADC-4328-BA6B-6FE875AEB7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9211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4BB72-EC4B-476C-B292-A66D03795400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5FA7F-BADC-4328-BA6B-6FE875AEB7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0082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4BB72-EC4B-476C-B292-A66D03795400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5FA7F-BADC-4328-BA6B-6FE875AEB7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7963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4BB72-EC4B-476C-B292-A66D03795400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5FA7F-BADC-4328-BA6B-6FE875AEB7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121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4BB72-EC4B-476C-B292-A66D03795400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5FA7F-BADC-4328-BA6B-6FE875AEB7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13804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4BB72-EC4B-476C-B292-A66D03795400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5FA7F-BADC-4328-BA6B-6FE875AEB7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93276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4BB72-EC4B-476C-B292-A66D03795400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5FA7F-BADC-4328-BA6B-6FE875AEB7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31830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C04BB72-EC4B-476C-B292-A66D03795400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FA5FA7F-BADC-4328-BA6B-6FE875AEB7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8371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&#1072;&#1085;&#1080;&#1084;&#1072;&#1094;&#1080;&#1103;%20&#1072;&#1101;&#1088;&#1086;&#1075;&#1083;&#1080;&#1089;&#1089;&#1077;&#1088;&#1072;.avi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&#1080;&#1089;&#1087;&#1099;&#1090;&#1072;&#1085;&#1080;&#1103;%20&#1050;&#1040;&#1056;&#1048;&#1041;&#1059;.avi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420000">
            <a:off x="-6499" y="1313786"/>
            <a:ext cx="8239907" cy="2766528"/>
          </a:xfrm>
        </p:spPr>
        <p:txBody>
          <a:bodyPr>
            <a:noAutofit/>
          </a:bodyPr>
          <a:lstStyle/>
          <a:p>
            <a:r>
              <a:rPr lang="ru-RU" sz="4800" dirty="0">
                <a:solidFill>
                  <a:srgbClr val="C00000"/>
                </a:solidFill>
              </a:rPr>
              <a:t>«Технология проектного обучения»</a:t>
            </a:r>
            <a:br>
              <a:rPr lang="ru-RU" sz="4800" dirty="0">
                <a:solidFill>
                  <a:srgbClr val="C00000"/>
                </a:solidFill>
              </a:rPr>
            </a:br>
            <a:r>
              <a:rPr lang="ru-RU" sz="4800" dirty="0" smtClean="0">
                <a:solidFill>
                  <a:srgbClr val="C00000"/>
                </a:solidFill>
              </a:rPr>
              <a:t>или </a:t>
            </a:r>
            <a:r>
              <a:rPr lang="ru-RU" sz="4800" dirty="0">
                <a:solidFill>
                  <a:srgbClr val="C00000"/>
                </a:solidFill>
              </a:rPr>
              <a:t/>
            </a:r>
            <a:br>
              <a:rPr lang="ru-RU" sz="4800" dirty="0">
                <a:solidFill>
                  <a:srgbClr val="C00000"/>
                </a:solidFill>
              </a:rPr>
            </a:br>
            <a:r>
              <a:rPr lang="ru-RU" sz="4800" dirty="0" smtClean="0">
                <a:solidFill>
                  <a:srgbClr val="C00000"/>
                </a:solidFill>
              </a:rPr>
              <a:t>История одного проекта</a:t>
            </a:r>
            <a:br>
              <a:rPr lang="ru-RU" sz="4800" dirty="0" smtClean="0">
                <a:solidFill>
                  <a:srgbClr val="C00000"/>
                </a:solidFill>
              </a:rPr>
            </a:b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229200"/>
            <a:ext cx="8388424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Доронин А.В.</a:t>
            </a:r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 дополнительного образования МБУ ДО «Центр внешкольной работы», г. Салехард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2D355086-7E6E-4A9D-A0EC-3D7E6BA8CD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536" y="2242033"/>
            <a:ext cx="4871961" cy="233909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045B23B-EF61-4B75-8676-DDF211A4D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88640"/>
            <a:ext cx="7797662" cy="1151965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 Создания физической модели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A4D32BC-9F14-46D5-B3E3-0C61A80867A8}"/>
              </a:ext>
            </a:extLst>
          </p:cNvPr>
          <p:cNvSpPr txBox="1"/>
          <p:nvPr/>
        </p:nvSpPr>
        <p:spPr>
          <a:xfrm>
            <a:off x="107504" y="5733256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6 этап</a:t>
            </a:r>
          </a:p>
        </p:txBody>
      </p:sp>
      <p:pic>
        <p:nvPicPr>
          <p:cNvPr id="7" name="Picture 2" descr="http://mmcentr.ru/upload/iblock/fe1/fe140df78b223434debe220a88176979.jpg">
            <a:extLst>
              <a:ext uri="{FF2B5EF4-FFF2-40B4-BE49-F238E27FC236}">
                <a16:creationId xmlns="" xmlns:a16="http://schemas.microsoft.com/office/drawing/2014/main" id="{8C409AD5-7586-4E2C-B8F9-475A7C71E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624" y="4154369"/>
            <a:ext cx="1440160" cy="11791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 стрелкой 8">
            <a:extLst>
              <a:ext uri="{FF2B5EF4-FFF2-40B4-BE49-F238E27FC236}">
                <a16:creationId xmlns="" xmlns:a16="http://schemas.microsoft.com/office/drawing/2014/main" id="{F9B4894B-118D-4523-B0BC-C9AD7C7200BF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5508104" y="3693271"/>
            <a:ext cx="1464520" cy="105066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Picture 10" descr="http://rubankom.com/wp-content/uploads/nastolnyy-bytovoy-stanok.jpg">
            <a:extLst>
              <a:ext uri="{FF2B5EF4-FFF2-40B4-BE49-F238E27FC236}">
                <a16:creationId xmlns="" xmlns:a16="http://schemas.microsoft.com/office/drawing/2014/main" id="{81E32A54-12ED-4205-8529-9DB9D6807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63" y="4191253"/>
            <a:ext cx="1444705" cy="12039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 стрелкой 10">
            <a:extLst>
              <a:ext uri="{FF2B5EF4-FFF2-40B4-BE49-F238E27FC236}">
                <a16:creationId xmlns="" xmlns:a16="http://schemas.microsoft.com/office/drawing/2014/main" id="{8BBA794B-9EDF-44DB-B987-11922D5C2E65}"/>
              </a:ext>
            </a:extLst>
          </p:cNvPr>
          <p:cNvCxnSpPr>
            <a:cxnSpLocks/>
          </p:cNvCxnSpPr>
          <p:nvPr/>
        </p:nvCxnSpPr>
        <p:spPr>
          <a:xfrm flipH="1">
            <a:off x="1745130" y="3853171"/>
            <a:ext cx="1737378" cy="611633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http://st23.stpulscen.ru/images/product/095/927/079_big.jpg">
            <a:extLst>
              <a:ext uri="{FF2B5EF4-FFF2-40B4-BE49-F238E27FC236}">
                <a16:creationId xmlns="" xmlns:a16="http://schemas.microsoft.com/office/drawing/2014/main" id="{49715770-7E84-4652-BF5A-8C4D96BB6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936" y="1500174"/>
            <a:ext cx="1361821" cy="14037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Прямая со стрелкой 13">
            <a:extLst>
              <a:ext uri="{FF2B5EF4-FFF2-40B4-BE49-F238E27FC236}">
                <a16:creationId xmlns="" xmlns:a16="http://schemas.microsoft.com/office/drawing/2014/main" id="{771A30E4-A360-4FEA-B3B0-AC00DB183949}"/>
              </a:ext>
            </a:extLst>
          </p:cNvPr>
          <p:cNvCxnSpPr>
            <a:cxnSpLocks/>
          </p:cNvCxnSpPr>
          <p:nvPr/>
        </p:nvCxnSpPr>
        <p:spPr>
          <a:xfrm flipV="1">
            <a:off x="5328084" y="2388061"/>
            <a:ext cx="1792666" cy="31556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http://devel.alephobjects.com/lulzbot/HOLP/source/images/taz/taz-1-octo.jpg">
            <a:extLst>
              <a:ext uri="{FF2B5EF4-FFF2-40B4-BE49-F238E27FC236}">
                <a16:creationId xmlns="" xmlns:a16="http://schemas.microsoft.com/office/drawing/2014/main" id="{2A3E53AE-C56B-4E5B-9280-825699334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63" y="1369991"/>
            <a:ext cx="1444705" cy="14109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Прямая со стрелкой 17">
            <a:extLst>
              <a:ext uri="{FF2B5EF4-FFF2-40B4-BE49-F238E27FC236}">
                <a16:creationId xmlns="" xmlns:a16="http://schemas.microsoft.com/office/drawing/2014/main" id="{E4532027-B2D0-4907-BC7B-DD39CBAC7F9A}"/>
              </a:ext>
            </a:extLst>
          </p:cNvPr>
          <p:cNvCxnSpPr>
            <a:cxnSpLocks/>
          </p:cNvCxnSpPr>
          <p:nvPr/>
        </p:nvCxnSpPr>
        <p:spPr>
          <a:xfrm flipH="1" flipV="1">
            <a:off x="1547664" y="2420183"/>
            <a:ext cx="1934844" cy="97960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AD2DF40F-76E3-46CB-8D55-B7C6F2AF53DF}"/>
              </a:ext>
            </a:extLst>
          </p:cNvPr>
          <p:cNvSpPr txBox="1"/>
          <p:nvPr/>
        </p:nvSpPr>
        <p:spPr>
          <a:xfrm>
            <a:off x="4576361" y="4918768"/>
            <a:ext cx="2396263" cy="550247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Логотип - режущий плоттер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F91B26AA-A011-4705-B112-3B9AF3713777}"/>
              </a:ext>
            </a:extLst>
          </p:cNvPr>
          <p:cNvSpPr txBox="1"/>
          <p:nvPr/>
        </p:nvSpPr>
        <p:spPr>
          <a:xfrm>
            <a:off x="1834257" y="4510698"/>
            <a:ext cx="4513398" cy="550247"/>
          </a:xfrm>
          <a:prstGeom prst="lef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Монолыжа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фрезерно-гравировальный станок с ЧПУ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C822BC3E-ABC2-4BD4-8891-D232C3287755}"/>
              </a:ext>
            </a:extLst>
          </p:cNvPr>
          <p:cNvSpPr txBox="1"/>
          <p:nvPr/>
        </p:nvSpPr>
        <p:spPr>
          <a:xfrm>
            <a:off x="4716016" y="1500174"/>
            <a:ext cx="2370920" cy="550247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Навес – лазерный комплекс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502A0D37-39AE-4C8E-A60D-B9F2C5DA839D}"/>
              </a:ext>
            </a:extLst>
          </p:cNvPr>
          <p:cNvSpPr txBox="1"/>
          <p:nvPr/>
        </p:nvSpPr>
        <p:spPr>
          <a:xfrm>
            <a:off x="1834257" y="1940075"/>
            <a:ext cx="3320259" cy="550247"/>
          </a:xfrm>
          <a:prstGeom prst="lef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Кабина, спасательные круги – 3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принтер</a:t>
            </a:r>
          </a:p>
        </p:txBody>
      </p:sp>
    </p:spTree>
    <p:extLst>
      <p:ext uri="{BB962C8B-B14F-4D97-AF65-F5344CB8AC3E}">
        <p14:creationId xmlns="" xmlns:p14="http://schemas.microsoft.com/office/powerpoint/2010/main" val="1632711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hlinkClick r:id="rId2" action="ppaction://hlinkfile"/>
            <a:extLst>
              <a:ext uri="{FF2B5EF4-FFF2-40B4-BE49-F238E27FC236}">
                <a16:creationId xmlns="" xmlns:a16="http://schemas.microsoft.com/office/drawing/2014/main" id="{A00B4B4D-3BEC-46BD-B244-3828339530E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50" t="4349" r="1729" b="4323"/>
          <a:stretch/>
        </p:blipFill>
        <p:spPr>
          <a:xfrm>
            <a:off x="1247026" y="1484784"/>
            <a:ext cx="6254412" cy="3456385"/>
          </a:xfrm>
        </p:spPr>
      </p:pic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265C477C-E63B-4447-BE34-84B852D7C258}"/>
              </a:ext>
            </a:extLst>
          </p:cNvPr>
          <p:cNvSpPr txBox="1">
            <a:spLocks/>
          </p:cNvSpPr>
          <p:nvPr/>
        </p:nvSpPr>
        <p:spPr>
          <a:xfrm>
            <a:off x="0" y="5083"/>
            <a:ext cx="8748464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создание анимации</a:t>
            </a:r>
            <a:endParaRPr lang="ru-RU" sz="4800" b="1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CB9215A-3AD3-43D2-9D0B-7177C01DB53E}"/>
              </a:ext>
            </a:extLst>
          </p:cNvPr>
          <p:cNvSpPr txBox="1"/>
          <p:nvPr/>
        </p:nvSpPr>
        <p:spPr>
          <a:xfrm>
            <a:off x="107504" y="5733256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7 этап</a:t>
            </a:r>
          </a:p>
        </p:txBody>
      </p:sp>
    </p:spTree>
    <p:extLst>
      <p:ext uri="{BB962C8B-B14F-4D97-AF65-F5344CB8AC3E}">
        <p14:creationId xmlns="" xmlns:p14="http://schemas.microsoft.com/office/powerpoint/2010/main" val="1299377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463EA5C-402C-43F2-90B9-6103159B1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1" y="332656"/>
            <a:ext cx="7797662" cy="1151965"/>
          </a:xfrm>
        </p:spPr>
        <p:txBody>
          <a:bodyPr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испытание опытного образца</a:t>
            </a:r>
          </a:p>
        </p:txBody>
      </p:sp>
      <p:pic>
        <p:nvPicPr>
          <p:cNvPr id="5" name="Рисунок 4">
            <a:hlinkClick r:id="rId2" action="ppaction://hlinkfile"/>
            <a:extLst>
              <a:ext uri="{FF2B5EF4-FFF2-40B4-BE49-F238E27FC236}">
                <a16:creationId xmlns="" xmlns:a16="http://schemas.microsoft.com/office/drawing/2014/main" id="{D741A690-13C6-4F2B-ADC8-22D85E66E0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698" y="1700808"/>
            <a:ext cx="6398968" cy="35309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E262E75-C229-40D9-8F79-679A9D685751}"/>
              </a:ext>
            </a:extLst>
          </p:cNvPr>
          <p:cNvSpPr txBox="1"/>
          <p:nvPr/>
        </p:nvSpPr>
        <p:spPr>
          <a:xfrm>
            <a:off x="107504" y="5733256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8 этап</a:t>
            </a:r>
          </a:p>
        </p:txBody>
      </p:sp>
    </p:spTree>
    <p:extLst>
      <p:ext uri="{BB962C8B-B14F-4D97-AF65-F5344CB8AC3E}">
        <p14:creationId xmlns="" xmlns:p14="http://schemas.microsoft.com/office/powerpoint/2010/main" val="857809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93E85A-37B2-4873-98CD-A93CE2449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6672"/>
            <a:ext cx="8820472" cy="1151965"/>
          </a:xfrm>
        </p:spPr>
        <p:txBody>
          <a:bodyPr/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Проект «Аэроглиссер (глиссирующая амфибия)» 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Участник Выставки Всероссийского фестиваля науки NAUKA 0+  в системе образования Ямало-Ненецкого автономного округа</a:t>
            </a:r>
          </a:p>
        </p:txBody>
      </p:sp>
      <p:pic>
        <p:nvPicPr>
          <p:cNvPr id="2050" name="Picture 2" descr="https://lh3.googleusercontent.com/O4cL0BtpqrlQK2vCBDu6j2nK7hoXnhjJTE5vW1gdL8T1AOl4q2-sCG5qPhlhIH3UmHfzzk_Fhq7PySP_Jdi_QN9J3KgTxqPUWO0y3Rp0N8fhqF_BdccMmenJuec_mUARmSSesTgzD7J-zEehcISzTJVb5-9d0n-5EyQY0uT1cigxXGo50PALsCjk-2tJkpoUHQpDzw56af3GZI-PTDYQgKG_84EUwz-TzgAaS5aZk-zI-TWhqJ6j-QGQdjZeZyC2sX02jGhkhlQMlX5tu8MCsl8kMSt_06DidGgcOC393YUHi685mmyu-8T0tKQIfogXvNsB4KyatDDgvSj-m6gGPC_tqa9onCEYCeEd69JUyUx6o60MRzTThRsc894VN9H6SxsNxO7fr3QFOQyN3W4pY5-o13pY45O6x_MoTpdlTxOsfRRMXMGRpfXvQFDDIk0mEJr-wo_kKrnqH95rYito-wal5_6glouUR8VIyyPaUc8JMf7Qqhd-ep4ieyMKfjYigLByyxaUOFxEI72zMHu01nZTqqi_hfa96LvOGuox4Z7lXfiDYbk1bFgfhzcqo8hgIPPZIEefq9TuPyQ_ckCM_1AEaqwTFL-VQwj_tflK6w=w1258-h943-no">
            <a:extLst>
              <a:ext uri="{FF2B5EF4-FFF2-40B4-BE49-F238E27FC236}">
                <a16:creationId xmlns="" xmlns:a16="http://schemas.microsoft.com/office/drawing/2014/main" id="{B3C49994-978B-4A23-860E-10545D8AC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90564"/>
            <a:ext cx="3898571" cy="29249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SC01684">
            <a:extLst>
              <a:ext uri="{FF2B5EF4-FFF2-40B4-BE49-F238E27FC236}">
                <a16:creationId xmlns="" xmlns:a16="http://schemas.microsoft.com/office/drawing/2014/main" id="{B77BB55F-BC08-4218-AC10-99F2FB317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90564"/>
            <a:ext cx="3899925" cy="29249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83872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193" y="404664"/>
            <a:ext cx="7797662" cy="1151965"/>
          </a:xfrm>
        </p:spPr>
        <p:txBody>
          <a:bodyPr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Технология проектного обучения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89638" y="1844824"/>
            <a:ext cx="7796030" cy="3311189"/>
          </a:xfrm>
        </p:spPr>
        <p:txBody>
          <a:bodyPr>
            <a:normAutofit fontScale="92500" lnSpcReduction="20000"/>
          </a:bodyPr>
          <a:lstStyle/>
          <a:p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Технология проектного обучения рассматривается в системе личностно ориентированного образования и способствует развитию таких личностных качеств школьников, как самостоятельность, инициативность, способность к творчеству, позволяет распознать их насущные интересы и потребности и представляет собой технологию, рассчитанную на последовательное выполнение учебных, технических и творческих проектов. Понятие «проект» в широком понимании — все, что задумывается или планируется. В переводе с латинского языка «проект» означает «брошенный вперед», т. е. замысел в виде прообраза объектов.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B35BC07-0A8E-41FA-88AA-12660C4C2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72759"/>
            <a:ext cx="8618190" cy="129302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ПРИМЕРЫ проектных РАБОТ с использованием 3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технологий</a:t>
            </a:r>
          </a:p>
        </p:txBody>
      </p:sp>
      <p:pic>
        <p:nvPicPr>
          <p:cNvPr id="2056" name="Picture 8" descr="https://www.epiloglaser.ca/assets/img/how-works/photos/architectural-model-house.jpg">
            <a:extLst>
              <a:ext uri="{FF2B5EF4-FFF2-40B4-BE49-F238E27FC236}">
                <a16:creationId xmlns="" xmlns:a16="http://schemas.microsoft.com/office/drawing/2014/main" id="{6D55B066-9DE5-4B61-B8E7-10EA864401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87"/>
          <a:stretch/>
        </p:blipFill>
        <p:spPr bwMode="auto">
          <a:xfrm>
            <a:off x="582699" y="1153886"/>
            <a:ext cx="2972703" cy="216134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signbusiness.ru/upload/blog/3c8/LC-1_300.jpg">
            <a:extLst>
              <a:ext uri="{FF2B5EF4-FFF2-40B4-BE49-F238E27FC236}">
                <a16:creationId xmlns="" xmlns:a16="http://schemas.microsoft.com/office/drawing/2014/main" id="{348AA3A8-91C4-4273-AA8F-F162A5D73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24833" y1="82716" x2="24833" y2="827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664885"/>
            <a:ext cx="2743848" cy="35149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E8BA086-4241-47A2-B46C-69B938B2FD9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091" b="9991"/>
          <a:stretch/>
        </p:blipFill>
        <p:spPr>
          <a:xfrm>
            <a:off x="275986" y="3501008"/>
            <a:ext cx="3017187" cy="194421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0CB2631-8250-424A-8D6F-807900BD601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611" r="20212"/>
          <a:stretch/>
        </p:blipFill>
        <p:spPr>
          <a:xfrm rot="5400000">
            <a:off x="4163591" y="3308623"/>
            <a:ext cx="1970458" cy="2302744"/>
          </a:xfrm>
          <a:prstGeom prst="rect">
            <a:avLst/>
          </a:prstGeom>
        </p:spPr>
      </p:pic>
      <p:pic>
        <p:nvPicPr>
          <p:cNvPr id="13" name="Picture 2" descr="https://lh3.googleusercontent.com/vi9CFsY0OfxfFpifJIFOv1tbhPFHBYGjsMCMN-pVMIQIqHxJFzNJVpjyEl7FBp6ou8GEHhjfAXaCW59gJEZai4kAcjR-Rp4RyHE6d-bIICgc_ui2OJl9iya1j8AyOjukhKSCqgN_DPY53-FjbGQ-TWK7NpygnXpZR21jJZ44vJlhu71nKmbMV0qza4JRjeKF4ogPwvWfz86CFRYeDYOXkU3CAGRbN5Vio-Kog5wwhlLl1YXBanmM7ZMsLLKP6xvBkyoOF95ktqoOa2TZzE2ulHp1ELjQ_EA1JtolBL3jniLIX_TEu6FuZPp_7oa_UcgquVNWVkaly1DwcERiciwYPoz0x4h5VpKEY6FcBDrQZgi8QLPM0k-BxBoRlID2PbPEtaQRO9AOGCSQL1c_6e2KcSrpG3U1dZh-dhfN4tMLVsKocZloJNB9iJucQAZTLXGE-8e5NEMPsNq7FQeaUpVMijFDj2wRCJx12nTsTZzJtBFEAgk-Hyvkfo-4I1aeNMxISAy84Q_zbhxFKFGaN44-jyb-VCeF_eltYr6gwUPPR4HI3H2UEp8bXtFgQyvUgDyomCdinAGiXIrMfmdmObK7wgJQvZPrEVRm9Ja0n5j9ZA=w1258-h943-no">
            <a:extLst>
              <a:ext uri="{FF2B5EF4-FFF2-40B4-BE49-F238E27FC236}">
                <a16:creationId xmlns="" xmlns:a16="http://schemas.microsoft.com/office/drawing/2014/main" id="{82CBFBEA-C7D6-4A6D-B5C2-51CD03B5AE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0201"/>
          <a:stretch/>
        </p:blipFill>
        <p:spPr bwMode="auto">
          <a:xfrm>
            <a:off x="4494287" y="1153886"/>
            <a:ext cx="3848768" cy="21613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33693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820472" cy="1151965"/>
          </a:xfrm>
        </p:spPr>
        <p:txBody>
          <a:bodyPr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Аэроглиссер (глиссирующая амфибия)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2D3675B-6CD3-4A11-93C8-627F307954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1167"/>
          <a:stretch/>
        </p:blipFill>
        <p:spPr>
          <a:xfrm>
            <a:off x="1529916" y="1573059"/>
            <a:ext cx="5724128" cy="33843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E8B5576-1351-49ED-8A3E-3AB3BC776AA6}"/>
              </a:ext>
            </a:extLst>
          </p:cNvPr>
          <p:cNvSpPr txBox="1"/>
          <p:nvPr/>
        </p:nvSpPr>
        <p:spPr>
          <a:xfrm>
            <a:off x="179512" y="5157355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Проект выполнили: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Егор Куманёв, Багир Арсланов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0D67D93-3F2D-4D3B-B305-A1A8AFFE0409}"/>
              </a:ext>
            </a:extLst>
          </p:cNvPr>
          <p:cNvSpPr txBox="1"/>
          <p:nvPr/>
        </p:nvSpPr>
        <p:spPr>
          <a:xfrm>
            <a:off x="1043608" y="5805264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Руководители: Доронин А.В., Бакиева Л.М.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748464" cy="1151965"/>
          </a:xfrm>
        </p:spPr>
        <p:txBody>
          <a:bodyPr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Как всё начиналось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DB23D3A-30B6-466F-A7B9-0ED446B46E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530"/>
          <a:stretch/>
        </p:blipFill>
        <p:spPr>
          <a:xfrm>
            <a:off x="539552" y="1358056"/>
            <a:ext cx="4235963" cy="2787774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14F49F4E-3D83-4401-84DF-198F58A8474C}"/>
              </a:ext>
            </a:extLst>
          </p:cNvPr>
          <p:cNvSpPr txBox="1">
            <a:spLocks/>
          </p:cNvSpPr>
          <p:nvPr/>
        </p:nvSpPr>
        <p:spPr>
          <a:xfrm>
            <a:off x="0" y="4293096"/>
            <a:ext cx="8748464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Рождение идеи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F9C9734-E86C-40E6-B5EA-5DA2D8FFD567}"/>
              </a:ext>
            </a:extLst>
          </p:cNvPr>
          <p:cNvSpPr txBox="1"/>
          <p:nvPr/>
        </p:nvSpPr>
        <p:spPr>
          <a:xfrm>
            <a:off x="4932040" y="1459281"/>
            <a:ext cx="37444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 Введение)</a:t>
            </a:r>
          </a:p>
          <a:p>
            <a:pPr algn="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Суровый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климат и слаборазвитая дорожная сеть в районах Крайнего Севера, делают необходимым создание новых типов транспортных средств, способных надёжно передвигаться по снежной целине и по водным участкам в летние месяцы эксплуатации.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1F5A286-877E-4C7B-83B7-B4C8283A86FE}"/>
              </a:ext>
            </a:extLst>
          </p:cNvPr>
          <p:cNvSpPr txBox="1"/>
          <p:nvPr/>
        </p:nvSpPr>
        <p:spPr>
          <a:xfrm>
            <a:off x="107504" y="5733256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1 этап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EB04B9C-99F9-4FC6-98C3-2FC8A07F2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0648"/>
            <a:ext cx="8748464" cy="1151965"/>
          </a:xfrm>
        </p:spPr>
        <p:txBody>
          <a:bodyPr/>
          <a:lstStyle/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конструктивное решение проекта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AB1D8516-EA77-41F3-9D21-1693F6322BD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2113433" cy="3757216"/>
          </a:xfr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3DFD704-9209-4880-9BCD-DE3FA2CA75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92000"/>
                    </a14:imgEffect>
                    <a14:imgEffect>
                      <a14:colorTemperature colorTemp="7751"/>
                    </a14:imgEffect>
                    <a14:imgEffect>
                      <a14:saturation sat="94000"/>
                    </a14:imgEffect>
                    <a14:imgEffect>
                      <a14:brightnessContrast bright="25000" contrast="1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145" r="11594"/>
          <a:stretch/>
        </p:blipFill>
        <p:spPr>
          <a:xfrm rot="16200000">
            <a:off x="3358667" y="944724"/>
            <a:ext cx="1944216" cy="331236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6D8615E-C147-4DDD-BA71-8DB400E6FA7D}"/>
              </a:ext>
            </a:extLst>
          </p:cNvPr>
          <p:cNvSpPr txBox="1"/>
          <p:nvPr/>
        </p:nvSpPr>
        <p:spPr>
          <a:xfrm>
            <a:off x="6021586" y="1527753"/>
            <a:ext cx="261748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 основу конструкции модели Аэроглиссера принята разработка российского инженера В.Г. Осташова, который использует опорную поверхность корпуса в виде монолыжи.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B90D84A-F22E-4EDD-B35D-1D9EB1E3D222}"/>
              </a:ext>
            </a:extLst>
          </p:cNvPr>
          <p:cNvSpPr txBox="1"/>
          <p:nvPr/>
        </p:nvSpPr>
        <p:spPr>
          <a:xfrm>
            <a:off x="2590403" y="4077072"/>
            <a:ext cx="60486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нашей модели «Аэроглиссире» боковые рёбра монолыжи играют роль продольных реданов (выступов), которые положительно влияют на курсовую устойчивость, что позволяет использовать её как на воде, так и при движении по снегу.</a:t>
            </a: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="" xmlns:a16="http://schemas.microsoft.com/office/drawing/2014/main" id="{695C843A-590A-470E-97AB-CDD78E0B3E43}"/>
              </a:ext>
            </a:extLst>
          </p:cNvPr>
          <p:cNvCxnSpPr>
            <a:cxnSpLocks/>
          </p:cNvCxnSpPr>
          <p:nvPr/>
        </p:nvCxnSpPr>
        <p:spPr>
          <a:xfrm flipV="1">
            <a:off x="2843808" y="2852936"/>
            <a:ext cx="288032" cy="1080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C9AA105-57EF-4A60-8097-680EC9D0473E}"/>
              </a:ext>
            </a:extLst>
          </p:cNvPr>
          <p:cNvSpPr txBox="1"/>
          <p:nvPr/>
        </p:nvSpPr>
        <p:spPr>
          <a:xfrm>
            <a:off x="2843808" y="3693535"/>
            <a:ext cx="1897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Продольный редан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84E7D69-B1BD-401C-8A76-68FB3C515D2B}"/>
              </a:ext>
            </a:extLst>
          </p:cNvPr>
          <p:cNvSpPr txBox="1"/>
          <p:nvPr/>
        </p:nvSpPr>
        <p:spPr>
          <a:xfrm>
            <a:off x="107504" y="5733256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2 этап</a:t>
            </a:r>
          </a:p>
        </p:txBody>
      </p:sp>
    </p:spTree>
    <p:extLst>
      <p:ext uri="{BB962C8B-B14F-4D97-AF65-F5344CB8AC3E}">
        <p14:creationId xmlns="" xmlns:p14="http://schemas.microsoft.com/office/powerpoint/2010/main" val="2105539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353D145-1D33-48CF-BE37-C56C240F6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7" y="188640"/>
            <a:ext cx="8757740" cy="969771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 Программного обеспечения</a:t>
            </a:r>
          </a:p>
        </p:txBody>
      </p:sp>
      <p:pic>
        <p:nvPicPr>
          <p:cNvPr id="3088" name="Picture 16" descr="https://cursosgratuitos.pro.br/wp-content/uploads/2014/03/curso-de-CorelDRAW-gr%C3%A1t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8144" y="2060847"/>
            <a:ext cx="2381810" cy="2381810"/>
          </a:xfrm>
          <a:prstGeom prst="rect">
            <a:avLst/>
          </a:prstGeom>
          <a:noFill/>
        </p:spPr>
      </p:pic>
      <p:pic>
        <p:nvPicPr>
          <p:cNvPr id="1026" name="Picture 2" descr="https://www.royalcreativitylab.com/wp-content/uploads/2017/06/cinema4d.png">
            <a:extLst>
              <a:ext uri="{FF2B5EF4-FFF2-40B4-BE49-F238E27FC236}">
                <a16:creationId xmlns="" xmlns:a16="http://schemas.microsoft.com/office/drawing/2014/main" id="{826ED99B-6AB9-4156-B2F3-C3ED51105C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9050"/>
          <a:stretch/>
        </p:blipFill>
        <p:spPr bwMode="auto">
          <a:xfrm>
            <a:off x="538220" y="3597366"/>
            <a:ext cx="4829939" cy="9566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indows-office.ru.opt-images.1c-bitrix-cdn.ru/upload/resize_cache/iblock/823/390_390_1/82331c22b9753545f971737c2b974fd7.png?149181114749587">
            <a:extLst>
              <a:ext uri="{FF2B5EF4-FFF2-40B4-BE49-F238E27FC236}">
                <a16:creationId xmlns="" xmlns:a16="http://schemas.microsoft.com/office/drawing/2014/main" id="{76A295D4-FD5E-4308-B045-F266D9290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31" y="1399166"/>
            <a:ext cx="4768101" cy="14793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5C50DC7-60CD-43C4-B867-4FF0C823EFC6}"/>
              </a:ext>
            </a:extLst>
          </p:cNvPr>
          <p:cNvSpPr txBox="1"/>
          <p:nvPr/>
        </p:nvSpPr>
        <p:spPr>
          <a:xfrm>
            <a:off x="107504" y="5733256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3 этап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9FFF772-8ACB-4230-B000-7B27326B7DF9}"/>
              </a:ext>
            </a:extLst>
          </p:cNvPr>
          <p:cNvSpPr txBox="1"/>
          <p:nvPr/>
        </p:nvSpPr>
        <p:spPr>
          <a:xfrm>
            <a:off x="605630" y="2928587"/>
            <a:ext cx="4768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Система автоматизированного проектирования с возможностями оформления проектной и конструкторской документации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279E5B1-C9E4-4770-98F5-00A65D4309CE}"/>
              </a:ext>
            </a:extLst>
          </p:cNvPr>
          <p:cNvSpPr txBox="1"/>
          <p:nvPr/>
        </p:nvSpPr>
        <p:spPr>
          <a:xfrm>
            <a:off x="467544" y="4725144"/>
            <a:ext cx="4906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Универсальная комплексная программа для создания и редактирования трехмерных эффектов и объектов.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9A120F2-10DA-4213-AB03-1CE0797C325A}"/>
              </a:ext>
            </a:extLst>
          </p:cNvPr>
          <p:cNvSpPr txBox="1"/>
          <p:nvPr/>
        </p:nvSpPr>
        <p:spPr>
          <a:xfrm>
            <a:off x="5868144" y="4554031"/>
            <a:ext cx="2381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Векторный редактор для графического дизайна</a:t>
            </a:r>
          </a:p>
        </p:txBody>
      </p:sp>
    </p:spTree>
    <p:extLst>
      <p:ext uri="{BB962C8B-B14F-4D97-AF65-F5344CB8AC3E}">
        <p14:creationId xmlns="" xmlns:p14="http://schemas.microsoft.com/office/powerpoint/2010/main" val="3182621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5929496-AB43-44BD-A96C-91B23671B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279" y="0"/>
            <a:ext cx="8748464" cy="1151965"/>
          </a:xfrm>
        </p:spPr>
        <p:txBody>
          <a:bodyPr/>
          <a:lstStyle/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моделирование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82DB5BF-FD27-4754-BD2C-325622058F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916832"/>
            <a:ext cx="4828028" cy="32918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7F254BD-8952-42DC-B421-DB0B8751FFD1}"/>
              </a:ext>
            </a:extLst>
          </p:cNvPr>
          <p:cNvSpPr txBox="1"/>
          <p:nvPr/>
        </p:nvSpPr>
        <p:spPr>
          <a:xfrm>
            <a:off x="107504" y="5733256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4 этап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FD5CDE9-EE48-4A26-B43B-E7E9DADDE7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51965"/>
            <a:ext cx="3706692" cy="27807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06474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E95D52D-10A7-4950-B429-B82E7FC51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0869"/>
            <a:ext cx="8748463" cy="1017827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Конструкторская  документация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602FF75-502F-46F2-8CFF-9CC2E4784E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3225" b="51983"/>
          <a:stretch/>
        </p:blipFill>
        <p:spPr>
          <a:xfrm>
            <a:off x="1547664" y="1268760"/>
            <a:ext cx="6045952" cy="3950562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C766A8C-B3A5-454D-A248-754CB6D12369}"/>
              </a:ext>
            </a:extLst>
          </p:cNvPr>
          <p:cNvSpPr txBox="1"/>
          <p:nvPr/>
        </p:nvSpPr>
        <p:spPr>
          <a:xfrm>
            <a:off x="107504" y="5733256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5 этап</a:t>
            </a:r>
          </a:p>
        </p:txBody>
      </p:sp>
    </p:spTree>
    <p:extLst>
      <p:ext uri="{BB962C8B-B14F-4D97-AF65-F5344CB8AC3E}">
        <p14:creationId xmlns="" xmlns:p14="http://schemas.microsoft.com/office/powerpoint/2010/main" val="23627285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613</TotalTime>
  <Words>335</Words>
  <Application>Microsoft Office PowerPoint</Application>
  <PresentationFormat>Экран (4:3)</PresentationFormat>
  <Paragraphs>38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Главное мероприятие</vt:lpstr>
      <vt:lpstr>«Технология проектного обучения» или  История одного проекта </vt:lpstr>
      <vt:lpstr>Технология проектного обучения</vt:lpstr>
      <vt:lpstr>ПРИМЕРЫ проектных РАБОТ с использованием 3D технологий</vt:lpstr>
      <vt:lpstr>Аэроглиссер (глиссирующая амфибия)</vt:lpstr>
      <vt:lpstr>Как всё начиналось</vt:lpstr>
      <vt:lpstr>конструктивное решение проекта</vt:lpstr>
      <vt:lpstr>Выбор Программного обеспечения</vt:lpstr>
      <vt:lpstr>3D моделирование</vt:lpstr>
      <vt:lpstr>Конструкторская  документация</vt:lpstr>
      <vt:lpstr>Процесс Создания физической модели</vt:lpstr>
      <vt:lpstr>Слайд 11</vt:lpstr>
      <vt:lpstr>испытание опытного образца</vt:lpstr>
      <vt:lpstr>Проект «Аэроглиссер (глиссирующая амфибия)»   Участник Выставки Всероссийского фестиваля науки NAUKA 0+  в системе образования Ямало-Ненецкого автономного округа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«Технология проектного обучения»</dc:title>
  <dc:creator>1</dc:creator>
  <cp:lastModifiedBy>1</cp:lastModifiedBy>
  <cp:revision>47</cp:revision>
  <dcterms:created xsi:type="dcterms:W3CDTF">2017-10-25T06:07:42Z</dcterms:created>
  <dcterms:modified xsi:type="dcterms:W3CDTF">2019-10-17T03:02:57Z</dcterms:modified>
</cp:coreProperties>
</file>