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6"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473771EF-06B8-46F7-86F6-F6C9EF04FC86}">
          <p14:sldIdLst>
            <p14:sldId id="256"/>
            <p14:sldId id="258"/>
            <p14:sldId id="257"/>
            <p14:sldId id="259"/>
            <p14:sldId id="260"/>
            <p14:sldId id="261"/>
            <p14:sldId id="262"/>
            <p14:sldId id="263"/>
            <p14:sldId id="264"/>
            <p14:sldId id="266"/>
            <p14:sldId id="267"/>
          </p14:sldIdLst>
        </p14:section>
        <p14:section name="Раздел без заголовка" id="{401B19BF-53B7-451D-A305-0D15B5DEB93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53" d="100"/>
          <a:sy n="53" d="100"/>
        </p:scale>
        <p:origin x="1339"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p:txBody>
          <a:bodyPr/>
          <a:lstStyle/>
          <a:p>
            <a:fld id="{842259C8-E55A-434E-8BD8-4618A6126B26}" type="datetimeFigureOut">
              <a:rPr lang="ru-RU" smtClean="0"/>
              <a:t>02.04.2020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107B85-1A8A-4E89-BF2D-4023B7466ED0}" type="slidenum">
              <a:rPr lang="ru-RU" smtClean="0"/>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842259C8-E55A-434E-8BD8-4618A6126B26}" type="datetimeFigureOut">
              <a:rPr lang="ru-RU" smtClean="0"/>
              <a:t>02.04.2020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107B85-1A8A-4E89-BF2D-4023B7466ED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D2107B85-1A8A-4E89-BF2D-4023B7466ED0}" type="slidenum">
              <a:rPr lang="ru-RU" smtClean="0"/>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842259C8-E55A-434E-8BD8-4618A6126B26}" type="datetimeFigureOut">
              <a:rPr lang="ru-RU" smtClean="0"/>
              <a:t>02.04.2020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a:t>Образец заголовка</a:t>
            </a:r>
            <a:endParaRPr kumimoji="0" lang="en-US"/>
          </a:p>
        </p:txBody>
      </p:sp>
      <p:sp>
        <p:nvSpPr>
          <p:cNvPr id="4" name="Дата 3"/>
          <p:cNvSpPr>
            <a:spLocks noGrp="1"/>
          </p:cNvSpPr>
          <p:nvPr>
            <p:ph type="dt" sz="half" idx="10"/>
          </p:nvPr>
        </p:nvSpPr>
        <p:spPr/>
        <p:txBody>
          <a:bodyPr/>
          <a:lstStyle/>
          <a:p>
            <a:fld id="{842259C8-E55A-434E-8BD8-4618A6126B26}" type="datetimeFigureOut">
              <a:rPr lang="ru-RU" smtClean="0"/>
              <a:t>02.04.2020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D2107B85-1A8A-4E89-BF2D-4023B7466ED0}" type="slidenum">
              <a:rPr lang="ru-RU" smtClean="0"/>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842259C8-E55A-434E-8BD8-4618A6126B26}" type="datetimeFigureOut">
              <a:rPr lang="ru-RU" smtClean="0"/>
              <a:t>02.04.2020</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107B85-1A8A-4E89-BF2D-4023B7466ED0}" type="slidenum">
              <a:rPr lang="ru-RU" smtClean="0"/>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842259C8-E55A-434E-8BD8-4618A6126B26}" type="datetimeFigureOut">
              <a:rPr lang="ru-RU" smtClean="0"/>
              <a:t>02.04.2020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2107B85-1A8A-4E89-BF2D-4023B7466ED0}" type="slidenum">
              <a:rPr lang="ru-RU" smtClean="0"/>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7" name="Дата 6"/>
          <p:cNvSpPr>
            <a:spLocks noGrp="1"/>
          </p:cNvSpPr>
          <p:nvPr>
            <p:ph type="dt" sz="half" idx="10"/>
          </p:nvPr>
        </p:nvSpPr>
        <p:spPr/>
        <p:txBody>
          <a:bodyPr/>
          <a:lstStyle/>
          <a:p>
            <a:fld id="{842259C8-E55A-434E-8BD8-4618A6126B26}" type="datetimeFigureOut">
              <a:rPr lang="ru-RU" smtClean="0"/>
              <a:t>02.04.2020</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D2107B85-1A8A-4E89-BF2D-4023B7466ED0}" type="slidenum">
              <a:rPr lang="ru-RU" smtClean="0"/>
              <a:t>‹#›</a:t>
            </a:fld>
            <a:endParaRPr lang="ru-RU"/>
          </a:p>
        </p:txBody>
      </p:sp>
      <p:sp>
        <p:nvSpPr>
          <p:cNvPr id="23" name="Заголовок 22"/>
          <p:cNvSpPr>
            <a:spLocks noGrp="1"/>
          </p:cNvSpPr>
          <p:nvPr>
            <p:ph type="title"/>
          </p:nvPr>
        </p:nvSpPr>
        <p:spPr/>
        <p:txBody>
          <a:bodyPr rtlCol="0" anchor="b" anchorCtr="0"/>
          <a:lstStyle/>
          <a:p>
            <a:r>
              <a:rPr kumimoji="0" lang="ru-RU"/>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842259C8-E55A-434E-8BD8-4618A6126B26}" type="datetimeFigureOut">
              <a:rPr lang="ru-RU" smtClean="0"/>
              <a:t>02.04.2020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D2107B85-1A8A-4E89-BF2D-4023B7466ED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842259C8-E55A-434E-8BD8-4618A6126B26}" type="datetimeFigureOut">
              <a:rPr lang="ru-RU" smtClean="0"/>
              <a:t>02.04.2020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2107B85-1A8A-4E89-BF2D-4023B7466ED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2107B85-1A8A-4E89-BF2D-4023B7466ED0}" type="slidenum">
              <a:rPr lang="ru-RU" smtClean="0"/>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842259C8-E55A-434E-8BD8-4618A6126B26}" type="datetimeFigureOut">
              <a:rPr lang="ru-RU" smtClean="0"/>
              <a:t>02.04.2020</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D2107B85-1A8A-4E89-BF2D-4023B7466ED0}" type="slidenum">
              <a:rPr lang="ru-RU" smtClean="0"/>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842259C8-E55A-434E-8BD8-4618A6126B26}" type="datetimeFigureOut">
              <a:rPr lang="ru-RU" smtClean="0"/>
              <a:t>02.04.2020</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42259C8-E55A-434E-8BD8-4618A6126B26}" type="datetimeFigureOut">
              <a:rPr lang="ru-RU" smtClean="0"/>
              <a:t>02.04.2020</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2107B85-1A8A-4E89-BF2D-4023B7466ED0}" type="slidenum">
              <a:rPr lang="ru-RU" smtClean="0"/>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835696" y="3573016"/>
            <a:ext cx="7120880" cy="2448272"/>
          </a:xfrm>
        </p:spPr>
        <p:txBody>
          <a:bodyPr>
            <a:normAutofit/>
          </a:bodyPr>
          <a:lstStyle/>
          <a:p>
            <a:pPr lvl="0" algn="l">
              <a:buClr>
                <a:srgbClr val="D16349"/>
              </a:buClr>
            </a:pPr>
            <a:r>
              <a:rPr lang="en-US" dirty="0">
                <a:solidFill>
                  <a:srgbClr val="646B86"/>
                </a:solidFill>
              </a:rPr>
              <a:t>2</a:t>
            </a:r>
            <a:r>
              <a:rPr lang="en-US" cap="none" baseline="30000" dirty="0">
                <a:solidFill>
                  <a:srgbClr val="646B86"/>
                </a:solidFill>
              </a:rPr>
              <a:t>nd</a:t>
            </a:r>
            <a:r>
              <a:rPr lang="en-US" dirty="0">
                <a:solidFill>
                  <a:srgbClr val="646B86"/>
                </a:solidFill>
              </a:rPr>
              <a:t> </a:t>
            </a:r>
            <a:r>
              <a:rPr lang="en-US" cap="none" dirty="0">
                <a:solidFill>
                  <a:srgbClr val="646B86"/>
                </a:solidFill>
              </a:rPr>
              <a:t>Year Students,</a:t>
            </a:r>
            <a:r>
              <a:rPr lang="ru-RU" dirty="0">
                <a:solidFill>
                  <a:srgbClr val="646B86"/>
                </a:solidFill>
              </a:rPr>
              <a:t> </a:t>
            </a:r>
            <a:r>
              <a:rPr lang="en-US" dirty="0">
                <a:solidFill>
                  <a:srgbClr val="646B86"/>
                </a:solidFill>
              </a:rPr>
              <a:t>                 BONDAREVA RAISA</a:t>
            </a:r>
          </a:p>
          <a:p>
            <a:pPr lvl="0" algn="l">
              <a:buClr>
                <a:srgbClr val="D16349"/>
              </a:buClr>
            </a:pPr>
            <a:r>
              <a:rPr lang="en-US" cap="none" dirty="0" err="1">
                <a:solidFill>
                  <a:srgbClr val="646B86"/>
                </a:solidFill>
              </a:rPr>
              <a:t>Programme</a:t>
            </a:r>
            <a:r>
              <a:rPr lang="en-US" cap="none" dirty="0">
                <a:solidFill>
                  <a:srgbClr val="646B86"/>
                </a:solidFill>
              </a:rPr>
              <a:t>: International     SOROKINA VIKTORIA</a:t>
            </a:r>
          </a:p>
          <a:p>
            <a:pPr lvl="0" algn="l">
              <a:buClr>
                <a:srgbClr val="D16349"/>
              </a:buClr>
            </a:pPr>
            <a:r>
              <a:rPr lang="en-US" cap="none" dirty="0">
                <a:solidFill>
                  <a:srgbClr val="646B86"/>
                </a:solidFill>
              </a:rPr>
              <a:t>Customs Cooperation</a:t>
            </a:r>
            <a:r>
              <a:rPr lang="en-US" dirty="0"/>
              <a:t>    </a:t>
            </a:r>
          </a:p>
          <a:p>
            <a:pPr lvl="0" algn="l">
              <a:buClr>
                <a:srgbClr val="D16349"/>
              </a:buClr>
            </a:pPr>
            <a:r>
              <a:rPr lang="en-US" dirty="0"/>
              <a:t>                                              </a:t>
            </a:r>
            <a:r>
              <a:rPr lang="ru-RU" dirty="0"/>
              <a:t>                  </a:t>
            </a:r>
            <a:r>
              <a:rPr lang="en-US" dirty="0"/>
              <a:t>          </a:t>
            </a:r>
            <a:r>
              <a:rPr lang="ru-RU" dirty="0"/>
              <a:t>    </a:t>
            </a:r>
            <a:r>
              <a:rPr lang="en-US" dirty="0"/>
              <a:t>              </a:t>
            </a:r>
            <a:endParaRPr lang="en-US" dirty="0">
              <a:solidFill>
                <a:srgbClr val="646B86"/>
              </a:solidFill>
            </a:endParaRPr>
          </a:p>
          <a:p>
            <a:endParaRPr lang="en-US" dirty="0"/>
          </a:p>
          <a:p>
            <a:pPr algn="l"/>
            <a:r>
              <a:rPr lang="en-US" cap="none" dirty="0"/>
              <a:t>Research Advisor</a:t>
            </a:r>
            <a:r>
              <a:rPr lang="ru-RU" dirty="0"/>
              <a:t>:</a:t>
            </a:r>
            <a:r>
              <a:rPr lang="en-US" dirty="0"/>
              <a:t>                  Konysheva </a:t>
            </a:r>
            <a:r>
              <a:rPr lang="en-US" dirty="0" err="1"/>
              <a:t>MariNa</a:t>
            </a:r>
            <a:r>
              <a:rPr lang="en-US" dirty="0"/>
              <a:t> P</a:t>
            </a:r>
            <a:r>
              <a:rPr lang="en-US" cap="none" dirty="0"/>
              <a:t>h</a:t>
            </a:r>
            <a:r>
              <a:rPr lang="en-US" dirty="0"/>
              <a:t>D,  </a:t>
            </a:r>
            <a:r>
              <a:rPr lang="en-US" cap="none" dirty="0"/>
              <a:t>Associate Professor      </a:t>
            </a:r>
            <a:r>
              <a:rPr lang="en-US" dirty="0"/>
              <a:t>Vladimirovna</a:t>
            </a:r>
            <a:endParaRPr lang="ru-RU" dirty="0"/>
          </a:p>
        </p:txBody>
      </p:sp>
      <p:sp>
        <p:nvSpPr>
          <p:cNvPr id="2" name="Заголовок 1"/>
          <p:cNvSpPr>
            <a:spLocks noGrp="1"/>
          </p:cNvSpPr>
          <p:nvPr>
            <p:ph type="ctrTitle"/>
          </p:nvPr>
        </p:nvSpPr>
        <p:spPr>
          <a:xfrm>
            <a:off x="685800" y="260648"/>
            <a:ext cx="7772400" cy="2160240"/>
          </a:xfrm>
        </p:spPr>
        <p:txBody>
          <a:bodyPr>
            <a:normAutofit fontScale="90000"/>
          </a:bodyPr>
          <a:lstStyle/>
          <a:p>
            <a:r>
              <a:rPr lang="en-US" sz="2400" b="1" dirty="0">
                <a:solidFill>
                  <a:schemeClr val="bg2">
                    <a:lumMod val="50000"/>
                  </a:schemeClr>
                </a:solidFill>
              </a:rPr>
              <a:t>Russian University of  Transport       Law Institute</a:t>
            </a:r>
            <a:br>
              <a:rPr lang="en-US" sz="2400" dirty="0"/>
            </a:br>
            <a:br>
              <a:rPr lang="en-US" dirty="0"/>
            </a:br>
            <a:r>
              <a:rPr lang="ru-RU" dirty="0"/>
              <a:t>С</a:t>
            </a:r>
            <a:r>
              <a:rPr lang="en-US" dirty="0" err="1"/>
              <a:t>ustoms</a:t>
            </a:r>
            <a:r>
              <a:rPr lang="en-US" dirty="0"/>
              <a:t> Declaration of the Russian Federation</a:t>
            </a:r>
            <a:endParaRPr lang="ru-RU"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212976"/>
            <a:ext cx="8534400" cy="758952"/>
          </a:xfrm>
        </p:spPr>
        <p:txBody>
          <a:bodyPr/>
          <a:lstStyle/>
          <a:p>
            <a:r>
              <a:rPr lang="en-US" b="1" dirty="0">
                <a:solidFill>
                  <a:schemeClr val="bg2">
                    <a:lumMod val="50000"/>
                  </a:schemeClr>
                </a:solidFill>
              </a:rPr>
              <a:t>Thanks for attention!!!</a:t>
            </a:r>
            <a:endParaRPr lang="ru-RU" b="1" dirty="0">
              <a:solidFill>
                <a:schemeClr val="bg2">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835696" y="3573016"/>
            <a:ext cx="7120880" cy="2448272"/>
          </a:xfrm>
        </p:spPr>
        <p:txBody>
          <a:bodyPr>
            <a:normAutofit/>
          </a:bodyPr>
          <a:lstStyle/>
          <a:p>
            <a:pPr lvl="0" algn="l">
              <a:buClr>
                <a:srgbClr val="D16349"/>
              </a:buClr>
            </a:pPr>
            <a:r>
              <a:rPr lang="en-US" dirty="0">
                <a:solidFill>
                  <a:srgbClr val="646B86"/>
                </a:solidFill>
              </a:rPr>
              <a:t>2</a:t>
            </a:r>
            <a:r>
              <a:rPr lang="en-US" cap="none" baseline="30000" dirty="0">
                <a:solidFill>
                  <a:srgbClr val="646B86"/>
                </a:solidFill>
              </a:rPr>
              <a:t>nd</a:t>
            </a:r>
            <a:r>
              <a:rPr lang="en-US" dirty="0">
                <a:solidFill>
                  <a:srgbClr val="646B86"/>
                </a:solidFill>
              </a:rPr>
              <a:t> </a:t>
            </a:r>
            <a:r>
              <a:rPr lang="en-US" cap="none" dirty="0">
                <a:solidFill>
                  <a:srgbClr val="646B86"/>
                </a:solidFill>
              </a:rPr>
              <a:t>Year Student,</a:t>
            </a:r>
            <a:r>
              <a:rPr lang="ru-RU" dirty="0">
                <a:solidFill>
                  <a:srgbClr val="646B86"/>
                </a:solidFill>
              </a:rPr>
              <a:t> </a:t>
            </a:r>
            <a:r>
              <a:rPr lang="en-US" dirty="0">
                <a:solidFill>
                  <a:srgbClr val="646B86"/>
                </a:solidFill>
              </a:rPr>
              <a:t>                 BONDAREVA RAISA</a:t>
            </a:r>
          </a:p>
          <a:p>
            <a:pPr lvl="0" algn="l">
              <a:buClr>
                <a:srgbClr val="D16349"/>
              </a:buClr>
            </a:pPr>
            <a:r>
              <a:rPr lang="en-US" cap="none" dirty="0" err="1">
                <a:solidFill>
                  <a:srgbClr val="646B86"/>
                </a:solidFill>
              </a:rPr>
              <a:t>Programme</a:t>
            </a:r>
            <a:r>
              <a:rPr lang="en-US" cap="none" dirty="0">
                <a:solidFill>
                  <a:srgbClr val="646B86"/>
                </a:solidFill>
              </a:rPr>
              <a:t>: </a:t>
            </a:r>
            <a:r>
              <a:rPr lang="en-US" cap="none">
                <a:solidFill>
                  <a:srgbClr val="646B86"/>
                </a:solidFill>
              </a:rPr>
              <a:t>International     </a:t>
            </a:r>
            <a:endParaRPr lang="en-US" cap="none" dirty="0">
              <a:solidFill>
                <a:srgbClr val="646B86"/>
              </a:solidFill>
            </a:endParaRPr>
          </a:p>
          <a:p>
            <a:pPr lvl="0" algn="l">
              <a:buClr>
                <a:srgbClr val="D16349"/>
              </a:buClr>
            </a:pPr>
            <a:r>
              <a:rPr lang="en-US" cap="none" dirty="0">
                <a:solidFill>
                  <a:srgbClr val="646B86"/>
                </a:solidFill>
              </a:rPr>
              <a:t>Customs Cooperation</a:t>
            </a:r>
            <a:r>
              <a:rPr lang="en-US" dirty="0"/>
              <a:t>    </a:t>
            </a:r>
          </a:p>
          <a:p>
            <a:pPr lvl="0" algn="l">
              <a:buClr>
                <a:srgbClr val="D16349"/>
              </a:buClr>
            </a:pPr>
            <a:r>
              <a:rPr lang="en-US" dirty="0"/>
              <a:t>                                              </a:t>
            </a:r>
            <a:r>
              <a:rPr lang="ru-RU" dirty="0"/>
              <a:t>                  </a:t>
            </a:r>
            <a:r>
              <a:rPr lang="en-US" dirty="0"/>
              <a:t>          </a:t>
            </a:r>
            <a:r>
              <a:rPr lang="ru-RU" dirty="0"/>
              <a:t>    </a:t>
            </a:r>
            <a:r>
              <a:rPr lang="en-US" dirty="0"/>
              <a:t>              </a:t>
            </a:r>
            <a:endParaRPr lang="en-US" dirty="0">
              <a:solidFill>
                <a:srgbClr val="646B86"/>
              </a:solidFill>
            </a:endParaRPr>
          </a:p>
          <a:p>
            <a:endParaRPr lang="en-US" dirty="0"/>
          </a:p>
          <a:p>
            <a:pPr algn="l"/>
            <a:r>
              <a:rPr lang="en-US" cap="none" dirty="0"/>
              <a:t>Research Advisor</a:t>
            </a:r>
            <a:r>
              <a:rPr lang="ru-RU" dirty="0"/>
              <a:t>:</a:t>
            </a:r>
            <a:r>
              <a:rPr lang="en-US" dirty="0"/>
              <a:t>                  Konysheva </a:t>
            </a:r>
            <a:r>
              <a:rPr lang="en-US" dirty="0" err="1"/>
              <a:t>MariNa</a:t>
            </a:r>
            <a:r>
              <a:rPr lang="en-US" dirty="0"/>
              <a:t> P</a:t>
            </a:r>
            <a:r>
              <a:rPr lang="en-US" cap="none" dirty="0"/>
              <a:t>h</a:t>
            </a:r>
            <a:r>
              <a:rPr lang="en-US" dirty="0"/>
              <a:t>D,  </a:t>
            </a:r>
            <a:r>
              <a:rPr lang="en-US" cap="none" dirty="0"/>
              <a:t>Associate Professor      </a:t>
            </a:r>
            <a:r>
              <a:rPr lang="en-US" dirty="0"/>
              <a:t>Vladimirovna</a:t>
            </a:r>
            <a:endParaRPr lang="ru-RU" dirty="0"/>
          </a:p>
        </p:txBody>
      </p:sp>
      <p:sp>
        <p:nvSpPr>
          <p:cNvPr id="2" name="Заголовок 1"/>
          <p:cNvSpPr>
            <a:spLocks noGrp="1"/>
          </p:cNvSpPr>
          <p:nvPr>
            <p:ph type="ctrTitle"/>
          </p:nvPr>
        </p:nvSpPr>
        <p:spPr>
          <a:xfrm>
            <a:off x="685800" y="260648"/>
            <a:ext cx="7772400" cy="2160240"/>
          </a:xfrm>
        </p:spPr>
        <p:txBody>
          <a:bodyPr>
            <a:normAutofit fontScale="90000"/>
          </a:bodyPr>
          <a:lstStyle/>
          <a:p>
            <a:r>
              <a:rPr lang="en-US" sz="2400" b="1" dirty="0">
                <a:solidFill>
                  <a:schemeClr val="bg2">
                    <a:lumMod val="50000"/>
                  </a:schemeClr>
                </a:solidFill>
              </a:rPr>
              <a:t>Russian University of  Transport       Law Institute</a:t>
            </a:r>
            <a:br>
              <a:rPr lang="en-US" sz="2400" dirty="0"/>
            </a:br>
            <a:br>
              <a:rPr lang="en-US" dirty="0"/>
            </a:br>
            <a:r>
              <a:rPr lang="ru-RU" dirty="0"/>
              <a:t>С</a:t>
            </a:r>
            <a:r>
              <a:rPr lang="en-US" dirty="0" err="1"/>
              <a:t>ustoms</a:t>
            </a:r>
            <a:r>
              <a:rPr lang="en-US" dirty="0"/>
              <a:t> Declaration of the Russian Federation</a:t>
            </a:r>
            <a:endParaRPr lang="ru-RU" dirty="0"/>
          </a:p>
        </p:txBody>
      </p:sp>
    </p:spTree>
    <p:extLst>
      <p:ext uri="{BB962C8B-B14F-4D97-AF65-F5344CB8AC3E}">
        <p14:creationId xmlns:p14="http://schemas.microsoft.com/office/powerpoint/2010/main" val="547446432"/>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Work structure</a:t>
            </a:r>
            <a:endParaRPr lang="ru-RU" dirty="0"/>
          </a:p>
        </p:txBody>
      </p:sp>
      <p:sp>
        <p:nvSpPr>
          <p:cNvPr id="3" name="Содержимое 2"/>
          <p:cNvSpPr>
            <a:spLocks noGrp="1"/>
          </p:cNvSpPr>
          <p:nvPr>
            <p:ph sz="quarter" idx="1"/>
          </p:nvPr>
        </p:nvSpPr>
        <p:spPr/>
        <p:txBody>
          <a:bodyPr/>
          <a:lstStyle/>
          <a:p>
            <a:r>
              <a:rPr lang="en-US" dirty="0"/>
              <a:t>1. The concept of a customs declaration</a:t>
            </a:r>
            <a:r>
              <a:rPr lang="ru-RU" dirty="0"/>
              <a:t>;</a:t>
            </a:r>
          </a:p>
          <a:p>
            <a:r>
              <a:rPr lang="en-US" dirty="0"/>
              <a:t>2. Types of customs declaration</a:t>
            </a:r>
            <a:r>
              <a:rPr lang="ru-RU" dirty="0"/>
              <a:t>;</a:t>
            </a:r>
          </a:p>
          <a:p>
            <a:r>
              <a:rPr lang="en-US" dirty="0"/>
              <a:t>2.1 declaration of goods; </a:t>
            </a:r>
            <a:endParaRPr lang="ru-RU" dirty="0"/>
          </a:p>
          <a:p>
            <a:r>
              <a:rPr lang="en-US" dirty="0"/>
              <a:t>2.2 transit declaration; </a:t>
            </a:r>
            <a:endParaRPr lang="ru-RU" dirty="0"/>
          </a:p>
          <a:p>
            <a:r>
              <a:rPr lang="en-US" dirty="0"/>
              <a:t>2.3 passenger customs declaration; </a:t>
            </a:r>
            <a:endParaRPr lang="ru-RU" dirty="0"/>
          </a:p>
          <a:p>
            <a:r>
              <a:rPr lang="en-US" dirty="0"/>
              <a:t>2.4 vehicle declaration.</a:t>
            </a:r>
            <a:endParaRPr lang="ru-RU" dirty="0"/>
          </a:p>
        </p:txBody>
      </p:sp>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a:t>
            </a:r>
            <a:r>
              <a:rPr lang="en-US" dirty="0" err="1"/>
              <a:t>ustoms</a:t>
            </a:r>
            <a:r>
              <a:rPr lang="en-US" dirty="0"/>
              <a:t> declaration</a:t>
            </a:r>
            <a:endParaRPr lang="ru-RU" dirty="0"/>
          </a:p>
        </p:txBody>
      </p:sp>
      <p:sp>
        <p:nvSpPr>
          <p:cNvPr id="3" name="Содержимое 2"/>
          <p:cNvSpPr>
            <a:spLocks noGrp="1"/>
          </p:cNvSpPr>
          <p:nvPr>
            <p:ph sz="quarter" idx="1"/>
          </p:nvPr>
        </p:nvSpPr>
        <p:spPr>
          <a:xfrm>
            <a:off x="301752" y="1527048"/>
            <a:ext cx="8503920" cy="1829944"/>
          </a:xfrm>
        </p:spPr>
        <p:txBody>
          <a:bodyPr/>
          <a:lstStyle/>
          <a:p>
            <a:pPr algn="just"/>
            <a:r>
              <a:rPr lang="en-US" dirty="0"/>
              <a:t>This is a document that contains information about goods being moved across the state border. This document is drawn up in accordance with the rules established by a particular state.</a:t>
            </a:r>
            <a:endParaRPr lang="ru-RU" dirty="0"/>
          </a:p>
        </p:txBody>
      </p:sp>
      <p:pic>
        <p:nvPicPr>
          <p:cNvPr id="3074" name="Picture 2" descr="https://aves.rtyva.ru/upload/events/medium/ea2592ba-46c5-49ff-8955-9a304afbc0b2.png"/>
          <p:cNvPicPr>
            <a:picLocks noChangeAspect="1" noChangeArrowheads="1"/>
          </p:cNvPicPr>
          <p:nvPr/>
        </p:nvPicPr>
        <p:blipFill>
          <a:blip r:embed="rId2" cstate="print"/>
          <a:srcRect/>
          <a:stretch>
            <a:fillRect/>
          </a:stretch>
        </p:blipFill>
        <p:spPr bwMode="auto">
          <a:xfrm>
            <a:off x="3275856" y="3284984"/>
            <a:ext cx="2880320" cy="288032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Types of customs declaration</a:t>
            </a:r>
            <a:endParaRPr lang="ru-RU" dirty="0"/>
          </a:p>
        </p:txBody>
      </p:sp>
      <p:sp>
        <p:nvSpPr>
          <p:cNvPr id="3" name="Содержимое 2"/>
          <p:cNvSpPr>
            <a:spLocks noGrp="1"/>
          </p:cNvSpPr>
          <p:nvPr>
            <p:ph sz="quarter" idx="1"/>
          </p:nvPr>
        </p:nvSpPr>
        <p:spPr/>
        <p:txBody>
          <a:bodyPr/>
          <a:lstStyle/>
          <a:p>
            <a:r>
              <a:rPr lang="en-US" dirty="0"/>
              <a:t>In accordance with Art. 180 TC </a:t>
            </a:r>
            <a:r>
              <a:rPr lang="en-US" dirty="0" err="1"/>
              <a:t>TC</a:t>
            </a:r>
            <a:r>
              <a:rPr lang="en-US" dirty="0"/>
              <a:t> during the customs declaration of goods the following types of customs declaration are applied: </a:t>
            </a:r>
            <a:endParaRPr lang="ru-RU" dirty="0"/>
          </a:p>
          <a:p>
            <a:r>
              <a:rPr lang="en-US" dirty="0"/>
              <a:t>1) declaration of goods; </a:t>
            </a:r>
            <a:endParaRPr lang="ru-RU" dirty="0"/>
          </a:p>
          <a:p>
            <a:r>
              <a:rPr lang="en-US" dirty="0"/>
              <a:t>2) transit declaration</a:t>
            </a:r>
            <a:r>
              <a:rPr lang="ru-RU" dirty="0"/>
              <a:t>;</a:t>
            </a:r>
          </a:p>
          <a:p>
            <a:r>
              <a:rPr lang="en-US" dirty="0"/>
              <a:t>3) passenger customs declaration; </a:t>
            </a:r>
            <a:endParaRPr lang="ru-RU" dirty="0"/>
          </a:p>
          <a:p>
            <a:r>
              <a:rPr lang="en-US" dirty="0"/>
              <a:t>4) vehicle declaration</a:t>
            </a:r>
            <a:r>
              <a:rPr lang="ru-RU" dirty="0"/>
              <a:t>.</a:t>
            </a:r>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dirty="0"/>
              <a:t>D</a:t>
            </a:r>
            <a:r>
              <a:rPr lang="en-US" dirty="0"/>
              <a:t>eclaration of goods</a:t>
            </a:r>
            <a:endParaRPr lang="ru-RU" dirty="0"/>
          </a:p>
        </p:txBody>
      </p:sp>
      <p:sp>
        <p:nvSpPr>
          <p:cNvPr id="3" name="Содержимое 2"/>
          <p:cNvSpPr>
            <a:spLocks noGrp="1"/>
          </p:cNvSpPr>
          <p:nvPr>
            <p:ph sz="quarter" idx="1"/>
          </p:nvPr>
        </p:nvSpPr>
        <p:spPr>
          <a:xfrm>
            <a:off x="301752" y="1527048"/>
            <a:ext cx="8503920" cy="2189984"/>
          </a:xfrm>
        </p:spPr>
        <p:txBody>
          <a:bodyPr>
            <a:normAutofit fontScale="92500" lnSpcReduction="10000"/>
          </a:bodyPr>
          <a:lstStyle/>
          <a:p>
            <a:pPr algn="just"/>
            <a:r>
              <a:rPr lang="en-US" dirty="0"/>
              <a:t>A goods declaration is a document drawn up for goods when moving them across the customs border. It contains information about the cargo and its customs value, transport, delivery, delivery conditions, sender and recipient, as well as other information in accordance with Art. 181 TC </a:t>
            </a:r>
            <a:r>
              <a:rPr lang="en-US" dirty="0" err="1"/>
              <a:t>TC</a:t>
            </a:r>
            <a:r>
              <a:rPr lang="en-US" dirty="0"/>
              <a:t>.</a:t>
            </a:r>
            <a:endParaRPr lang="ru-RU" dirty="0"/>
          </a:p>
        </p:txBody>
      </p:sp>
      <p:pic>
        <p:nvPicPr>
          <p:cNvPr id="22530" name="Picture 2" descr="https://img2.freepng.ru/20180715/qrg/kisspng-customs-officer-u-s-customs-and-border-protection-planos-de-coches-5b4b942f9c3f81.38375300153167979164.jpg"/>
          <p:cNvPicPr>
            <a:picLocks noChangeAspect="1" noChangeArrowheads="1"/>
          </p:cNvPicPr>
          <p:nvPr/>
        </p:nvPicPr>
        <p:blipFill>
          <a:blip r:embed="rId2" cstate="print"/>
          <a:srcRect/>
          <a:stretch>
            <a:fillRect/>
          </a:stretch>
        </p:blipFill>
        <p:spPr bwMode="auto">
          <a:xfrm>
            <a:off x="3635896" y="3429000"/>
            <a:ext cx="2952328" cy="295232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 Transit declaration</a:t>
            </a:r>
            <a:endParaRPr lang="ru-RU" dirty="0"/>
          </a:p>
        </p:txBody>
      </p:sp>
      <p:sp>
        <p:nvSpPr>
          <p:cNvPr id="3" name="Содержимое 2"/>
          <p:cNvSpPr>
            <a:spLocks noGrp="1"/>
          </p:cNvSpPr>
          <p:nvPr>
            <p:ph sz="quarter" idx="1"/>
          </p:nvPr>
        </p:nvSpPr>
        <p:spPr>
          <a:xfrm>
            <a:off x="301752" y="1527048"/>
            <a:ext cx="8503920" cy="1829944"/>
          </a:xfrm>
        </p:spPr>
        <p:txBody>
          <a:bodyPr>
            <a:normAutofit fontScale="77500" lnSpcReduction="20000"/>
          </a:bodyPr>
          <a:lstStyle/>
          <a:p>
            <a:pPr algn="just"/>
            <a:r>
              <a:rPr lang="en-US" dirty="0"/>
              <a:t>In accordance with Art. 182 TC </a:t>
            </a:r>
            <a:r>
              <a:rPr lang="en-US" dirty="0" err="1"/>
              <a:t>TC</a:t>
            </a:r>
            <a:r>
              <a:rPr lang="en-US" dirty="0"/>
              <a:t> when placing goods under the customs procedure of customs transit, the customs authority of departure is presented with a transit declaration. As a transit declaration, transport (transportation), commercial and (or) other documents, including those specified by international treaties, containing various information may be presented.</a:t>
            </a:r>
            <a:endParaRPr lang="ru-RU" dirty="0"/>
          </a:p>
        </p:txBody>
      </p:sp>
      <p:pic>
        <p:nvPicPr>
          <p:cNvPr id="21506" name="Picture 2" descr="https://rudnik.mobi/wp-content/uploads/2019/08/3_28-891x1024.png"/>
          <p:cNvPicPr>
            <a:picLocks noChangeAspect="1" noChangeArrowheads="1"/>
          </p:cNvPicPr>
          <p:nvPr/>
        </p:nvPicPr>
        <p:blipFill>
          <a:blip r:embed="rId2" cstate="print"/>
          <a:srcRect/>
          <a:stretch>
            <a:fillRect/>
          </a:stretch>
        </p:blipFill>
        <p:spPr bwMode="auto">
          <a:xfrm>
            <a:off x="3203848" y="3140969"/>
            <a:ext cx="2880320" cy="324036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Passenger customs declaration</a:t>
            </a:r>
            <a:endParaRPr lang="ru-RU" dirty="0"/>
          </a:p>
        </p:txBody>
      </p:sp>
      <p:sp>
        <p:nvSpPr>
          <p:cNvPr id="3" name="Содержимое 2"/>
          <p:cNvSpPr>
            <a:spLocks noGrp="1"/>
          </p:cNvSpPr>
          <p:nvPr>
            <p:ph sz="quarter" idx="1"/>
          </p:nvPr>
        </p:nvSpPr>
        <p:spPr>
          <a:xfrm>
            <a:off x="301752" y="1527048"/>
            <a:ext cx="8503920" cy="2117976"/>
          </a:xfrm>
        </p:spPr>
        <p:txBody>
          <a:bodyPr>
            <a:normAutofit fontScale="70000" lnSpcReduction="20000"/>
          </a:bodyPr>
          <a:lstStyle/>
          <a:p>
            <a:pPr algn="just"/>
            <a:r>
              <a:rPr lang="en-US" dirty="0"/>
              <a:t>In accordance with paragraph 3 of Art. 355 TC </a:t>
            </a:r>
            <a:r>
              <a:rPr lang="en-US" dirty="0" err="1"/>
              <a:t>TC</a:t>
            </a:r>
            <a:r>
              <a:rPr lang="en-US" dirty="0"/>
              <a:t>, the customs declaration of goods for personal use is carried out in writing using the passenger customs declaration, which is intended to declare in writing information about goods transported across the customs border of the Russian Federation by individuals (any movable property, including currency, currency values) and the purposes of their movement, as well as for use as a permit document of the customs authority, reflecting the results of customs clearance.</a:t>
            </a:r>
            <a:endParaRPr lang="ru-RU" dirty="0"/>
          </a:p>
        </p:txBody>
      </p:sp>
      <p:pic>
        <p:nvPicPr>
          <p:cNvPr id="20482" name="Picture 2" descr="https://cdn.the-village.ru/the-village.ru/post_image-image/aDkGk6xf0pQvkd1sX84KxQ-wide.png"/>
          <p:cNvPicPr>
            <a:picLocks noChangeAspect="1" noChangeArrowheads="1"/>
          </p:cNvPicPr>
          <p:nvPr/>
        </p:nvPicPr>
        <p:blipFill>
          <a:blip r:embed="rId2" cstate="print"/>
          <a:srcRect/>
          <a:stretch>
            <a:fillRect/>
          </a:stretch>
        </p:blipFill>
        <p:spPr bwMode="auto">
          <a:xfrm>
            <a:off x="2699792" y="3284984"/>
            <a:ext cx="4680624" cy="311891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Vehicle declaration</a:t>
            </a:r>
            <a:endParaRPr lang="ru-RU" dirty="0"/>
          </a:p>
        </p:txBody>
      </p:sp>
      <p:sp>
        <p:nvSpPr>
          <p:cNvPr id="3" name="Содержимое 2"/>
          <p:cNvSpPr>
            <a:spLocks noGrp="1"/>
          </p:cNvSpPr>
          <p:nvPr>
            <p:ph sz="quarter" idx="1"/>
          </p:nvPr>
        </p:nvSpPr>
        <p:spPr>
          <a:xfrm>
            <a:off x="301752" y="1527048"/>
            <a:ext cx="8503920" cy="2189984"/>
          </a:xfrm>
        </p:spPr>
        <p:txBody>
          <a:bodyPr>
            <a:normAutofit fontScale="70000" lnSpcReduction="20000"/>
          </a:bodyPr>
          <a:lstStyle/>
          <a:p>
            <a:pPr algn="just"/>
            <a:r>
              <a:rPr lang="en-US" dirty="0"/>
              <a:t>In accordance with Art. 350 TC </a:t>
            </a:r>
            <a:r>
              <a:rPr lang="en-US" dirty="0" err="1"/>
              <a:t>TC</a:t>
            </a:r>
            <a:r>
              <a:rPr lang="en-US" dirty="0"/>
              <a:t> Customs declaration of vehicles of international transport is carried out when temporarily importing into the customs territory of the customs union of vehicles of international transport and exporting such temporarily imported vehicles from such territory, as well as when temporarily exporting from the customs territory of the customs union of vehicles of international transport and import of such temporarily exported vehicles of international transport to such territory by filing by the carrier with customs about The customs declaration of the vehicle.</a:t>
            </a:r>
            <a:endParaRPr lang="ru-RU" dirty="0"/>
          </a:p>
        </p:txBody>
      </p:sp>
      <p:pic>
        <p:nvPicPr>
          <p:cNvPr id="19458" name="Picture 2" descr="http://import.express/upload/iblock/96e/tamogennoe_oformlenie_tovarov1.png"/>
          <p:cNvPicPr>
            <a:picLocks noChangeAspect="1" noChangeArrowheads="1"/>
          </p:cNvPicPr>
          <p:nvPr/>
        </p:nvPicPr>
        <p:blipFill>
          <a:blip r:embed="rId2" cstate="print"/>
          <a:srcRect/>
          <a:stretch>
            <a:fillRect/>
          </a:stretch>
        </p:blipFill>
        <p:spPr bwMode="auto">
          <a:xfrm>
            <a:off x="2123728" y="3650010"/>
            <a:ext cx="5472608" cy="273630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301752" y="1527048"/>
            <a:ext cx="8503920" cy="2550024"/>
          </a:xfrm>
        </p:spPr>
        <p:txBody>
          <a:bodyPr>
            <a:normAutofit fontScale="85000" lnSpcReduction="20000"/>
          </a:bodyPr>
          <a:lstStyle/>
          <a:p>
            <a:pPr algn="just"/>
            <a:r>
              <a:rPr lang="en-US" dirty="0"/>
              <a:t>Thus, the Federal Customs Service checks the accuracy of the information and filling out the declaration, compares it with other documents submitted for customs clearance. </a:t>
            </a:r>
          </a:p>
          <a:p>
            <a:pPr algn="just"/>
            <a:r>
              <a:rPr lang="en-US" dirty="0"/>
              <a:t>The preparation of a customs declaration requires extensive specialized knowledge and some practical experience. </a:t>
            </a:r>
          </a:p>
          <a:p>
            <a:pPr algn="just"/>
            <a:r>
              <a:rPr lang="en-US" dirty="0"/>
              <a:t>Therefore, it is necessary to contact specialized organizations whose employees will help in the preparation of the relevant customs declaration.</a:t>
            </a:r>
            <a:endParaRPr lang="ru-RU" dirty="0"/>
          </a:p>
        </p:txBody>
      </p:sp>
      <p:pic>
        <p:nvPicPr>
          <p:cNvPr id="18434" name="Picture 2" descr="https://thumbs.dreamstime.com/b/%D1%80%D1%83%D1%81%D1%81%D0%BA%D0%BE%D0%B5-%D0%B8%D0%BD-%D0%B8%D0%B2%D0%B8-%D1%83%D0%B0-%D1%8C%D0%BD%D0%BE%D0%B5-%D0%BE%D0%B1%D1%81-%D1%83%D0%B6%D0%B8%D0%B2%D0%B0%D0%BD%D0%B8%D0%B5-%D0%BD%D0%B0-%D1%80%D0%B0%D0%B1%D0%BE%D1%82%D0%B5-%D1%80%D0%B0%D0%B1%D0%BE%D1%82%D0%B0-%D0%BE%D1%84%D0%B8%D1%86%D0%B5%D1%80%D0%B0-81153310.jpg"/>
          <p:cNvPicPr>
            <a:picLocks noChangeAspect="1" noChangeArrowheads="1"/>
          </p:cNvPicPr>
          <p:nvPr/>
        </p:nvPicPr>
        <p:blipFill>
          <a:blip r:embed="rId2" cstate="print"/>
          <a:srcRect/>
          <a:stretch>
            <a:fillRect/>
          </a:stretch>
        </p:blipFill>
        <p:spPr bwMode="auto">
          <a:xfrm>
            <a:off x="3635896" y="3645024"/>
            <a:ext cx="2736304" cy="2736304"/>
          </a:xfrm>
          <a:prstGeom prst="rect">
            <a:avLst/>
          </a:prstGeom>
          <a:noFill/>
        </p:spPr>
      </p:pic>
      <p:pic>
        <p:nvPicPr>
          <p:cNvPr id="18436" name="Picture 4" descr="https://img2.freepng.ru/20180513/fiq/kisspng-case-study-student-research-learning-study-skills-5af7ce9ab9f322.5807797615261897227617.jpg"/>
          <p:cNvPicPr>
            <a:picLocks noChangeAspect="1" noChangeArrowheads="1"/>
          </p:cNvPicPr>
          <p:nvPr/>
        </p:nvPicPr>
        <p:blipFill>
          <a:blip r:embed="rId3" cstate="print"/>
          <a:srcRect/>
          <a:stretch>
            <a:fillRect/>
          </a:stretch>
        </p:blipFill>
        <p:spPr bwMode="auto">
          <a:xfrm>
            <a:off x="827584" y="4060032"/>
            <a:ext cx="2304256" cy="2304256"/>
          </a:xfrm>
          <a:prstGeom prst="rect">
            <a:avLst/>
          </a:prstGeom>
          <a:noFill/>
        </p:spPr>
      </p:pic>
      <p:pic>
        <p:nvPicPr>
          <p:cNvPr id="18438" name="Picture 6" descr="https://img2.freepng.ru/20180312/ese/kisspng-businessperson-infographic-illustration-vector-business-office-elements-5aa6e85679f6f7.9288492315208878944996.jpg"/>
          <p:cNvPicPr>
            <a:picLocks noChangeAspect="1" noChangeArrowheads="1"/>
          </p:cNvPicPr>
          <p:nvPr/>
        </p:nvPicPr>
        <p:blipFill>
          <a:blip r:embed="rId4" cstate="print"/>
          <a:srcRect/>
          <a:stretch>
            <a:fillRect/>
          </a:stretch>
        </p:blipFill>
        <p:spPr bwMode="auto">
          <a:xfrm>
            <a:off x="6516216" y="4005064"/>
            <a:ext cx="2376264" cy="237626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81</TotalTime>
  <Words>574</Words>
  <Application>Microsoft Office PowerPoint</Application>
  <PresentationFormat>Экран (4:3)</PresentationFormat>
  <Paragraphs>41</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Georgia</vt:lpstr>
      <vt:lpstr>Wingdings</vt:lpstr>
      <vt:lpstr>Wingdings 2</vt:lpstr>
      <vt:lpstr>Официальная</vt:lpstr>
      <vt:lpstr>Russian University of  Transport       Law Institute  Сustoms Declaration of the Russian Federation</vt:lpstr>
      <vt:lpstr>Work structure</vt:lpstr>
      <vt:lpstr>Сustoms declaration</vt:lpstr>
      <vt:lpstr>Types of customs declaration</vt:lpstr>
      <vt:lpstr>Declaration of goods</vt:lpstr>
      <vt:lpstr> Transit declaration</vt:lpstr>
      <vt:lpstr>Passenger customs declaration</vt:lpstr>
      <vt:lpstr>Vehicle declaration</vt:lpstr>
      <vt:lpstr>Презентация PowerPoint</vt:lpstr>
      <vt:lpstr>Thanks for attention!!!</vt:lpstr>
      <vt:lpstr>Russian University of  Transport       Law Institute  Сustoms Declaration of the Russian Federation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Сustoms declaration of the russian federation</dc:title>
  <dc:creator>днс</dc:creator>
  <cp:lastModifiedBy>konysheva marina</cp:lastModifiedBy>
  <cp:revision>8</cp:revision>
  <dcterms:created xsi:type="dcterms:W3CDTF">2020-03-15T16:07:40Z</dcterms:created>
  <dcterms:modified xsi:type="dcterms:W3CDTF">2020-04-02T02:55:42Z</dcterms:modified>
</cp:coreProperties>
</file>