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9144000" cy="5715000" type="screen16x10"/>
  <p:notesSz cx="6858000" cy="9144000"/>
  <p:embeddedFontLst>
    <p:embeddedFont>
      <p:font typeface="Lobster" panose="02000506000000020003" pitchFamily="2" charset="0"/>
      <p:regular r:id="rId28"/>
    </p:embeddedFont>
    <p:embeddedFont>
      <p:font typeface="Helvetica" panose="00000500000000000000" pitchFamily="50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8182" autoAdjust="0"/>
  </p:normalViewPr>
  <p:slideViewPr>
    <p:cSldViewPr>
      <p:cViewPr varScale="1">
        <p:scale>
          <a:sx n="93" d="100"/>
          <a:sy n="93" d="100"/>
        </p:scale>
        <p:origin x="1133" y="67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5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353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755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95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79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12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23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60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255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241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76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4556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33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89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65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428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401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496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980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184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342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913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291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16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663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227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59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522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69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409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03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75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250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8506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211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438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147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9129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860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14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764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872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1916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892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1283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507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8360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3378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5561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6799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174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5967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031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528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20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3647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9172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8914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836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378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369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939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338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4369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820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916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3087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6329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7710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9768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8255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603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577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009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7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85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2B79-F1A9-4145-BA3E-CE2CF4F6FD13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28318-19FE-4D18-A85B-75083E5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116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2B79-F1A9-4145-BA3E-CE2CF4F6FD13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28318-19FE-4D18-A85B-75083E5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50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0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2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2B79-F1A9-4145-BA3E-CE2CF4F6F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28318-19FE-4D18-A85B-75083E5A3BA1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5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3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1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2B79-F1A9-4145-BA3E-CE2CF4F6FD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28318-19FE-4D18-A85B-75083E5A3B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99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fotki.yandex.ru/users/trof-av/view/872253/" TargetMode="External"/><Relationship Id="rId5" Type="http://schemas.openxmlformats.org/officeDocument/2006/relationships/image" Target="../media/image40.jpeg"/><Relationship Id="rId4" Type="http://schemas.openxmlformats.org/officeDocument/2006/relationships/hyperlink" Target="http://fotki.yandex.ru/users/trof-av/view/872248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3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fotki.yandex.ru/users/trof-av/view/872256/" TargetMode="External"/><Relationship Id="rId5" Type="http://schemas.openxmlformats.org/officeDocument/2006/relationships/image" Target="../media/image42.jpeg"/><Relationship Id="rId4" Type="http://schemas.openxmlformats.org/officeDocument/2006/relationships/hyperlink" Target="http://fotki.yandex.ru/users/trof-av/view/872255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s://ordenrf.ru/upload/novosty-info/novorossiysk-1.jpg" TargetMode="External"/><Relationship Id="rId7" Type="http://schemas.openxmlformats.org/officeDocument/2006/relationships/hyperlink" Target="https://ordenrf.ru/upload/novosty-info/novorossiysk-3.jpg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hyperlink" Target="https://ordenrf.ru/upload/novosty-info/novorossiysk-2.jpg" TargetMode="Externa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s://ordenrf.ru/upload/novosty-info/novorossiysk-4.jpg" TargetMode="External"/><Relationship Id="rId7" Type="http://schemas.openxmlformats.org/officeDocument/2006/relationships/hyperlink" Target="https://ordenrf.ru/upload/novosty-info/novorossiysk-6.jpg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hyperlink" Target="https://ordenrf.ru/upload/novosty-info/novorossiysk-5.jpg" TargetMode="Externa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s://ordenrf.ru/upload/novosty-info/novorossiysk-7.jpg" TargetMode="External"/><Relationship Id="rId7" Type="http://schemas.openxmlformats.org/officeDocument/2006/relationships/hyperlink" Target="https://ordenrf.ru/upload/novosty-info/novorossiysk-8.jpg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hyperlink" Target="https://ordenrf.ru/upload/novosty-info/novorossiysk-9.jpg" TargetMode="Externa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" b="3119"/>
          <a:stretch/>
        </p:blipFill>
        <p:spPr>
          <a:xfrm>
            <a:off x="0" y="1"/>
            <a:ext cx="9144000" cy="5715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>
              <a:lumMod val="85000"/>
              <a:lumOff val="1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5" b="9064"/>
          <a:stretch/>
        </p:blipFill>
        <p:spPr>
          <a:xfrm rot="21115713">
            <a:off x="449910" y="533377"/>
            <a:ext cx="4731603" cy="315972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086">
            <a:off x="-115588" y="3948622"/>
            <a:ext cx="4968552" cy="20050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44" y="4207876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Lobster" pitchFamily="2" charset="0"/>
              </a:rPr>
              <a:t>Город-герой</a:t>
            </a:r>
          </a:p>
          <a:p>
            <a:r>
              <a:rPr lang="ru-RU" sz="4000" dirty="0">
                <a:solidFill>
                  <a:srgbClr val="C00000"/>
                </a:solidFill>
                <a:latin typeface="Lobster" pitchFamily="2" charset="0"/>
              </a:rPr>
              <a:t> </a:t>
            </a:r>
            <a:r>
              <a:rPr lang="ru-RU" sz="4000" dirty="0" smtClean="0">
                <a:solidFill>
                  <a:srgbClr val="C00000"/>
                </a:solidFill>
                <a:latin typeface="Lobster" pitchFamily="2" charset="0"/>
              </a:rPr>
              <a:t>    Новороссийск</a:t>
            </a:r>
            <a:endParaRPr lang="ru-RU" sz="4000" dirty="0">
              <a:solidFill>
                <a:srgbClr val="C00000"/>
              </a:solidFill>
              <a:latin typeface="Lobs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50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7704" y="-310852"/>
            <a:ext cx="4968552" cy="1584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9712" y="2353444"/>
            <a:ext cx="4968552" cy="1584176"/>
          </a:xfrm>
          <a:prstGeom prst="rect">
            <a:avLst/>
          </a:prstGeom>
        </p:spPr>
      </p:pic>
      <p:pic>
        <p:nvPicPr>
          <p:cNvPr id="11" name="Рисунок 10" descr="ogon-vechnoj-slavy-700x46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888" y="142197"/>
            <a:ext cx="3657600" cy="248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568384" y="337220"/>
            <a:ext cx="2651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Lobster" pitchFamily="2" charset="0"/>
              </a:rPr>
              <a:t>«Огонь вечной славы»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9114" y="966852"/>
            <a:ext cx="5204974" cy="1746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Памятник создан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 1958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и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посвящен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павшим воинам, защищавшим город в период Великой Отечественной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войны и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особенно в 1943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</a:t>
            </a:r>
          </a:p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Находится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на Аллее героев. Рядом – мемориальная стена и братская могила. Впервые зажгли Вечный огонь от факела, который привезли на крейсере «Михаил Кутузов» из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 Севастополя.</a:t>
            </a:r>
            <a:endParaRPr lang="ru-RU" sz="1500" dirty="0">
              <a:solidFill>
                <a:prstClr val="black"/>
              </a:solidFill>
              <a:latin typeface="Helvetica" pitchFamily="50" charset="0"/>
              <a:ea typeface="Helvetica" pitchFamily="50" charset="0"/>
              <a:cs typeface="Tahoma" pitchFamily="34" charset="0"/>
            </a:endParaRPr>
          </a:p>
        </p:txBody>
      </p:sp>
      <p:pic>
        <p:nvPicPr>
          <p:cNvPr id="13" name="Рисунок 12" descr="memorial-malaya-zemlya-700x46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12073"/>
          <a:stretch/>
        </p:blipFill>
        <p:spPr bwMode="auto">
          <a:xfrm>
            <a:off x="113524" y="3101507"/>
            <a:ext cx="4017812" cy="24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4364455" y="2973320"/>
            <a:ext cx="1999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Lobster" pitchFamily="2" charset="0"/>
              </a:rPr>
              <a:t>«Малая земля»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139952" y="3616340"/>
            <a:ext cx="4824536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Мемориал создали на месте, где советские войска в 1943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вели бои за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город.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Во многом эти события предопределили исход битвы за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Кавказ.</a:t>
            </a:r>
          </a:p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Открытие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–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 1938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Монумент ассоциируется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носом корабля, на полном ходу врезающегося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берег. С одной стороны на барельефах изображены сцены войны, с другой – скульптурная группа – солдаты, высаживающиеся на сушу.</a:t>
            </a:r>
          </a:p>
        </p:txBody>
      </p:sp>
    </p:spTree>
    <p:extLst>
      <p:ext uri="{BB962C8B-B14F-4D97-AF65-F5344CB8AC3E}">
        <p14:creationId xmlns:p14="http://schemas.microsoft.com/office/powerpoint/2010/main" val="261409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9712" y="-382860"/>
            <a:ext cx="4968552" cy="1584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52" y="2353444"/>
            <a:ext cx="4968552" cy="15841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95936" y="265212"/>
            <a:ext cx="23631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Lobster" pitchFamily="2" charset="0"/>
              </a:rPr>
              <a:t>«Торпедный катер»</a:t>
            </a:r>
            <a:endParaRPr lang="ru-RU" sz="2000" dirty="0">
              <a:solidFill>
                <a:srgbClr val="C00000"/>
              </a:solidFill>
              <a:latin typeface="Lobster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23928" y="894844"/>
            <a:ext cx="5040560" cy="1746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Суда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такого типа сыграли важную роль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освобождении города от фашистов в 1943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</a:t>
            </a:r>
          </a:p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Конкретно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этот катер «воевал» на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Черном море.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Его списали после истечения срока службы. В 1968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катер превратили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памятник и установили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на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набережной. Его постамент напоминает волну,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что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делает композицию более атмосферной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.</a:t>
            </a:r>
            <a:endParaRPr lang="ru-RU" sz="1500" dirty="0">
              <a:solidFill>
                <a:prstClr val="black"/>
              </a:solidFill>
              <a:latin typeface="Helvetica" pitchFamily="50" charset="0"/>
              <a:ea typeface="Helvetica" pitchFamily="50" charset="0"/>
              <a:cs typeface="Tahom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3064232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Lobster" pitchFamily="2" charset="0"/>
              </a:rPr>
              <a:t>Памятник </a:t>
            </a:r>
            <a:r>
              <a:rPr lang="ru-RU" dirty="0" smtClean="0">
                <a:solidFill>
                  <a:srgbClr val="C00000"/>
                </a:solidFill>
                <a:latin typeface="Lobster" pitchFamily="2" charset="0"/>
              </a:rPr>
              <a:t>неизвестному</a:t>
            </a:r>
            <a:r>
              <a:rPr lang="ru-RU" dirty="0">
                <a:solidFill>
                  <a:srgbClr val="C00000"/>
                </a:solidFill>
                <a:latin typeface="Lobster" pitchFamily="2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Lobster" pitchFamily="2" charset="0"/>
              </a:rPr>
              <a:t>матросу</a:t>
            </a:r>
            <a:endParaRPr lang="ru-RU" dirty="0">
              <a:solidFill>
                <a:srgbClr val="C00000"/>
              </a:solidFill>
              <a:latin typeface="Lobster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3508" y="3649588"/>
            <a:ext cx="4716524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Создан в 1961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 Авторы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придали своему герою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решительный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вид. Он смотрит вдаль и как будто на секунду застыл, прежде чем шагнуть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вперед.</a:t>
            </a:r>
          </a:p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Сама фигура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матроса отлита из бронзы.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Постамент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изготовлен из камня. Общая высота монумента – 7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м.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Хотя образ собирательный,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у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матроса был реальный прототип – мичман Ковыльников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.</a:t>
            </a:r>
            <a:endParaRPr lang="ru-RU" sz="1500" dirty="0">
              <a:solidFill>
                <a:prstClr val="black"/>
              </a:solidFill>
              <a:latin typeface="Helvetica" pitchFamily="50" charset="0"/>
              <a:ea typeface="Helvetica" pitchFamily="50" charset="0"/>
              <a:cs typeface="Tahoma" pitchFamily="34" charset="0"/>
            </a:endParaRPr>
          </a:p>
        </p:txBody>
      </p:sp>
      <p:pic>
        <p:nvPicPr>
          <p:cNvPr id="11" name="Рисунок 10" descr="torpednyj-kater-700x46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52"/>
            <a:ext cx="3872322" cy="2504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pamyatnik-neizvestnomu-matrosu-700x46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0" b="10394"/>
          <a:stretch/>
        </p:blipFill>
        <p:spPr bwMode="auto">
          <a:xfrm>
            <a:off x="4860032" y="3004297"/>
            <a:ext cx="4296373" cy="2710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9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3728" y="-310852"/>
            <a:ext cx="4968552" cy="1584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768" y="2353444"/>
            <a:ext cx="4968552" cy="15841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02931" y="337220"/>
            <a:ext cx="21291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Lobster" pitchFamily="2" charset="0"/>
              </a:rPr>
              <a:t>Памятник хамсе</a:t>
            </a:r>
            <a:endParaRPr lang="ru-RU" sz="2000" dirty="0">
              <a:solidFill>
                <a:srgbClr val="C00000"/>
              </a:solidFill>
              <a:latin typeface="Lobster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9114" y="913284"/>
            <a:ext cx="5204974" cy="1746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Других скульптурных посвящений этому виду рыб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мире нет. В годы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войны именно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ловля хамсы спасла жителей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 Новороссийска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от голодной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смерти.</a:t>
            </a:r>
          </a:p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А. Суворов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закончил работу над памятником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еще </a:t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2011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г., однако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разрешение на установку пришлось ждать до 2017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Постамент выполнен в виде волны,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а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на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нем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находится косяк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хамсы.</a:t>
            </a:r>
            <a:endParaRPr lang="ru-RU" sz="1500" dirty="0">
              <a:solidFill>
                <a:prstClr val="black"/>
              </a:solidFill>
              <a:latin typeface="Helvetica" pitchFamily="50" charset="0"/>
              <a:ea typeface="Helvetica" pitchFamily="50" charset="0"/>
              <a:cs typeface="Tahom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39952" y="2973320"/>
            <a:ext cx="27446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Lobster" pitchFamily="2" charset="0"/>
              </a:rPr>
              <a:t>«</a:t>
            </a:r>
            <a:r>
              <a:rPr lang="ru-RU" sz="2000" dirty="0" smtClean="0">
                <a:solidFill>
                  <a:srgbClr val="C00000"/>
                </a:solidFill>
                <a:latin typeface="Lobster" pitchFamily="2" charset="0"/>
              </a:rPr>
              <a:t>Морякам революции»</a:t>
            </a:r>
            <a:endParaRPr lang="ru-RU" sz="2000" dirty="0">
              <a:solidFill>
                <a:srgbClr val="C00000"/>
              </a:solidFill>
              <a:latin typeface="Lobster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23928" y="3616340"/>
            <a:ext cx="5040560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Памятник установлен в 1980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 </a:t>
            </a:r>
            <a:r>
              <a:rPr lang="ru-RU" sz="1500" dirty="0" err="1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Цемесской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 бухте. Монумент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посвящен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 первую очередь событиям 1918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 Тогда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моряки были вынуждены затопить суда, так как не могли ими воспользоваться в полной мере и не хотели отдавать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врагу.</a:t>
            </a:r>
          </a:p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Высота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приклонившего колено моряка – 12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м. </a:t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одной руке он держит бескозырку, а другую прижимает к сердцу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.</a:t>
            </a:r>
            <a:endParaRPr lang="ru-RU" sz="1500" dirty="0">
              <a:solidFill>
                <a:prstClr val="black"/>
              </a:solidFill>
              <a:latin typeface="Helvetica" pitchFamily="50" charset="0"/>
              <a:ea typeface="Helvetica" pitchFamily="50" charset="0"/>
              <a:cs typeface="Tahoma" pitchFamily="34" charset="0"/>
            </a:endParaRPr>
          </a:p>
        </p:txBody>
      </p:sp>
      <p:pic>
        <p:nvPicPr>
          <p:cNvPr id="10" name="Рисунок 9" descr="pamyatnik-hamse-700x46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7094"/>
          <a:stretch/>
        </p:blipFill>
        <p:spPr bwMode="auto">
          <a:xfrm>
            <a:off x="5308438" y="119693"/>
            <a:ext cx="3835562" cy="248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moryakam-revolyutsii-700x45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9" t="8258" r="8085" b="3808"/>
          <a:stretch/>
        </p:blipFill>
        <p:spPr bwMode="auto">
          <a:xfrm>
            <a:off x="24788" y="2713484"/>
            <a:ext cx="3899140" cy="2710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655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768" y="-388084"/>
            <a:ext cx="4968552" cy="1584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7744" y="2353444"/>
            <a:ext cx="4968552" cy="15841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95936" y="265212"/>
            <a:ext cx="2832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Lobster" pitchFamily="2" charset="0"/>
              </a:rPr>
              <a:t>«Линия-рубеж обороны»</a:t>
            </a:r>
            <a:endParaRPr lang="ru-RU" sz="2000" dirty="0">
              <a:solidFill>
                <a:srgbClr val="C00000"/>
              </a:solidFill>
              <a:latin typeface="Lobster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51920" y="841276"/>
            <a:ext cx="51125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Мемориал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расположен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на восточном берегу </a:t>
            </a:r>
            <a:r>
              <a:rPr lang="ru-RU" sz="1500" dirty="0" err="1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Цемесской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бухты. Железобетонная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конструкция подвешена над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дорогой. С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одной стороны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стены размещены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награды, полученные городом за время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существования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.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другой – выступают четыре руки, сжимающие оружие.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На опоре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из гранита перечислены названия частей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и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соединений, защищавших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город </a:t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от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фашистов.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87824" y="2929508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Lobster" pitchFamily="2" charset="0"/>
              </a:rPr>
              <a:t>«Новороссийцам, погибшим </a:t>
            </a:r>
            <a:r>
              <a:rPr lang="ru-RU" dirty="0" smtClean="0">
                <a:solidFill>
                  <a:srgbClr val="C00000"/>
                </a:solidFill>
                <a:latin typeface="Lobster" pitchFamily="2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Lobster" pitchFamily="2" charset="0"/>
              </a:rPr>
            </a:br>
            <a:r>
              <a:rPr lang="ru-RU" dirty="0" smtClean="0">
                <a:solidFill>
                  <a:srgbClr val="C00000"/>
                </a:solidFill>
                <a:latin typeface="Lobster" pitchFamily="2" charset="0"/>
              </a:rPr>
              <a:t>в </a:t>
            </a:r>
            <a:r>
              <a:rPr lang="ru-RU" dirty="0">
                <a:solidFill>
                  <a:srgbClr val="C00000"/>
                </a:solidFill>
                <a:latin typeface="Lobster" pitchFamily="2" charset="0"/>
              </a:rPr>
              <a:t>необъявленных войнах»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3508" y="3649588"/>
            <a:ext cx="6156684" cy="1746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Памятник находится в парке имени Фрунзе с 2006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</a:t>
            </a:r>
          </a:p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За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проект отвечал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А.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Суворов. Первоначально композиция состояла только из ангелов, держащих щит с именами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27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погибших героев необъявленных войн и военных конфликтов. Но позднее был добавлен прямоугольный обелиск, облицованный плитами из гранита. На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нем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установлены новые мемориальные таблички, так как погибших стало больше.</a:t>
            </a:r>
          </a:p>
        </p:txBody>
      </p:sp>
      <p:pic>
        <p:nvPicPr>
          <p:cNvPr id="13" name="Рисунок 12" descr="liniya-rubezh-oborony-700x46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t="7672"/>
          <a:stretch/>
        </p:blipFill>
        <p:spPr bwMode="auto">
          <a:xfrm>
            <a:off x="35496" y="215000"/>
            <a:ext cx="3872323" cy="2511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novorossijtsam-pogibshim-v-neobyavlennyh-vojnah-700x93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26816"/>
            <a:ext cx="2232248" cy="29679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90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1640" y="-310852"/>
            <a:ext cx="4968552" cy="1584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5696" y="2353444"/>
            <a:ext cx="4968552" cy="158417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9114" y="913284"/>
            <a:ext cx="520497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Монумент открыли в 1961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на Площади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Свободы.</a:t>
            </a:r>
          </a:p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Фигуры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, входящие в скульптурную группу: моряк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автоматом в руке, девушка-партизанка с винтовкой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за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плечами и пехотинец, держащий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знамя.</a:t>
            </a:r>
          </a:p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Общая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высота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памятника около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18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м.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Постамент отдельно украшен барельефами, изображающими сцены войны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.</a:t>
            </a:r>
            <a:endParaRPr lang="ru-RU" sz="1500" dirty="0">
              <a:solidFill>
                <a:prstClr val="black"/>
              </a:solidFill>
              <a:latin typeface="Helvetica" pitchFamily="50" charset="0"/>
              <a:ea typeface="Helvetica" pitchFamily="50" charset="0"/>
              <a:cs typeface="Tahom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22784" y="3721596"/>
            <a:ext cx="611371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Евгений Савицкий – фронтовик, дважды Герой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СССР.</a:t>
            </a:r>
          </a:p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На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малой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Родине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ему установили бюст в 1950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 Летчика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изобразили в военной экипировке с орденами и медалями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на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груди, будто он только на секунду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отвлекся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от своего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штурвала.</a:t>
            </a:r>
          </a:p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На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постаменте написан текст указа о награждении генерал-лейтенанта второй золотой звездой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.</a:t>
            </a:r>
            <a:endParaRPr lang="ru-RU" sz="1500" dirty="0">
              <a:solidFill>
                <a:prstClr val="black"/>
              </a:solidFill>
              <a:latin typeface="Helvetica" pitchFamily="50" charset="0"/>
              <a:ea typeface="Helvetica" pitchFamily="50" charset="0"/>
              <a:cs typeface="Tahoma" pitchFamily="34" charset="0"/>
            </a:endParaRPr>
          </a:p>
        </p:txBody>
      </p:sp>
      <p:pic>
        <p:nvPicPr>
          <p:cNvPr id="11" name="Рисунок 10" descr="voinam-zashhitnikam-goroda-novorossijska-1942-1943-700x46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164" y="144998"/>
            <a:ext cx="3740237" cy="249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088232" y="2669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Lobster" pitchFamily="2" charset="0"/>
              </a:rPr>
              <a:t>«Воинам-защитникам </a:t>
            </a:r>
            <a:r>
              <a:rPr lang="ru-RU" dirty="0" smtClean="0">
                <a:solidFill>
                  <a:srgbClr val="C00000"/>
                </a:solidFill>
                <a:latin typeface="Lobster" pitchFamily="2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Lobster" pitchFamily="2" charset="0"/>
              </a:rPr>
            </a:br>
            <a:r>
              <a:rPr lang="ru-RU" dirty="0" smtClean="0">
                <a:solidFill>
                  <a:srgbClr val="C00000"/>
                </a:solidFill>
                <a:latin typeface="Lobster" pitchFamily="2" charset="0"/>
              </a:rPr>
              <a:t>г. </a:t>
            </a:r>
            <a:r>
              <a:rPr lang="ru-RU" dirty="0">
                <a:solidFill>
                  <a:srgbClr val="C00000"/>
                </a:solidFill>
                <a:latin typeface="Lobster" pitchFamily="2" charset="0"/>
              </a:rPr>
              <a:t>Новороссийска 1942-1943»</a:t>
            </a:r>
          </a:p>
        </p:txBody>
      </p:sp>
      <p:pic>
        <p:nvPicPr>
          <p:cNvPr id="13" name="Рисунок 12" descr="pamyatnik-eya-savitskomu-700x93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6613" r="6613" b="11982"/>
          <a:stretch/>
        </p:blipFill>
        <p:spPr bwMode="auto">
          <a:xfrm>
            <a:off x="267493" y="2641323"/>
            <a:ext cx="2239216" cy="30568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026667" y="3001516"/>
            <a:ext cx="32576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Lobster" pitchFamily="2" charset="0"/>
              </a:rPr>
              <a:t>Памятник </a:t>
            </a:r>
            <a:r>
              <a:rPr lang="ru-RU" sz="2000" dirty="0" smtClean="0">
                <a:solidFill>
                  <a:srgbClr val="C00000"/>
                </a:solidFill>
                <a:latin typeface="Lobster" pitchFamily="2" charset="0"/>
              </a:rPr>
              <a:t> Е</a:t>
            </a:r>
            <a:r>
              <a:rPr lang="ru-RU" sz="2000" dirty="0">
                <a:solidFill>
                  <a:srgbClr val="C00000"/>
                </a:solidFill>
                <a:latin typeface="Lobster" pitchFamily="2" charset="0"/>
              </a:rPr>
              <a:t>. Я. Савицкому</a:t>
            </a:r>
          </a:p>
        </p:txBody>
      </p:sp>
    </p:spTree>
    <p:extLst>
      <p:ext uri="{BB962C8B-B14F-4D97-AF65-F5344CB8AC3E}">
        <p14:creationId xmlns:p14="http://schemas.microsoft.com/office/powerpoint/2010/main" val="17728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9792" y="-382860"/>
            <a:ext cx="4968552" cy="1584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7664" y="2353444"/>
            <a:ext cx="4968552" cy="15841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55616" y="265212"/>
            <a:ext cx="31647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Lobster" pitchFamily="2" charset="0"/>
              </a:rPr>
              <a:t>Памятник </a:t>
            </a:r>
            <a:r>
              <a:rPr lang="en-US" sz="2000" dirty="0" smtClean="0">
                <a:solidFill>
                  <a:srgbClr val="C00000"/>
                </a:solidFill>
                <a:latin typeface="Lobster" pitchFamily="2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Lobster" pitchFamily="2" charset="0"/>
              </a:rPr>
              <a:t>Л</a:t>
            </a:r>
            <a:r>
              <a:rPr lang="ru-RU" sz="2000" dirty="0">
                <a:solidFill>
                  <a:srgbClr val="C00000"/>
                </a:solidFill>
                <a:latin typeface="Lobster" pitchFamily="2" charset="0"/>
              </a:rPr>
              <a:t>. И. Брежневу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51920" y="841276"/>
            <a:ext cx="511256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500" b="1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Официальное название </a:t>
            </a:r>
            <a:r>
              <a:rPr lang="en-US" sz="1500" b="1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-</a:t>
            </a:r>
            <a:r>
              <a:rPr lang="ru-RU" sz="1500" b="1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 </a:t>
            </a:r>
            <a:r>
              <a:rPr lang="ru-RU" sz="1500" b="1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«Человек, идущий </a:t>
            </a:r>
            <a:r>
              <a:rPr lang="en-US" sz="1500" b="1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en-US" sz="1500" b="1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b="1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по </a:t>
            </a:r>
            <a:r>
              <a:rPr lang="ru-RU" sz="1500" b="1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городу».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Единственный в России памятник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Брежневу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установили в 2004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Скульптор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изобразил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генсека полным сил и энергии. Высота памятника – более 4 м. Брежнев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жил в г. Новороссийске и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защищал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город во время войны.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 2010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монумент перенесли, чтобы провести перестройку парка и сделать бульвар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.</a:t>
            </a:r>
            <a:endParaRPr lang="ru-RU" sz="1500" dirty="0">
              <a:solidFill>
                <a:prstClr val="black"/>
              </a:solidFill>
              <a:latin typeface="Helvetica" pitchFamily="50" charset="0"/>
              <a:ea typeface="Helvetica" pitchFamily="50" charset="0"/>
              <a:cs typeface="Tahom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3508" y="3649588"/>
            <a:ext cx="52205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Установлен около яхт-клуба, поблизости также находится Музей боевой славы. Модель Ил-2 поступила в массовое производство в 1939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Таких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самолетов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было выпущено примерно 36 тысяч, но конкретно этот имеет интересную историю. Он участвовал в боях во время Великой Отечественной и был подбит. Ил-2 до 1974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пролежал на морском дне. А потом его подняли, отреставрировали и сделали памятником.</a:t>
            </a:r>
          </a:p>
        </p:txBody>
      </p:sp>
      <p:pic>
        <p:nvPicPr>
          <p:cNvPr id="11" name="Рисунок 10" descr="pamyatnik-li-brezhnevu-700x46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0" y="165664"/>
            <a:ext cx="3817620" cy="2511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pamyatnik-samolyot-il-2-700x46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01571"/>
            <a:ext cx="3764034" cy="2511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123728" y="3001516"/>
            <a:ext cx="30925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Lobster" pitchFamily="2" charset="0"/>
              </a:rPr>
              <a:t>Памятник-самолет  Ил-2</a:t>
            </a:r>
            <a:endParaRPr lang="ru-RU" sz="2000" dirty="0">
              <a:solidFill>
                <a:srgbClr val="C00000"/>
              </a:solidFill>
              <a:latin typeface="Lobs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88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584" y="-310852"/>
            <a:ext cx="4968552" cy="1584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9712" y="2353444"/>
            <a:ext cx="4968552" cy="158417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9114" y="913284"/>
            <a:ext cx="5204974" cy="1746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Монумент посвящен событиям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1943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 этом месте проходила линия обороны, которую защищали всеми правдами и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неправдами.</a:t>
            </a:r>
          </a:p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Матрос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выступает из белоснежной стены и вот-вот бросит гранату. С тыльной стороны начертана карта,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а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также сделано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несколько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отметок, понятных знающим историю города людям. Открыли памятник в 1973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</a:t>
            </a:r>
            <a:endParaRPr lang="ru-RU" sz="1500" dirty="0">
              <a:solidFill>
                <a:prstClr val="black"/>
              </a:solidFill>
              <a:latin typeface="Helvetica" pitchFamily="50" charset="0"/>
              <a:ea typeface="Helvetica" pitchFamily="50" charset="0"/>
              <a:cs typeface="Tahom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39952" y="2973320"/>
            <a:ext cx="22028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Lobster" pitchFamily="2" charset="0"/>
              </a:rPr>
              <a:t>«Долина смерти»</a:t>
            </a:r>
            <a:endParaRPr lang="ru-RU" sz="2000" dirty="0">
              <a:solidFill>
                <a:srgbClr val="C00000"/>
              </a:solidFill>
              <a:latin typeface="Lobster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23928" y="3616340"/>
            <a:ext cx="5040560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Мемориальный комплекс находится в Мысхако.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Созданием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композиции занималась группа местных скульпторов. Они завершили работу в 1974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</a:t>
            </a:r>
          </a:p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При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въезде на территорию стоит стела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информацией о событиях Великой Отечественной. В состав комплекса входят памятники «Колодец жизни», «Передний край», «Взрыв». Также тут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растет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платан, посаженный Брежневым.</a:t>
            </a:r>
          </a:p>
        </p:txBody>
      </p:sp>
      <p:pic>
        <p:nvPicPr>
          <p:cNvPr id="11" name="Рисунок 10" descr="perednij-kraj-oborony-maloj-zemli-700x46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" r="9461"/>
          <a:stretch/>
        </p:blipFill>
        <p:spPr bwMode="auto">
          <a:xfrm>
            <a:off x="5467845" y="0"/>
            <a:ext cx="3676155" cy="24822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331640" y="399936"/>
            <a:ext cx="4100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Lobster" pitchFamily="2" charset="0"/>
              </a:rPr>
              <a:t>«Передний край обороны Малой земли»</a:t>
            </a:r>
          </a:p>
        </p:txBody>
      </p:sp>
      <p:pic>
        <p:nvPicPr>
          <p:cNvPr id="13" name="Рисунок 12" descr="memorialnyj-kompleks-dolina-smerti-700x46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3932"/>
            <a:ext cx="3899140" cy="2710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09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768" y="-382860"/>
            <a:ext cx="4968552" cy="1584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1720" y="2353444"/>
            <a:ext cx="4968552" cy="15841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51920" y="841276"/>
            <a:ext cx="5112568" cy="1746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 парке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имени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Ленина в 1947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были захоронены партизаны, погибшие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еще в 1943 г.</a:t>
            </a:r>
          </a:p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Небольшая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стела облицована гранитными плитами. На них сделаны траурные надписи,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рассказывающие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историю монумента. Партизанское движение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регионе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очень помогло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регулярным войскам переломить ход событий на фронте.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3508" y="3717964"/>
            <a:ext cx="6156684" cy="151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Бронзовый бюст установлен в парковой аллее в апреле 1975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 </a:t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честь дважды Героя Советского Союза, генерал-майора авиации, заслуженного летчика-испытателя В.К. Коккинаки (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1904-1985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), почетного гражданина города-героя Новороссийск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Именно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Коккинаки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провел испытательные полеты на знаменитом штурмовике «ИЛ-2» и тем самым дал ему путевку жизнь.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11960" y="194945"/>
            <a:ext cx="2970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Lobster" pitchFamily="2" charset="0"/>
              </a:rPr>
              <a:t>Памятник партизанам </a:t>
            </a:r>
            <a:r>
              <a:rPr lang="ru-RU" dirty="0" smtClean="0">
                <a:solidFill>
                  <a:srgbClr val="C00000"/>
                </a:solidFill>
                <a:latin typeface="Lobster" pitchFamily="2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Lobster" pitchFamily="2" charset="0"/>
              </a:rPr>
            </a:br>
            <a:r>
              <a:rPr lang="ru-RU" dirty="0" smtClean="0">
                <a:solidFill>
                  <a:srgbClr val="C00000"/>
                </a:solidFill>
                <a:latin typeface="Lobster" pitchFamily="2" charset="0"/>
              </a:rPr>
              <a:t>Новороссийского </a:t>
            </a:r>
            <a:r>
              <a:rPr lang="ru-RU" dirty="0">
                <a:solidFill>
                  <a:srgbClr val="C00000"/>
                </a:solidFill>
                <a:latin typeface="Lobster" pitchFamily="2" charset="0"/>
              </a:rPr>
              <a:t>куста </a:t>
            </a:r>
          </a:p>
        </p:txBody>
      </p:sp>
      <p:pic>
        <p:nvPicPr>
          <p:cNvPr id="11" name="Рисунок 10" descr="pamyatnik-partizanam-novorossijskogo-kusta-700x46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97"/>
            <a:ext cx="3872322" cy="2503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Памятник летчику-испытателю Коккинаки В.К., Новороссийск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r="9542" b="7829"/>
          <a:stretch/>
        </p:blipFill>
        <p:spPr bwMode="auto">
          <a:xfrm>
            <a:off x="6588224" y="2633771"/>
            <a:ext cx="2160240" cy="30651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699792" y="2929508"/>
            <a:ext cx="3710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Lobster" pitchFamily="2" charset="0"/>
              </a:rPr>
              <a:t>Памятник летчику-испытателю </a:t>
            </a:r>
            <a:r>
              <a:rPr lang="ru-RU" dirty="0" smtClean="0">
                <a:solidFill>
                  <a:srgbClr val="C00000"/>
                </a:solidFill>
                <a:latin typeface="Lobster" pitchFamily="2" charset="0"/>
              </a:rPr>
              <a:t>В. К. Коккинаки</a:t>
            </a:r>
            <a:endParaRPr lang="ru-RU" dirty="0">
              <a:solidFill>
                <a:srgbClr val="C00000"/>
              </a:solidFill>
              <a:latin typeface="Lobs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38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600" y="-310852"/>
            <a:ext cx="4968552" cy="1584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9632" y="2353444"/>
            <a:ext cx="4968552" cy="158417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9114" y="913284"/>
            <a:ext cx="5204974" cy="1746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Руины так и не открытого из-за войны нового Дворца Культуры цементников. Дворец был построен еще до Великой Отечественной войны, однако, так и не был открыт, в связи с ее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началом.</a:t>
            </a:r>
          </a:p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Сегодня разрушенный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Дворец культуры является мемориалом. Здание сильно разрушено вражескими бомбардировками, особенно стены и крыша.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139952" y="2973320"/>
            <a:ext cx="1606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Lobster" pitchFamily="2" charset="0"/>
              </a:rPr>
              <a:t>Танк Т-34-85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923928" y="3694301"/>
            <a:ext cx="5040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Расположен перед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мемориалом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«Разрушенный Дворец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Культуры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цементников».</a:t>
            </a:r>
          </a:p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Танк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установлен на братской могиле, в которой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1943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было захоронено 338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человек.</a:t>
            </a:r>
          </a:p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Надпись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на памятной плите: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«Героям танкистам».</a:t>
            </a:r>
            <a:endParaRPr lang="ru-RU" sz="1500" dirty="0">
              <a:solidFill>
                <a:prstClr val="black"/>
              </a:solidFill>
              <a:latin typeface="Helvetica" pitchFamily="50" charset="0"/>
              <a:ea typeface="Helvetica" pitchFamily="50" charset="0"/>
              <a:cs typeface="Tahoma" pitchFamily="34" charset="0"/>
            </a:endParaRPr>
          </a:p>
        </p:txBody>
      </p:sp>
      <p:pic>
        <p:nvPicPr>
          <p:cNvPr id="10" name="Рисунок 9" descr="Мемориал Разрушенный Дворец Культуры цементников, Новороссийск">
            <a:hlinkClick r:id="rId4" tgtFrame="&quot;_self&quot;"/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 b="21987"/>
          <a:stretch/>
        </p:blipFill>
        <p:spPr bwMode="auto">
          <a:xfrm>
            <a:off x="5298533" y="32199"/>
            <a:ext cx="3809885" cy="24822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656184" y="2669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Lobster" pitchFamily="2" charset="0"/>
              </a:rPr>
              <a:t>Мемориал "Разрушенный Дворец </a:t>
            </a:r>
            <a:r>
              <a:rPr lang="ru-RU" dirty="0" smtClean="0">
                <a:solidFill>
                  <a:srgbClr val="C00000"/>
                </a:solidFill>
                <a:latin typeface="Lobster" pitchFamily="2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Lobster" pitchFamily="2" charset="0"/>
              </a:rPr>
            </a:br>
            <a:r>
              <a:rPr lang="ru-RU" dirty="0" smtClean="0">
                <a:solidFill>
                  <a:srgbClr val="C00000"/>
                </a:solidFill>
                <a:latin typeface="Lobster" pitchFamily="2" charset="0"/>
              </a:rPr>
              <a:t>Культуры </a:t>
            </a:r>
            <a:r>
              <a:rPr lang="ru-RU" dirty="0">
                <a:solidFill>
                  <a:srgbClr val="C00000"/>
                </a:solidFill>
                <a:latin typeface="Lobster" pitchFamily="2" charset="0"/>
              </a:rPr>
              <a:t>цементников"</a:t>
            </a:r>
          </a:p>
        </p:txBody>
      </p:sp>
      <p:pic>
        <p:nvPicPr>
          <p:cNvPr id="16" name="Рисунок 15" descr="Танк Т-34-85 и мемориал &quot;Разрушенный Дворец Культуры цементников&quot;, Новороссийск">
            <a:hlinkClick r:id="rId6" tgtFrame="&quot;_self&quot;"/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7" r="8836"/>
          <a:stretch/>
        </p:blipFill>
        <p:spPr bwMode="auto">
          <a:xfrm>
            <a:off x="72008" y="3094470"/>
            <a:ext cx="3851920" cy="2523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309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1840" y="-382860"/>
            <a:ext cx="5544616" cy="1584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1680" y="2281436"/>
            <a:ext cx="4968552" cy="15841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23928" y="265212"/>
            <a:ext cx="4398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Lobster" pitchFamily="2" charset="0"/>
              </a:rPr>
              <a:t>Мемориальный комплекс "Рубеж обороны"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51920" y="918508"/>
            <a:ext cx="5112568" cy="151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Сооружен в сентябре 1978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</a:t>
            </a:r>
          </a:p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40-метровая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стела похожа на шлагбаум, переброшенный через дорогу и загородивший путь врагу. На стеле видны руки, сжимающие автоматы.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На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памятных досках высечены имена и названия частей, участвовавших в обороне и штурме города.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3508" y="3457515"/>
            <a:ext cx="5004556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Вагон входит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 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состав мемориального комплекса </a:t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«Рубеж обороны».</a:t>
            </a:r>
          </a:p>
          <a:p>
            <a:pPr algn="just">
              <a:spcBef>
                <a:spcPts val="300"/>
              </a:spcBef>
            </a:pP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Установлен в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1946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на месте линии обороны советских войск.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Когда гитлеровская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армия пыталась прорваться на Восточный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Кавказ, пульмановский вагон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являлся частью баррикад, которые настроили на пути отступающих фашистов </a:t>
            </a: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красноармейцы </a:t>
            </a:r>
            <a:b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и горожане. </a:t>
            </a:r>
            <a:r>
              <a:rPr lang="ru-RU" sz="1500" dirty="0">
                <a:solidFill>
                  <a:prstClr val="black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Несмотря на многочисленные повреждения, «стена» тогда выстояла.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2912665"/>
            <a:ext cx="26116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Lobster" pitchFamily="2" charset="0"/>
              </a:rPr>
              <a:t>Расстрелянный </a:t>
            </a:r>
            <a:r>
              <a:rPr lang="ru-RU" sz="2000" dirty="0" smtClean="0">
                <a:solidFill>
                  <a:srgbClr val="C00000"/>
                </a:solidFill>
                <a:latin typeface="Lobster" pitchFamily="2" charset="0"/>
              </a:rPr>
              <a:t>вагон</a:t>
            </a:r>
            <a:endParaRPr lang="ru-RU" sz="2000" dirty="0">
              <a:solidFill>
                <a:srgbClr val="C00000"/>
              </a:solidFill>
              <a:latin typeface="Lobster" pitchFamily="2" charset="0"/>
            </a:endParaRPr>
          </a:p>
        </p:txBody>
      </p:sp>
      <p:pic>
        <p:nvPicPr>
          <p:cNvPr id="13" name="Рисунок 12" descr="Памятник &quot;Новороссийский оборонительный рубеж&quot;, Новороссийск">
            <a:hlinkClick r:id="rId4" tgtFrame="&quot;_self&quot;"/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t="7900" r="6718" b="18974"/>
          <a:stretch/>
        </p:blipFill>
        <p:spPr bwMode="auto">
          <a:xfrm>
            <a:off x="0" y="193203"/>
            <a:ext cx="3707904" cy="2452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Расстрелянный вагон, Новороссийск">
            <a:hlinkClick r:id="rId6" tgtFrame="&quot;_self&quot;"/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20"/>
          <a:stretch/>
        </p:blipFill>
        <p:spPr bwMode="auto">
          <a:xfrm>
            <a:off x="5269424" y="2857500"/>
            <a:ext cx="3839080" cy="2507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713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964488" y="0"/>
            <a:ext cx="179512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784976" y="0"/>
            <a:ext cx="179512" cy="5715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103331"/>
            <a:ext cx="6510542" cy="5778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После того, как советские войска сорвали немецкий план проведения захватнических операций в кавказском направлении, гитлеровское командование начало атаки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г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.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Новороссийск.</a:t>
            </a:r>
            <a:endParaRPr lang="ru-RU" sz="1400" dirty="0">
              <a:latin typeface="Helvetica" pitchFamily="50" charset="0"/>
              <a:ea typeface="Helvetica" pitchFamily="50" charset="0"/>
              <a:cs typeface="Tahoma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ru-RU" sz="1600" dirty="0">
                <a:solidFill>
                  <a:srgbClr val="C00000"/>
                </a:solidFill>
                <a:latin typeface="Lobster" pitchFamily="2" charset="0"/>
              </a:rPr>
              <a:t>Для защиты г. Новороссийска 17 августа 1942 г. был создан Новороссийский оборонительный район, в который входили: 47-ая армия, моряки Азовской военной флотилии и Черноморского флота. </a:t>
            </a:r>
            <a:r>
              <a:rPr lang="ru-RU" sz="1600" dirty="0" smtClean="0">
                <a:latin typeface="Lobster" pitchFamily="2" charset="0"/>
              </a:rPr>
              <a:t/>
            </a:r>
            <a:br>
              <a:rPr lang="ru-RU" sz="1600" dirty="0" smtClean="0">
                <a:latin typeface="Lobster" pitchFamily="2" charset="0"/>
              </a:rPr>
            </a:b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В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городе активно создавались отряды народного ополчения, строилось более 200 огневых оборонных точек и командных пунктов, была оборудована полоса противотанковых и противопехотных препятствий, длиной более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30 км.</a:t>
            </a:r>
            <a:endParaRPr lang="ru-RU" sz="1400" dirty="0">
              <a:latin typeface="Helvetica" pitchFamily="50" charset="0"/>
              <a:ea typeface="Helvetica" pitchFamily="50" charset="0"/>
              <a:cs typeface="Tahoma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Особо отличились в борьбе за Новороссийск корабли Черноморского флота. В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 сентябре 1942 г.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эскадронный миноносец «Сообразительный»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и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лидер «Харьков» нанесли мощные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удары по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скоплениям немецких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войск.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Несмотря на героические усилия защитников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города 7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сентября 1942 г. врагу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удалось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войти в город и захватить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несколько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административных объектов. Но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через 4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дня гитлеровцы были остановлены в юго-восточной части города и перешли к оборонительной позиции. </a:t>
            </a:r>
            <a:endParaRPr lang="ru-RU" sz="1400" dirty="0" smtClean="0">
              <a:latin typeface="Helvetica" pitchFamily="50" charset="0"/>
              <a:ea typeface="Helvetica" pitchFamily="50" charset="0"/>
              <a:cs typeface="Tahoma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ru-RU" sz="1600" dirty="0">
                <a:solidFill>
                  <a:srgbClr val="C00000"/>
                </a:solidFill>
                <a:latin typeface="Lobster" pitchFamily="2" charset="0"/>
              </a:rPr>
              <a:t>Победоносную запись в историю битвы за освобождение г. Новороссийска внесла высадка в ночь на 4 февраля 1943 г. морского десанта, возглавляемого майором </a:t>
            </a:r>
            <a:r>
              <a:rPr lang="ru-RU" sz="1600" dirty="0" err="1">
                <a:solidFill>
                  <a:srgbClr val="C00000"/>
                </a:solidFill>
                <a:latin typeface="Lobster" pitchFamily="2" charset="0"/>
              </a:rPr>
              <a:t>Кунниковым</a:t>
            </a:r>
            <a:r>
              <a:rPr lang="ru-RU" sz="1600" dirty="0">
                <a:solidFill>
                  <a:srgbClr val="C00000"/>
                </a:solidFill>
                <a:latin typeface="Lobster" pitchFamily="2" charset="0"/>
              </a:rPr>
              <a:t>.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Своеобразный плацдарм </a:t>
            </a:r>
            <a:b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в районе населенного пункта </a:t>
            </a:r>
            <a:r>
              <a:rPr lang="ru-RU" sz="1400" dirty="0" err="1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Станички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,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площадью в 30 кв.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км,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вошел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в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летопись Великой Отечественной войны под названием «Малая земля». Он стал отправной точкой по разгрому фашистов в черте города и порта,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в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которых они построили более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500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оборонительных сооружений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.</a:t>
            </a:r>
            <a:endParaRPr lang="ru-RU" sz="1400" dirty="0">
              <a:latin typeface="Helvetica" pitchFamily="50" charset="0"/>
              <a:ea typeface="Helvetica" pitchFamily="50" charset="0"/>
              <a:cs typeface="Tahoma" pitchFamily="34" charset="0"/>
            </a:endParaRPr>
          </a:p>
        </p:txBody>
      </p:sp>
      <p:pic>
        <p:nvPicPr>
          <p:cNvPr id="4" name="Рисунок 3" descr="Город герой Новороссийск. Мемориал &quot;Малая земля&quot;.">
            <a:hlinkClick r:id="rId3" tooltip="&quot;Мемориал &quot;Малая земля&quot;. 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567" y="121196"/>
            <a:ext cx="2382433" cy="1594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Город герой Новороссийск  Другая сторона мемориала.">
            <a:hlinkClick r:id="rId5" tooltip="&quot;Другая сторона мемориала. &quot;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566" y="1715260"/>
            <a:ext cx="2382434" cy="1430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Город герой Новороссийск Вид мемориала со стороны моря">
            <a:hlinkClick r:id="rId7" tooltip="&quot;Вид со стороны моря. &quot;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705" y="3145532"/>
            <a:ext cx="2382295" cy="17694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6516216" y="4957926"/>
            <a:ext cx="2574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Lobster" pitchFamily="2" charset="0"/>
              </a:rPr>
              <a:t>Мемориал </a:t>
            </a:r>
          </a:p>
          <a:p>
            <a:pPr algn="ctr"/>
            <a:r>
              <a:rPr lang="ru-RU" sz="2000" dirty="0" smtClean="0">
                <a:latin typeface="Lobster" pitchFamily="2" charset="0"/>
              </a:rPr>
              <a:t>«Малая земля»</a:t>
            </a:r>
            <a:endParaRPr lang="ru-RU" sz="2000" dirty="0">
              <a:latin typeface="Lobs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10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" y="1"/>
            <a:ext cx="9144000" cy="5715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>
              <a:lumMod val="85000"/>
              <a:lumOff val="1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001874" y="3315677"/>
            <a:ext cx="38884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Lobster" pitchFamily="2" charset="0"/>
              </a:rPr>
              <a:t>Подготовила воспитатель</a:t>
            </a:r>
            <a:r>
              <a:rPr lang="ru-RU" sz="3200" dirty="0">
                <a:solidFill>
                  <a:schemeClr val="bg1"/>
                </a:solidFill>
                <a:latin typeface="Lobster" pitchFamily="2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Lobster" pitchFamily="2" charset="0"/>
              </a:rPr>
              <a:t>Яшкова</a:t>
            </a:r>
            <a:r>
              <a:rPr lang="ru-RU" sz="3200" dirty="0" smtClean="0">
                <a:solidFill>
                  <a:schemeClr val="bg1"/>
                </a:solidFill>
                <a:latin typeface="Lobster" pitchFamily="2" charset="0"/>
              </a:rPr>
              <a:t> Е.А.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Lobster" pitchFamily="2" charset="0"/>
              </a:rPr>
              <a:t>Группа № 13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60684" y="2987504"/>
            <a:ext cx="338331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51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964488" y="0"/>
            <a:ext cx="179512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784976" y="0"/>
            <a:ext cx="179512" cy="5715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65914" y="103331"/>
            <a:ext cx="6510542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600" dirty="0">
                <a:solidFill>
                  <a:srgbClr val="C00000"/>
                </a:solidFill>
                <a:latin typeface="Lobster" pitchFamily="2" charset="0"/>
              </a:rPr>
              <a:t>Сражение за </a:t>
            </a:r>
            <a:r>
              <a:rPr lang="ru-RU" sz="1600" dirty="0" smtClean="0">
                <a:solidFill>
                  <a:srgbClr val="C00000"/>
                </a:solidFill>
                <a:latin typeface="Lobster" pitchFamily="2" charset="0"/>
              </a:rPr>
              <a:t>г. Новороссийск </a:t>
            </a:r>
            <a:r>
              <a:rPr lang="ru-RU" sz="1600" dirty="0">
                <a:solidFill>
                  <a:srgbClr val="C00000"/>
                </a:solidFill>
                <a:latin typeface="Lobster" pitchFamily="2" charset="0"/>
              </a:rPr>
              <a:t>длилось 225 дней и закончилась полным освобождением города-героя 16 сентября 1943 г. За мужество и отвагу 21 защитник Новороссийска и Малой земли был удостоен звания Герой Советского Союза.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Еще сотни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солдат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и офицеров были награждены почетными орденами и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медалями.</a:t>
            </a:r>
          </a:p>
          <a:p>
            <a:pPr algn="just">
              <a:spcBef>
                <a:spcPts val="300"/>
              </a:spcBef>
            </a:pP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14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сентября 1973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г.,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в честь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30-летия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победы над силами вермахта при защите Северного Кавказа, </a:t>
            </a:r>
            <a:r>
              <a:rPr lang="ru-RU" sz="1600" dirty="0">
                <a:solidFill>
                  <a:srgbClr val="C00000"/>
                </a:solidFill>
                <a:latin typeface="Lobster" pitchFamily="2" charset="0"/>
              </a:rPr>
              <a:t>Новороссийск получил звание город-герой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В память о тех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событиях на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территории плацдарма «Малая земля»,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в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1982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г.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открыли мемориальный комплекс с одноименным названием. </a:t>
            </a:r>
            <a:endParaRPr lang="ru-RU" sz="1400" dirty="0" smtClean="0">
              <a:latin typeface="Helvetica" pitchFamily="50" charset="0"/>
              <a:ea typeface="Helvetica" pitchFamily="50" charset="0"/>
              <a:cs typeface="Tahoma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Не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забыты Новороссийском и герои-матросы. В 1968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г.,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в честь 25-летия битвы за город, был торжественно открыт памятник Героическим морякам-черноморцам – постамент в виде высокой волны, по которой несется навстречу врагу катер ТКА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- 341.</a:t>
            </a:r>
          </a:p>
          <a:p>
            <a:pPr algn="just">
              <a:spcBef>
                <a:spcPts val="300"/>
              </a:spcBef>
            </a:pP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Пользуясь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численным преимуществом, 28 августа противник начал наступление на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г. Новороссийск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и 7 сентября захватил большую часть города. Несмотря на упорные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атаки,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11 сентября враг был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остановлен, </a:t>
            </a:r>
            <a:b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а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к 26 сентября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был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вынужден перейти к обороне. План немецкого командования по прорыву к Туапсе и в Закавказье был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сорван.</a:t>
            </a:r>
          </a:p>
          <a:p>
            <a:pPr algn="just">
              <a:spcBef>
                <a:spcPts val="300"/>
              </a:spcBef>
            </a:pP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На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том месте, где советские войска закрыли путь противнику на юг, в 1978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г.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был сооружен мемориальный комплекс "Рубеж обороны".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На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памятных досках высечены имена и названия частей, участвовавших в обороне города. В состав мемориального комплекса входит «расстрелянный железнодорожный вагон», изрешеченный более чем десятью тысячами пробоин, установленный в 1946 г.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7145" y="0"/>
            <a:ext cx="45719" cy="5715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1417320"/>
            <a:ext cx="2160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Lobster" pitchFamily="2" charset="0"/>
              </a:rPr>
              <a:t>Памятник</a:t>
            </a:r>
            <a:br>
              <a:rPr lang="ru-RU" sz="1400" dirty="0" smtClean="0">
                <a:latin typeface="Lobster" pitchFamily="2" charset="0"/>
              </a:rPr>
            </a:br>
            <a:r>
              <a:rPr lang="ru-RU" sz="1400" dirty="0" smtClean="0">
                <a:latin typeface="Lobster" pitchFamily="2" charset="0"/>
              </a:rPr>
              <a:t>морякам-черноморцам</a:t>
            </a:r>
            <a:endParaRPr lang="ru-RU" sz="1400" dirty="0">
              <a:latin typeface="Lobster" pitchFamily="2" charset="0"/>
            </a:endParaRPr>
          </a:p>
        </p:txBody>
      </p:sp>
      <p:pic>
        <p:nvPicPr>
          <p:cNvPr id="11" name="Рисунок 10" descr="https://ordenrf.ru/upload/novosty-info/novorossiysk-4.jpg">
            <a:hlinkClick r:id="rId3" tooltip="&quot;Памятник героическим морякам-черноморцам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49780" cy="141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ordenrf.ru/upload/novosty-info/novorossiysk-5.jpg">
            <a:hlinkClick r:id="rId5" tooltip="&quot;Мемориальный комплекс &quot;Рубеж обороны&quot;.&quot;"/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8"/>
          <a:stretch/>
        </p:blipFill>
        <p:spPr bwMode="auto">
          <a:xfrm>
            <a:off x="0" y="1940540"/>
            <a:ext cx="2049780" cy="1379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ordenrf.ru/upload/novosty-info/novorossiysk-6.jpg">
            <a:hlinkClick r:id="rId7" tooltip="&quot;Штурмовик, ИЛ-2&quot;"/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"/>
          <a:stretch/>
        </p:blipFill>
        <p:spPr bwMode="auto">
          <a:xfrm>
            <a:off x="-7620" y="3937620"/>
            <a:ext cx="2065020" cy="13792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107504" y="3361536"/>
            <a:ext cx="2160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Lobster" pitchFamily="2" charset="0"/>
              </a:rPr>
              <a:t>Мемориальный комплекс</a:t>
            </a:r>
            <a:br>
              <a:rPr lang="ru-RU" sz="1400" dirty="0" smtClean="0">
                <a:latin typeface="Lobster" pitchFamily="2" charset="0"/>
              </a:rPr>
            </a:br>
            <a:r>
              <a:rPr lang="ru-RU" sz="1400" dirty="0" smtClean="0">
                <a:latin typeface="Lobster" pitchFamily="2" charset="0"/>
              </a:rPr>
              <a:t>«Рубеж обороны»</a:t>
            </a:r>
            <a:endParaRPr lang="ru-RU" sz="1400" dirty="0">
              <a:latin typeface="Lobster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3676" y="5358035"/>
            <a:ext cx="1572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Lobster" pitchFamily="2" charset="0"/>
              </a:rPr>
              <a:t>Штурмовик, ИЛ-2</a:t>
            </a:r>
          </a:p>
        </p:txBody>
      </p:sp>
    </p:spTree>
    <p:extLst>
      <p:ext uri="{BB962C8B-B14F-4D97-AF65-F5344CB8AC3E}">
        <p14:creationId xmlns:p14="http://schemas.microsoft.com/office/powerpoint/2010/main" val="32579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964488" y="0"/>
            <a:ext cx="179512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784976" y="0"/>
            <a:ext cx="179512" cy="5715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103331"/>
            <a:ext cx="5256584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600" dirty="0">
                <a:solidFill>
                  <a:srgbClr val="C00000"/>
                </a:solidFill>
                <a:latin typeface="Lobster" pitchFamily="2" charset="0"/>
              </a:rPr>
              <a:t>В боях на кавказском театре военных действий огромную роль сыграли корабли Черноморского флота.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Именно благодаря поддержке их орудий советским войскам удалось остановить немецкий бросок на юг в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Закавказье.</a:t>
            </a:r>
          </a:p>
          <a:p>
            <a:pPr algn="just">
              <a:spcBef>
                <a:spcPts val="300"/>
              </a:spcBef>
            </a:pP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В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честь моряков-героев с 1960 г. на набережной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адм. Серебрякова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стоит «Памятник неизвестному матросу».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Памятник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являет собой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удачный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пример советской </a:t>
            </a:r>
            <a:r>
              <a:rPr lang="ru-RU" sz="1400" dirty="0" err="1">
                <a:latin typeface="Helvetica" pitchFamily="50" charset="0"/>
                <a:ea typeface="Helvetica" pitchFamily="50" charset="0"/>
                <a:cs typeface="Tahoma" pitchFamily="34" charset="0"/>
              </a:rPr>
              <a:t>монументалистики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. Скульптору О. </a:t>
            </a:r>
            <a:r>
              <a:rPr lang="ru-RU" sz="1400" dirty="0" err="1">
                <a:latin typeface="Helvetica" pitchFamily="50" charset="0"/>
                <a:ea typeface="Helvetica" pitchFamily="50" charset="0"/>
                <a:cs typeface="Tahoma" pitchFamily="34" charset="0"/>
              </a:rPr>
              <a:t>Коломойцеву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 очень точно удалось передать спокойное величие моряка, его мужество, мощь, и стойкость.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Монумент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посвящен памяти всех погибших черноморских матросов в Гражданской и Великой Отечественной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войнах.</a:t>
            </a:r>
          </a:p>
          <a:p>
            <a:pPr algn="just">
              <a:spcBef>
                <a:spcPts val="300"/>
              </a:spcBef>
            </a:pP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Героическая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оборона плацдарма «Малая земля»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продолжалась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225 дней до полного освобождения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города. </a:t>
            </a:r>
            <a:b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В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память об этих событиях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в пос.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Мысхако, на месте особо кровопролитных боев 1943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г.,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с 1979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г.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стоит памятник «Взрыв», который входит в состав мемориального комплекса «Долина смерти». Являет собой аллегорическое изображение взрыва, сплавленное из поржавевших осколков авиабомб мин и снарядов весом 1250 кг. Считается, что именно столько обрушили немецкие войска на каждого защитника Малой земли. Рядом с памятником стоит дерево, посаженное 6 сентября 1974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г.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Леонидом Брежневым. </a:t>
            </a:r>
          </a:p>
        </p:txBody>
      </p:sp>
      <p:pic>
        <p:nvPicPr>
          <p:cNvPr id="11" name="Рисунок 10" descr="https://ordenrf.ru/upload/novosty-info/novorossiysk-7.jpg">
            <a:hlinkClick r:id="rId3" tooltip="&quot;Памятник неизвестному матросу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"/>
            <a:ext cx="1552404" cy="23534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291268" y="246628"/>
            <a:ext cx="131318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Lobster" pitchFamily="2" charset="0"/>
              </a:rPr>
              <a:t>Памятник </a:t>
            </a:r>
            <a:endParaRPr lang="ru-RU" sz="1400" dirty="0" smtClean="0">
              <a:latin typeface="Lobster" pitchFamily="2" charset="0"/>
            </a:endParaRPr>
          </a:p>
          <a:p>
            <a:r>
              <a:rPr lang="ru-RU" sz="1400" dirty="0" smtClean="0">
                <a:latin typeface="Lobster" pitchFamily="2" charset="0"/>
              </a:rPr>
              <a:t>неизвестному </a:t>
            </a:r>
          </a:p>
          <a:p>
            <a:r>
              <a:rPr lang="ru-RU" sz="1400" dirty="0" smtClean="0">
                <a:latin typeface="Lobster" pitchFamily="2" charset="0"/>
              </a:rPr>
              <a:t>матросу </a:t>
            </a:r>
            <a:endParaRPr lang="ru-RU" sz="1400" dirty="0">
              <a:latin typeface="Lobster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81664" y="-1"/>
            <a:ext cx="45719" cy="10801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https://ordenrf.ru/upload/novosty-info/novorossiysk-9.jpg">
            <a:hlinkClick r:id="rId5" tooltip="&quot;Крейсер &quot;Михаил Кутузов&quot;&quot;"/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7"/>
          <a:stretch/>
        </p:blipFill>
        <p:spPr bwMode="auto">
          <a:xfrm>
            <a:off x="5508105" y="3522846"/>
            <a:ext cx="1673556" cy="219215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7441127" y="4639116"/>
            <a:ext cx="96051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Lobster" pitchFamily="2" charset="0"/>
              </a:rPr>
              <a:t>Крейсер</a:t>
            </a:r>
            <a:br>
              <a:rPr lang="ru-RU" sz="1400" dirty="0" smtClean="0">
                <a:latin typeface="Lobster" pitchFamily="2" charset="0"/>
              </a:rPr>
            </a:br>
            <a:r>
              <a:rPr lang="ru-RU" sz="1400" dirty="0" smtClean="0">
                <a:latin typeface="Lobster" pitchFamily="2" charset="0"/>
              </a:rPr>
              <a:t>«Михаил</a:t>
            </a:r>
            <a:br>
              <a:rPr lang="ru-RU" sz="1400" dirty="0" smtClean="0">
                <a:latin typeface="Lobster" pitchFamily="2" charset="0"/>
              </a:rPr>
            </a:br>
            <a:r>
              <a:rPr lang="ru-RU" sz="1400" dirty="0" smtClean="0">
                <a:latin typeface="Lobster" pitchFamily="2" charset="0"/>
              </a:rPr>
              <a:t>Кутузов»</a:t>
            </a:r>
            <a:endParaRPr lang="ru-RU" sz="1400" dirty="0">
              <a:latin typeface="Lobster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25678" y="4632030"/>
            <a:ext cx="45719" cy="10801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012160" y="2596227"/>
            <a:ext cx="1021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Lobster" pitchFamily="2" charset="0"/>
              </a:rPr>
              <a:t>Монумент</a:t>
            </a:r>
            <a:br>
              <a:rPr lang="ru-RU" sz="1400" dirty="0" smtClean="0">
                <a:latin typeface="Lobster" pitchFamily="2" charset="0"/>
              </a:rPr>
            </a:br>
            <a:r>
              <a:rPr lang="ru-RU" sz="1400" dirty="0" smtClean="0">
                <a:latin typeface="Lobster" pitchFamily="2" charset="0"/>
              </a:rPr>
              <a:t>«Взрыв»</a:t>
            </a:r>
            <a:endParaRPr lang="ru-RU" sz="1400" dirty="0">
              <a:latin typeface="Lobster" pitchFamily="2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012160" y="3217540"/>
            <a:ext cx="1497042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https://ordenrf.ru/upload/novosty-info/novorossiysk-8.jpg">
            <a:hlinkClick r:id="rId7" tooltip="&quot;Монумент &amp;laquo;Взрыв&amp;raquo; &quot;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153" y="1489348"/>
            <a:ext cx="1536171" cy="2304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17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7" b="2577"/>
          <a:stretch/>
        </p:blipFill>
        <p:spPr>
          <a:xfrm>
            <a:off x="0" y="0"/>
            <a:ext cx="9144000" cy="57199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086">
            <a:off x="4276900" y="207113"/>
            <a:ext cx="4968552" cy="20050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16016" y="466367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Lobster" pitchFamily="2" charset="0"/>
              </a:rPr>
              <a:t>Мальчишки-герои</a:t>
            </a:r>
          </a:p>
          <a:p>
            <a:r>
              <a:rPr lang="ru-RU" sz="3600" dirty="0">
                <a:solidFill>
                  <a:srgbClr val="C00000"/>
                </a:solidFill>
                <a:latin typeface="Lobster" pitchFamily="2" charset="0"/>
              </a:rPr>
              <a:t> </a:t>
            </a:r>
            <a:r>
              <a:rPr lang="ru-RU" sz="3600" dirty="0" smtClean="0">
                <a:solidFill>
                  <a:srgbClr val="C00000"/>
                </a:solidFill>
                <a:latin typeface="Lobster" pitchFamily="2" charset="0"/>
              </a:rPr>
              <a:t>    г. Новороссийска</a:t>
            </a:r>
            <a:endParaRPr lang="ru-RU" sz="3600" dirty="0">
              <a:solidFill>
                <a:srgbClr val="C00000"/>
              </a:solidFill>
              <a:latin typeface="Lobs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30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3267"/>
            <a:ext cx="9144000" cy="5715000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964488" y="0"/>
            <a:ext cx="179512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784976" y="0"/>
            <a:ext cx="179512" cy="5715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103331"/>
            <a:ext cx="8568952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600" dirty="0">
                <a:solidFill>
                  <a:srgbClr val="C00000"/>
                </a:solidFill>
                <a:latin typeface="Lobster" pitchFamily="2" charset="0"/>
              </a:rPr>
              <a:t>В честь героев-подростков из г. Новороссийска, защищавших Родину от фашистов, </a:t>
            </a:r>
            <a:r>
              <a:rPr lang="ru-RU" sz="1600" dirty="0" smtClean="0">
                <a:solidFill>
                  <a:srgbClr val="C00000"/>
                </a:solidFill>
                <a:latin typeface="Lobster" pitchFamily="2" charset="0"/>
              </a:rPr>
              <a:t/>
            </a:r>
            <a:br>
              <a:rPr lang="ru-RU" sz="1600" dirty="0" smtClean="0">
                <a:solidFill>
                  <a:srgbClr val="C00000"/>
                </a:solidFill>
                <a:latin typeface="Lobster" pitchFamily="2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Lobster" pitchFamily="2" charset="0"/>
              </a:rPr>
              <a:t>есть </a:t>
            </a:r>
            <a:r>
              <a:rPr lang="ru-RU" sz="1600" dirty="0">
                <a:solidFill>
                  <a:srgbClr val="C00000"/>
                </a:solidFill>
                <a:latin typeface="Lobster" pitchFamily="2" charset="0"/>
              </a:rPr>
              <a:t>улицы, названные их именами, которые сражались наравне со </a:t>
            </a:r>
            <a:r>
              <a:rPr lang="ru-RU" sz="1600" dirty="0" smtClean="0">
                <a:solidFill>
                  <a:srgbClr val="C00000"/>
                </a:solidFill>
                <a:latin typeface="Lobster" pitchFamily="2" charset="0"/>
              </a:rPr>
              <a:t>взрослыми.</a:t>
            </a:r>
          </a:p>
          <a:p>
            <a:pPr algn="just">
              <a:spcBef>
                <a:spcPts val="300"/>
              </a:spcBef>
            </a:pPr>
            <a:r>
              <a:rPr lang="ru-RU" sz="1600" dirty="0" smtClean="0">
                <a:solidFill>
                  <a:srgbClr val="C00000"/>
                </a:solidFill>
                <a:latin typeface="Lobster" pitchFamily="2" charset="0"/>
              </a:rPr>
              <a:t>Это </a:t>
            </a:r>
            <a:r>
              <a:rPr lang="ru-RU" sz="1600" dirty="0">
                <a:solidFill>
                  <a:srgbClr val="C00000"/>
                </a:solidFill>
                <a:latin typeface="Lobster" pitchFamily="2" charset="0"/>
              </a:rPr>
              <a:t>Виктор Новицкий и Виктор Чаленко.</a:t>
            </a:r>
          </a:p>
          <a:p>
            <a:pPr algn="just">
              <a:spcBef>
                <a:spcPts val="600"/>
              </a:spcBef>
            </a:pPr>
            <a:r>
              <a:rPr lang="ru-RU" sz="1600" dirty="0">
                <a:latin typeface="Lobster" pitchFamily="2" charset="0"/>
              </a:rPr>
              <a:t>В. Новицкий </a:t>
            </a:r>
            <a:r>
              <a:rPr lang="ru-RU" sz="13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был подкидышем. </a:t>
            </a:r>
            <a: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Его отец </a:t>
            </a:r>
            <a:r>
              <a:rPr lang="ru-RU" sz="13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и мать неизвестны, а приемными родителями стали Михаил </a:t>
            </a:r>
            <a: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и </a:t>
            </a:r>
            <a:r>
              <a:rPr lang="ru-RU" sz="13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Прасковья Новицкие. Кроме </a:t>
            </a:r>
            <a: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Виктора </a:t>
            </a:r>
            <a:r>
              <a:rPr lang="ru-RU" sz="13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в семье еще было двое маленьких </a:t>
            </a:r>
            <a: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детей.</a:t>
            </a:r>
          </a:p>
          <a:p>
            <a:pPr algn="just">
              <a:spcBef>
                <a:spcPts val="300"/>
              </a:spcBef>
            </a:pPr>
            <a: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Когда </a:t>
            </a:r>
            <a:r>
              <a:rPr lang="ru-RU" sz="13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на их улице поставили зенитную батарею, Витя постоянно был с солдатами, выполнял их поручения, а они его подкармливали. Он владел многими видами стрелкового оружия и умел метать гранаты</a:t>
            </a:r>
            <a: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Когда </a:t>
            </a:r>
            <a:r>
              <a:rPr lang="ru-RU" sz="13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в августе-сентябре 1942 </a:t>
            </a:r>
            <a: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г. </a:t>
            </a:r>
            <a:r>
              <a:rPr lang="ru-RU" sz="13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немцы наступали на </a:t>
            </a:r>
            <a: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г. Новороссийск</a:t>
            </a:r>
            <a:r>
              <a:rPr lang="ru-RU" sz="1300" dirty="0">
                <a:latin typeface="Helvetica" pitchFamily="50" charset="0"/>
                <a:ea typeface="Helvetica" pitchFamily="50" charset="0"/>
                <a:cs typeface="Tahoma" pitchFamily="34" charset="0"/>
              </a:rPr>
              <a:t>, Витя жил в старой башне, </a:t>
            </a:r>
            <a: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где </a:t>
            </a:r>
            <a:r>
              <a:rPr lang="ru-RU" sz="1300" dirty="0">
                <a:latin typeface="Helvetica" pitchFamily="50" charset="0"/>
                <a:ea typeface="Helvetica" pitchFamily="50" charset="0"/>
                <a:cs typeface="Tahoma" pitchFamily="34" charset="0"/>
              </a:rPr>
              <a:t>советские бойцы оборудовали огневой </a:t>
            </a:r>
            <a: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рубеж. 7 </a:t>
            </a:r>
            <a:r>
              <a:rPr lang="ru-RU" sz="1300" dirty="0">
                <a:latin typeface="Helvetica" pitchFamily="50" charset="0"/>
                <a:ea typeface="Helvetica" pitchFamily="50" charset="0"/>
                <a:cs typeface="Tahoma" pitchFamily="34" charset="0"/>
              </a:rPr>
              <a:t>сентября немцы подошли к этому рубежу обороны, </a:t>
            </a:r>
            <a: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и </a:t>
            </a:r>
            <a:r>
              <a:rPr lang="ru-RU" sz="13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Виктору довелось принять свой последний </a:t>
            </a:r>
            <a: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бой.</a:t>
            </a:r>
          </a:p>
          <a:p>
            <a:pPr algn="just">
              <a:spcBef>
                <a:spcPts val="300"/>
              </a:spcBef>
            </a:pPr>
            <a: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Витя </a:t>
            </a:r>
            <a:r>
              <a:rPr lang="ru-RU" sz="13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был девятым по счету </a:t>
            </a:r>
            <a: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защитником башни. </a:t>
            </a:r>
            <a:r>
              <a:rPr lang="ru-RU" sz="13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Витя </a:t>
            </a:r>
            <a: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метал </a:t>
            </a:r>
            <a:r>
              <a:rPr lang="ru-RU" sz="13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гранаты. Во время небольшой передышки немцам удалось вплотную подойти к стенам, и тут по ним застрочил пулемет. Это стрелял </a:t>
            </a:r>
            <a: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Виктор. Очень </a:t>
            </a:r>
            <a:r>
              <a:rPr lang="ru-RU" sz="13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долго пулеметчик не давал фашистам </a:t>
            </a:r>
            <a: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подойти. </a:t>
            </a:r>
            <a:r>
              <a:rPr lang="ru-RU" sz="13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Но немцы пробрались с другой стороны, откуда их никто не ждал. Они взяли башню и выбросили Витю из </a:t>
            </a:r>
            <a: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окна. </a:t>
            </a:r>
            <a:r>
              <a:rPr lang="ru-RU" sz="13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Ему проломили голову, облили бензином и </a:t>
            </a:r>
            <a:r>
              <a:rPr lang="ru-RU" sz="13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подожгли.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01" y="3591955"/>
            <a:ext cx="2927312" cy="21197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24" y="3591956"/>
            <a:ext cx="3232939" cy="211977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61223" y="3824800"/>
            <a:ext cx="200447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ru-RU" sz="1500" dirty="0" smtClean="0">
                <a:latin typeface="Lobster" pitchFamily="2" charset="0"/>
              </a:rPr>
              <a:t>Сегодня на примерном месте захоронения </a:t>
            </a:r>
            <a:br>
              <a:rPr lang="ru-RU" sz="1500" dirty="0" smtClean="0">
                <a:latin typeface="Lobster" pitchFamily="2" charset="0"/>
              </a:rPr>
            </a:br>
            <a:r>
              <a:rPr lang="ru-RU" sz="1500" dirty="0" smtClean="0">
                <a:latin typeface="Lobster" pitchFamily="2" charset="0"/>
              </a:rPr>
              <a:t>В. Новицкого стоит его бюст, и одна из улиц города названа его именем.</a:t>
            </a:r>
            <a:endParaRPr lang="ru-RU" sz="1500" dirty="0">
              <a:latin typeface="Lobster" pitchFamily="2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5504" y="3928188"/>
            <a:ext cx="45719" cy="1521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21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964488" y="0"/>
            <a:ext cx="179512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784976" y="0"/>
            <a:ext cx="179512" cy="5715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21196"/>
            <a:ext cx="856895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600" dirty="0">
                <a:latin typeface="Lobster" pitchFamily="2" charset="0"/>
              </a:rPr>
              <a:t>Название другой улицы г. Новороссийска напоминает о воспитаннике 83-й бригады морской пехоты Черноморского флота Викторе </a:t>
            </a:r>
            <a:r>
              <a:rPr lang="ru-RU" sz="1600" dirty="0" smtClean="0">
                <a:latin typeface="Lobster" pitchFamily="2" charset="0"/>
              </a:rPr>
              <a:t>Чаленко.</a:t>
            </a:r>
          </a:p>
          <a:p>
            <a:pPr algn="just">
              <a:spcBef>
                <a:spcPts val="300"/>
              </a:spcBef>
            </a:pP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Он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был родом из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г. Ейска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и с детства мечтал стать моряком.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Оказавшись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в рядах морских пехотинцев, подросток принял участие в боях под станцией </a:t>
            </a:r>
            <a:r>
              <a:rPr lang="ru-RU" sz="1400" dirty="0" err="1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Шапсубской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7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октября 1942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г.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Виктор забросал гранатами пулеметный расчет немцев, который не давал роте выйти на исходный рубеж.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На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следующий день он еще раз отличился: вплотную подполз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к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вражеским окопам и забросал гранатами пять вражеских солдат.</a:t>
            </a:r>
          </a:p>
          <a:p>
            <a:pPr algn="just">
              <a:spcBef>
                <a:spcPts val="300"/>
              </a:spcBef>
            </a:pP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В феврале 1943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г. В. Чаленко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, будучи уже награжденным орденом Красной Звезды, высаживался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в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составе морского десанта, возглавляемого майором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Куликовым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, на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Малую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Землю.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В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бою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за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опорный пункт он снова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помог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родной роте. </a:t>
            </a:r>
            <a:r>
              <a:rPr lang="ru-RU" sz="1400" dirty="0" err="1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Куликовцы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 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были прижаты огнем вражеского дзота. Витя бросился вперед и уничтожил расчет дзота гранатами. В том же бою он пал смертью </a:t>
            </a:r>
            <a:r>
              <a:rPr lang="ru-RU" sz="14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храбрых</a:t>
            </a:r>
            <a:r>
              <a:rPr lang="ru-RU" sz="1400" dirty="0">
                <a:latin typeface="Helvetica" pitchFamily="50" charset="0"/>
                <a:ea typeface="Helvetica" pitchFamily="50" charset="0"/>
                <a:cs typeface="Tahoma" pitchFamily="34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ru-RU" sz="1600" dirty="0">
                <a:latin typeface="Lobster" pitchFamily="2" charset="0"/>
              </a:rPr>
              <a:t>Посмертно его наградили орденом Красного Знамени.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" r="6014"/>
          <a:stretch/>
        </p:blipFill>
        <p:spPr>
          <a:xfrm>
            <a:off x="251520" y="3228472"/>
            <a:ext cx="3888432" cy="24556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46" y="3228472"/>
            <a:ext cx="3781548" cy="245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>
              <a:lumMod val="85000"/>
              <a:lumOff val="1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96071" y="478378"/>
            <a:ext cx="54979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Lobster" pitchFamily="2" charset="0"/>
              </a:rPr>
              <a:t>Памятники, посвященные Великой Отечественной Войне </a:t>
            </a:r>
            <a:endParaRPr lang="ru-RU" sz="3200" dirty="0">
              <a:solidFill>
                <a:schemeClr val="bg1"/>
              </a:solidFill>
              <a:latin typeface="Lobster" pitchFamily="2" charset="0"/>
            </a:endParaRPr>
          </a:p>
          <a:p>
            <a:r>
              <a:rPr lang="ru-RU" sz="3200" dirty="0">
                <a:solidFill>
                  <a:schemeClr val="bg1"/>
                </a:solidFill>
                <a:latin typeface="Lobster" pitchFamily="2" charset="0"/>
              </a:rPr>
              <a:t>и </a:t>
            </a:r>
            <a:r>
              <a:rPr lang="ru-RU" sz="3200" dirty="0" smtClean="0">
                <a:solidFill>
                  <a:schemeClr val="bg1"/>
                </a:solidFill>
                <a:latin typeface="Lobster" pitchFamily="2" charset="0"/>
              </a:rPr>
              <a:t>героям г. Новороссийска</a:t>
            </a:r>
            <a:endParaRPr lang="ru-RU" sz="3200" dirty="0">
              <a:solidFill>
                <a:schemeClr val="bg1"/>
              </a:solidFill>
              <a:latin typeface="Lobster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209428"/>
            <a:ext cx="5994056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1450" y="2641476"/>
            <a:ext cx="500665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600" dirty="0">
                <a:solidFill>
                  <a:schemeClr val="bg1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Чтобы начать знакомство с памятниками города, лучше всего отправиться на набережную имени адмирала Серебрякова. </a:t>
            </a:r>
            <a:r>
              <a:rPr lang="ru-RU" sz="1600" dirty="0" smtClean="0">
                <a:solidFill>
                  <a:schemeClr val="bg1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Многие памятники </a:t>
            </a:r>
            <a:br>
              <a:rPr lang="ru-RU" sz="1600" dirty="0" smtClean="0">
                <a:solidFill>
                  <a:schemeClr val="bg1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г. Новороссийска посвящены </a:t>
            </a:r>
            <a:r>
              <a:rPr lang="ru-RU" sz="1600" dirty="0">
                <a:solidFill>
                  <a:schemeClr val="bg1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событиям 1943 </a:t>
            </a:r>
            <a:r>
              <a:rPr lang="ru-RU" sz="1600" dirty="0" smtClean="0">
                <a:solidFill>
                  <a:schemeClr val="bg1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года.</a:t>
            </a:r>
          </a:p>
          <a:p>
            <a:pPr algn="just">
              <a:spcBef>
                <a:spcPts val="600"/>
              </a:spcBef>
            </a:pPr>
            <a:r>
              <a:rPr lang="ru-RU" sz="1600" dirty="0" smtClean="0">
                <a:solidFill>
                  <a:schemeClr val="bg1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Тогда </a:t>
            </a:r>
            <a:r>
              <a:rPr lang="ru-RU" sz="1600" dirty="0">
                <a:solidFill>
                  <a:schemeClr val="bg1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в городе и окрестностях шли </a:t>
            </a:r>
            <a:r>
              <a:rPr lang="ru-RU" sz="1600" dirty="0" smtClean="0">
                <a:solidFill>
                  <a:schemeClr val="bg1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ожесточенные </a:t>
            </a:r>
            <a:r>
              <a:rPr lang="ru-RU" sz="1600" dirty="0">
                <a:solidFill>
                  <a:schemeClr val="bg1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бои за освобождение города от фашистов. Вклад вносили все: моряки, партизаны, </a:t>
            </a:r>
            <a:r>
              <a:rPr lang="ru-RU" sz="1600" dirty="0" smtClean="0">
                <a:solidFill>
                  <a:schemeClr val="bg1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летчики.</a:t>
            </a:r>
          </a:p>
          <a:p>
            <a:pPr algn="just">
              <a:spcBef>
                <a:spcPts val="600"/>
              </a:spcBef>
            </a:pPr>
            <a:r>
              <a:rPr lang="ru-RU" sz="1600" dirty="0" smtClean="0">
                <a:solidFill>
                  <a:schemeClr val="bg1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Отсюда </a:t>
            </a:r>
            <a:r>
              <a:rPr lang="ru-RU" sz="1600" dirty="0">
                <a:solidFill>
                  <a:schemeClr val="bg1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такое количество мемориалов </a:t>
            </a:r>
            <a:r>
              <a:rPr lang="ru-RU" sz="1600" dirty="0" smtClean="0">
                <a:solidFill>
                  <a:schemeClr val="bg1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и </a:t>
            </a:r>
            <a:r>
              <a:rPr lang="ru-RU" sz="1600" dirty="0">
                <a:solidFill>
                  <a:schemeClr val="bg1"/>
                </a:solidFill>
                <a:latin typeface="Helvetica" pitchFamily="50" charset="0"/>
                <a:ea typeface="Helvetica" pitchFamily="50" charset="0"/>
                <a:cs typeface="Tahoma" pitchFamily="34" charset="0"/>
              </a:rPr>
              <a:t>скульптурных композиций.</a:t>
            </a:r>
          </a:p>
        </p:txBody>
      </p:sp>
    </p:spTree>
    <p:extLst>
      <p:ext uri="{BB962C8B-B14F-4D97-AF65-F5344CB8AC3E}">
        <p14:creationId xmlns:p14="http://schemas.microsoft.com/office/powerpoint/2010/main" val="156546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9752" y="-310852"/>
            <a:ext cx="4968552" cy="1584176"/>
          </a:xfrm>
          <a:prstGeom prst="rect">
            <a:avLst/>
          </a:prstGeom>
        </p:spPr>
      </p:pic>
      <p:pic>
        <p:nvPicPr>
          <p:cNvPr id="3" name="Рисунок 2" descr="morskaya-slava-rossii-700x46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10"/>
            <a:ext cx="3707904" cy="2455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76" y="2353444"/>
            <a:ext cx="4968552" cy="1584176"/>
          </a:xfrm>
          <a:prstGeom prst="rect">
            <a:avLst/>
          </a:prstGeom>
        </p:spPr>
      </p:pic>
      <p:pic>
        <p:nvPicPr>
          <p:cNvPr id="5" name="Рисунок 4" descr="pamyatnik-ottsam-osnovatelyam-novorossijska-700x45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13" y="2857500"/>
            <a:ext cx="4085187" cy="25542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929679" y="337220"/>
            <a:ext cx="2874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Lobster" pitchFamily="2" charset="0"/>
              </a:rPr>
              <a:t>«Морская слава России</a:t>
            </a:r>
            <a:r>
              <a:rPr lang="ru-RU" sz="2000" dirty="0" smtClean="0">
                <a:solidFill>
                  <a:srgbClr val="C00000"/>
                </a:solidFill>
                <a:latin typeface="Lobster" pitchFamily="2" charset="0"/>
              </a:rPr>
              <a:t>»</a:t>
            </a:r>
            <a:endParaRPr lang="ru-RU" sz="2000" dirty="0">
              <a:solidFill>
                <a:srgbClr val="C00000"/>
              </a:solidFill>
              <a:latin typeface="Lobster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53472" y="1016603"/>
            <a:ext cx="5111016" cy="1608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6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Колонна возведена в 2007 г. на набережной имени адмирала Серебрякова. На </a:t>
            </a:r>
            <a:r>
              <a:rPr lang="ru-RU" sz="16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ее </a:t>
            </a:r>
            <a:r>
              <a:rPr lang="ru-RU" sz="16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вершине стоит ангел, держащий над головой модель морского брига с тремя </a:t>
            </a:r>
            <a:r>
              <a:rPr lang="ru-RU" sz="16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мачтами.</a:t>
            </a:r>
          </a:p>
          <a:p>
            <a:pPr algn="just">
              <a:spcBef>
                <a:spcPts val="300"/>
              </a:spcBef>
            </a:pPr>
            <a:r>
              <a:rPr lang="ru-RU" sz="16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Высота </a:t>
            </a:r>
            <a:r>
              <a:rPr lang="ru-RU" sz="16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памятника </a:t>
            </a:r>
            <a:r>
              <a:rPr lang="ru-RU" sz="16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превышает </a:t>
            </a:r>
            <a:r>
              <a:rPr lang="ru-RU" sz="1600" dirty="0">
                <a:latin typeface="Helvetica" pitchFamily="50" charset="0"/>
                <a:ea typeface="Helvetica" pitchFamily="50" charset="0"/>
                <a:cs typeface="Tahoma" pitchFamily="34" charset="0"/>
              </a:rPr>
              <a:t>11 </a:t>
            </a:r>
            <a:r>
              <a:rPr lang="ru-RU" sz="16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м, </a:t>
            </a:r>
            <a:r>
              <a:rPr lang="ru-RU" sz="16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диаметр колонны – 1,5 м.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40160" y="2912713"/>
            <a:ext cx="3491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Lobster" pitchFamily="2" charset="0"/>
              </a:rPr>
              <a:t>Памятник </a:t>
            </a:r>
            <a:r>
              <a:rPr lang="ru-RU" dirty="0" smtClean="0">
                <a:solidFill>
                  <a:srgbClr val="C00000"/>
                </a:solidFill>
                <a:latin typeface="Lobster" pitchFamily="2" charset="0"/>
              </a:rPr>
              <a:t>отцам-основателям г. Новороссийска </a:t>
            </a:r>
            <a:endParaRPr lang="ru-RU" dirty="0">
              <a:solidFill>
                <a:srgbClr val="C00000"/>
              </a:solidFill>
              <a:latin typeface="Lobster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3508" y="3649588"/>
            <a:ext cx="4788532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5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Открытие состоялось в 2007 </a:t>
            </a:r>
            <a:r>
              <a:rPr lang="ru-RU" sz="15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г. </a:t>
            </a:r>
            <a:r>
              <a:rPr lang="ru-RU" sz="15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Памятник создал </a:t>
            </a:r>
            <a:r>
              <a:rPr lang="ru-RU" sz="15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/>
            </a:r>
            <a:br>
              <a:rPr lang="ru-RU" sz="15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А. Суворов</a:t>
            </a:r>
            <a:r>
              <a:rPr lang="ru-RU" sz="1500" dirty="0">
                <a:latin typeface="Helvetica" pitchFamily="50" charset="0"/>
                <a:ea typeface="Helvetica" pitchFamily="50" charset="0"/>
                <a:cs typeface="Tahoma" pitchFamily="34" charset="0"/>
              </a:rPr>
              <a:t>. Скульптурная группа </a:t>
            </a:r>
            <a:r>
              <a:rPr lang="ru-RU" sz="15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изображает </a:t>
            </a:r>
            <a:br>
              <a:rPr lang="ru-RU" sz="15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Л. Серебрякова</a:t>
            </a:r>
            <a:r>
              <a:rPr lang="ru-RU" sz="1500" dirty="0">
                <a:latin typeface="Helvetica" pitchFamily="50" charset="0"/>
                <a:ea typeface="Helvetica" pitchFamily="50" charset="0"/>
                <a:cs typeface="Tahoma" pitchFamily="34" charset="0"/>
              </a:rPr>
              <a:t>, </a:t>
            </a:r>
            <a:r>
              <a:rPr lang="ru-RU" sz="15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Н. Раевского </a:t>
            </a:r>
            <a:r>
              <a:rPr lang="ru-RU" sz="15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и </a:t>
            </a:r>
            <a:r>
              <a:rPr lang="ru-RU" sz="15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М. Лазарева.</a:t>
            </a:r>
          </a:p>
          <a:p>
            <a:pPr algn="just">
              <a:spcBef>
                <a:spcPts val="300"/>
              </a:spcBef>
            </a:pPr>
            <a:r>
              <a:rPr lang="ru-RU" sz="15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Именно их считают основателями Новороссийска</a:t>
            </a:r>
            <a:r>
              <a:rPr lang="ru-RU" sz="1500" dirty="0">
                <a:latin typeface="Helvetica" pitchFamily="50" charset="0"/>
                <a:ea typeface="Helvetica" pitchFamily="50" charset="0"/>
                <a:cs typeface="Tahoma" pitchFamily="34" charset="0"/>
              </a:rPr>
              <a:t>. Военные высадились на здешний берег </a:t>
            </a:r>
            <a:r>
              <a:rPr lang="ru-RU" sz="15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в 1838 г. </a:t>
            </a:r>
            <a:br>
              <a:rPr lang="ru-RU" sz="15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</a:br>
            <a:r>
              <a:rPr lang="ru-RU" sz="15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и взялись </a:t>
            </a:r>
            <a:r>
              <a:rPr lang="ru-RU" sz="1500" dirty="0">
                <a:latin typeface="Helvetica" pitchFamily="50" charset="0"/>
                <a:ea typeface="Helvetica" pitchFamily="50" charset="0"/>
                <a:cs typeface="Tahoma" pitchFamily="34" charset="0"/>
              </a:rPr>
              <a:t>за строительство укреплений, возводимых на основе разрушенной турецкой крепости</a:t>
            </a:r>
            <a:r>
              <a:rPr lang="ru-RU" sz="1500" dirty="0" smtClean="0">
                <a:latin typeface="Helvetica" pitchFamily="50" charset="0"/>
                <a:ea typeface="Helvetica" pitchFamily="50" charset="0"/>
                <a:cs typeface="Tahoma" pitchFamily="34" charset="0"/>
              </a:rPr>
              <a:t>.</a:t>
            </a:r>
            <a:endParaRPr lang="ru-RU" sz="1500" dirty="0">
              <a:latin typeface="Helvetica" pitchFamily="50" charset="0"/>
              <a:ea typeface="Helvetica" pitchFamily="50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93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1147</Words>
  <Application>Microsoft Office PowerPoint</Application>
  <PresentationFormat>Экран (16:10)</PresentationFormat>
  <Paragraphs>112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20</vt:i4>
      </vt:variant>
    </vt:vector>
  </HeadingPairs>
  <TitlesOfParts>
    <vt:vector size="32" baseType="lpstr">
      <vt:lpstr>Lobster</vt:lpstr>
      <vt:lpstr>Arial</vt:lpstr>
      <vt:lpstr>Helvetica</vt:lpstr>
      <vt:lpstr>Tahoma</vt:lpstr>
      <vt:lpstr>Calibri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Денис</cp:lastModifiedBy>
  <cp:revision>57</cp:revision>
  <dcterms:created xsi:type="dcterms:W3CDTF">2020-02-15T13:54:49Z</dcterms:created>
  <dcterms:modified xsi:type="dcterms:W3CDTF">2020-02-17T13:32:32Z</dcterms:modified>
</cp:coreProperties>
</file>