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00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99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995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27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8405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917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014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38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1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8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63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04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38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36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16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72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5D4DA-6AB4-470E-9584-4DEADAA980EB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777CDEB-C3EA-4CDB-8F35-6068C3FD6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04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812801"/>
            <a:ext cx="10718800" cy="3048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Русский родной язык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«Зачем в русском языке такие разные предлоги?»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Выполнила</a:t>
            </a:r>
          </a:p>
          <a:p>
            <a:r>
              <a:rPr lang="ru-RU" b="1" dirty="0" smtClean="0"/>
              <a:t>Учитель начальных классов</a:t>
            </a:r>
          </a:p>
          <a:p>
            <a:r>
              <a:rPr lang="ru-RU" b="1" dirty="0" smtClean="0"/>
              <a:t>Первой квалификационной категории</a:t>
            </a:r>
          </a:p>
          <a:p>
            <a:r>
              <a:rPr lang="ru-RU" b="1" dirty="0" smtClean="0"/>
              <a:t>МКОУ «Гороховская СОШ»</a:t>
            </a:r>
          </a:p>
          <a:p>
            <a:r>
              <a:rPr lang="ru-RU" b="1" dirty="0" smtClean="0"/>
              <a:t>Макеева Л. В.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23127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5400" b="1" dirty="0" smtClean="0">
                <a:solidFill>
                  <a:schemeClr val="accent2"/>
                </a:solidFill>
              </a:rPr>
              <a:t>              Вывод</a:t>
            </a:r>
            <a:r>
              <a:rPr lang="ru-RU" sz="5400" b="1" dirty="0">
                <a:solidFill>
                  <a:schemeClr val="accent2"/>
                </a:solidFill>
              </a:rPr>
              <a:t>.</a:t>
            </a:r>
          </a:p>
          <a:p>
            <a:r>
              <a:rPr lang="ru-RU" dirty="0"/>
              <a:t> </a:t>
            </a:r>
            <a:r>
              <a:rPr lang="ru-RU" sz="3200" b="1" dirty="0"/>
              <a:t>- Ребята, давайте сделаем вывод: «Зачем в русском языке такие разные предлоги?»</a:t>
            </a:r>
          </a:p>
        </p:txBody>
      </p:sp>
    </p:spTree>
    <p:extLst>
      <p:ext uri="{BB962C8B-B14F-4D97-AF65-F5344CB8AC3E}">
        <p14:creationId xmlns:p14="http://schemas.microsoft.com/office/powerpoint/2010/main" val="418843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44839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4165"/>
            <a:ext cx="8596668" cy="476719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</a:t>
            </a:r>
            <a:r>
              <a:rPr lang="ru-RU" sz="4000" b="1" dirty="0" smtClean="0">
                <a:solidFill>
                  <a:schemeClr val="accent2"/>
                </a:solidFill>
              </a:rPr>
              <a:t>ВЫВОД</a:t>
            </a:r>
            <a:r>
              <a:rPr lang="ru-RU" sz="4000" b="1" dirty="0">
                <a:solidFill>
                  <a:schemeClr val="accent2"/>
                </a:solidFill>
              </a:rPr>
              <a:t>:</a:t>
            </a:r>
          </a:p>
          <a:p>
            <a:r>
              <a:rPr lang="ru-RU" sz="3600" dirty="0"/>
              <a:t>Разные предлоги нужны нам для того, что связывать части речи в предложении, что бы смысл был ясен не только одному человеку, но и широкому кругу слушателей.</a:t>
            </a:r>
          </a:p>
        </p:txBody>
      </p:sp>
    </p:spTree>
    <p:extLst>
      <p:ext uri="{BB962C8B-B14F-4D97-AF65-F5344CB8AC3E}">
        <p14:creationId xmlns:p14="http://schemas.microsoft.com/office/powerpoint/2010/main" val="2764267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94479"/>
            <a:ext cx="8596668" cy="52468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2"/>
                </a:solidFill>
              </a:rPr>
              <a:t>                Тест</a:t>
            </a:r>
            <a:r>
              <a:rPr lang="ru-RU" sz="4000" b="1" dirty="0">
                <a:solidFill>
                  <a:schemeClr val="accent2"/>
                </a:solidFill>
              </a:rPr>
              <a:t>.</a:t>
            </a:r>
          </a:p>
          <a:p>
            <a:endParaRPr lang="ru-RU" dirty="0"/>
          </a:p>
          <a:p>
            <a:r>
              <a:rPr lang="ru-RU" sz="2400" dirty="0"/>
              <a:t>Что такое предлоги?</a:t>
            </a:r>
          </a:p>
          <a:p>
            <a:pPr marL="0" indent="0">
              <a:buNone/>
            </a:pPr>
            <a:r>
              <a:rPr lang="ru-RU" sz="2400" dirty="0"/>
              <a:t>А) слова</a:t>
            </a:r>
          </a:p>
          <a:p>
            <a:pPr marL="0" indent="0">
              <a:buNone/>
            </a:pPr>
            <a:r>
              <a:rPr lang="ru-RU" sz="2400" dirty="0"/>
              <a:t>Б) части слова</a:t>
            </a:r>
          </a:p>
          <a:p>
            <a:r>
              <a:rPr lang="ru-RU" sz="2400" dirty="0"/>
              <a:t>Как пишутся предлоги с другими </a:t>
            </a:r>
            <a:r>
              <a:rPr lang="ru-RU" sz="2400" dirty="0" smtClean="0"/>
              <a:t>словами?</a:t>
            </a:r>
          </a:p>
          <a:p>
            <a:pPr marL="0" indent="0">
              <a:buNone/>
            </a:pPr>
            <a:r>
              <a:rPr lang="ru-RU" sz="2400" dirty="0" smtClean="0"/>
              <a:t>А</a:t>
            </a:r>
            <a:r>
              <a:rPr lang="ru-RU" sz="2400" dirty="0"/>
              <a:t>) слитно</a:t>
            </a:r>
          </a:p>
          <a:p>
            <a:pPr marL="0" indent="0">
              <a:buNone/>
            </a:pPr>
            <a:r>
              <a:rPr lang="ru-RU" sz="2400" dirty="0"/>
              <a:t>Б) раздельно</a:t>
            </a:r>
          </a:p>
          <a:p>
            <a:r>
              <a:rPr lang="ru-RU" sz="2400" dirty="0"/>
              <a:t>Какую роль выполняют предлоги в речи?</a:t>
            </a:r>
          </a:p>
          <a:p>
            <a:pPr marL="0" indent="0">
              <a:buNone/>
            </a:pPr>
            <a:r>
              <a:rPr lang="ru-RU" sz="2400" dirty="0"/>
              <a:t>А) Не служат для связи слов в предложении</a:t>
            </a:r>
          </a:p>
          <a:p>
            <a:pPr marL="0" indent="0">
              <a:buNone/>
            </a:pPr>
            <a:r>
              <a:rPr lang="ru-RU" sz="2400" dirty="0"/>
              <a:t>Б) Служат для связи слов в предложении</a:t>
            </a:r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983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4387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1 уровень</a:t>
            </a:r>
            <a:r>
              <a:rPr lang="ru-RU" sz="2400" b="1" dirty="0" smtClean="0"/>
              <a:t>. «3» </a:t>
            </a:r>
            <a:r>
              <a:rPr lang="ru-RU" sz="2400" b="1" dirty="0"/>
              <a:t>Составить 6 словосочетаний с предлогами.</a:t>
            </a:r>
          </a:p>
          <a:p>
            <a:endParaRPr lang="ru-RU" sz="2400" b="1" dirty="0"/>
          </a:p>
          <a:p>
            <a:r>
              <a:rPr lang="ru-RU" sz="2400" b="1" dirty="0"/>
              <a:t>2 уровень</a:t>
            </a:r>
            <a:r>
              <a:rPr lang="ru-RU" sz="2400" b="1" dirty="0" smtClean="0"/>
              <a:t>. «4» </a:t>
            </a:r>
            <a:r>
              <a:rPr lang="ru-RU" sz="2400" b="1" dirty="0"/>
              <a:t>Составить </a:t>
            </a:r>
            <a:r>
              <a:rPr lang="ru-RU" sz="2400" b="1" dirty="0" smtClean="0"/>
              <a:t>6 предложений </a:t>
            </a:r>
            <a:r>
              <a:rPr lang="ru-RU" sz="2400" b="1" dirty="0"/>
              <a:t>с предлогами.</a:t>
            </a:r>
          </a:p>
          <a:p>
            <a:endParaRPr lang="ru-RU" sz="2400" b="1" dirty="0"/>
          </a:p>
          <a:p>
            <a:r>
              <a:rPr lang="ru-RU" sz="2400" b="1" dirty="0"/>
              <a:t>3 уровень. </a:t>
            </a:r>
            <a:r>
              <a:rPr lang="ru-RU" sz="2400" b="1" dirty="0" smtClean="0"/>
              <a:t>«5» </a:t>
            </a:r>
            <a:r>
              <a:rPr lang="ru-RU" sz="2400" b="1" dirty="0"/>
              <a:t>Написать  мини-сочинение на тему «Письмо другу</a:t>
            </a:r>
            <a:r>
              <a:rPr lang="ru-RU" sz="2400" b="1" dirty="0" smtClean="0"/>
              <a:t>»,</a:t>
            </a:r>
          </a:p>
          <a:p>
            <a:pPr marL="0" indent="0"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33084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Урок </a:t>
            </a:r>
            <a:r>
              <a:rPr lang="ru-RU" sz="6000" dirty="0"/>
              <a:t>подошел к концу, мы замечательно потрудились.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55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244184"/>
            <a:ext cx="9720073" cy="5065176"/>
          </a:xfrm>
        </p:spPr>
        <p:txBody>
          <a:bodyPr>
            <a:normAutofit fontScale="92500" lnSpcReduction="20000"/>
          </a:bodyPr>
          <a:lstStyle/>
          <a:p>
            <a:r>
              <a:rPr lang="ru-RU" sz="4200" b="1" dirty="0">
                <a:solidFill>
                  <a:schemeClr val="accent2">
                    <a:lumMod val="75000"/>
                  </a:schemeClr>
                </a:solidFill>
              </a:rPr>
              <a:t>Тема нашего урока: “ Зачем в русском языке такие разные предлоги?»</a:t>
            </a:r>
          </a:p>
          <a:p>
            <a:pPr marL="0" indent="0">
              <a:buNone/>
            </a:pPr>
            <a:endParaRPr lang="ru-RU" sz="2600" b="1" dirty="0" smtClean="0"/>
          </a:p>
          <a:p>
            <a:pPr marL="0" indent="0">
              <a:buNone/>
            </a:pPr>
            <a:r>
              <a:rPr lang="ru-RU" sz="2600" b="1" dirty="0"/>
              <a:t> </a:t>
            </a:r>
            <a:r>
              <a:rPr lang="ru-RU" sz="2600" b="1" dirty="0" smtClean="0"/>
              <a:t>Мы </a:t>
            </a:r>
            <a:r>
              <a:rPr lang="ru-RU" sz="2600" b="1" dirty="0"/>
              <a:t>познакомимся с… (новыми  предлогами.)</a:t>
            </a:r>
          </a:p>
          <a:p>
            <a:endParaRPr lang="ru-RU" sz="2600" b="1" dirty="0"/>
          </a:p>
          <a:p>
            <a:r>
              <a:rPr lang="ru-RU" sz="2600" b="1" dirty="0"/>
              <a:t>Мы вспомним… (что уже знаем о предлоге.)</a:t>
            </a:r>
          </a:p>
          <a:p>
            <a:endParaRPr lang="ru-RU" sz="2600" b="1" dirty="0"/>
          </a:p>
          <a:p>
            <a:r>
              <a:rPr lang="ru-RU" sz="2600" b="1" dirty="0"/>
              <a:t>Мы узнаем… (наиболее употребительные предлоги.)</a:t>
            </a:r>
          </a:p>
          <a:p>
            <a:endParaRPr lang="ru-RU" sz="2600" b="1" dirty="0"/>
          </a:p>
          <a:p>
            <a:r>
              <a:rPr lang="ru-RU" sz="2600" b="1" dirty="0"/>
              <a:t>Мы сможем поразмышлять… (какой предлог вставить.)</a:t>
            </a:r>
          </a:p>
        </p:txBody>
      </p:sp>
    </p:spTree>
    <p:extLst>
      <p:ext uri="{BB962C8B-B14F-4D97-AF65-F5344CB8AC3E}">
        <p14:creationId xmlns:p14="http://schemas.microsoft.com/office/powerpoint/2010/main" val="374499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389744"/>
            <a:ext cx="9720073" cy="5919616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chemeClr val="accent2">
                    <a:lumMod val="75000"/>
                  </a:schemeClr>
                </a:solidFill>
              </a:rPr>
              <a:t>Повторение знаний о предлоге.</a:t>
            </a:r>
          </a:p>
          <a:p>
            <a:r>
              <a:rPr lang="ru-RU" sz="5400" dirty="0"/>
              <a:t>Что такое предлоги?</a:t>
            </a:r>
          </a:p>
          <a:p>
            <a:r>
              <a:rPr lang="ru-RU" sz="5400" dirty="0"/>
              <a:t>Как пишутся предлоги со словами?</a:t>
            </a:r>
          </a:p>
          <a:p>
            <a:r>
              <a:rPr lang="ru-RU" sz="5400" dirty="0"/>
              <a:t>Для чего служат предлоги?</a:t>
            </a:r>
          </a:p>
        </p:txBody>
      </p:sp>
    </p:spTree>
    <p:extLst>
      <p:ext uri="{BB962C8B-B14F-4D97-AF65-F5344CB8AC3E}">
        <p14:creationId xmlns:p14="http://schemas.microsoft.com/office/powerpoint/2010/main" val="64856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9" y="119921"/>
            <a:ext cx="10218494" cy="6160957"/>
          </a:xfrm>
        </p:spPr>
      </p:pic>
    </p:spTree>
    <p:extLst>
      <p:ext uri="{BB962C8B-B14F-4D97-AF65-F5344CB8AC3E}">
        <p14:creationId xmlns:p14="http://schemas.microsoft.com/office/powerpoint/2010/main" val="236108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434716"/>
            <a:ext cx="9720072" cy="5246556"/>
          </a:xfrm>
        </p:spPr>
      </p:pic>
    </p:spTree>
    <p:extLst>
      <p:ext uri="{BB962C8B-B14F-4D97-AF65-F5344CB8AC3E}">
        <p14:creationId xmlns:p14="http://schemas.microsoft.com/office/powerpoint/2010/main" val="1160502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585215"/>
            <a:ext cx="9720072" cy="5335899"/>
          </a:xfrm>
        </p:spPr>
      </p:pic>
    </p:spTree>
    <p:extLst>
      <p:ext uri="{BB962C8B-B14F-4D97-AF65-F5344CB8AC3E}">
        <p14:creationId xmlns:p14="http://schemas.microsoft.com/office/powerpoint/2010/main" val="5448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585217"/>
            <a:ext cx="10053603" cy="5575740"/>
          </a:xfrm>
        </p:spPr>
      </p:pic>
    </p:spTree>
    <p:extLst>
      <p:ext uri="{BB962C8B-B14F-4D97-AF65-F5344CB8AC3E}">
        <p14:creationId xmlns:p14="http://schemas.microsoft.com/office/powerpoint/2010/main" val="2232021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64499"/>
            <a:ext cx="8596668" cy="5276864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accent2"/>
                </a:solidFill>
              </a:rPr>
              <a:t>ИЗ ИСТОРИИ ЯЗЫКА И КУЛЬТУРЫ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sz="2000" dirty="0"/>
              <a:t>Предлог как название речи встречается в словаре 1636 года. В течение XIX—XX веков наблюдается непрерывное пополнение  предлогов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/>
              <a:t>Сколько предлогов в русском языке? Больше ста. И они очень разные. Чаще всего это короткие предлоги: к, в, на, от, под. Но есть и необычные: они, прежде чем стать предлогами, были другими частями речи. Например, предлог ради образовался от глагола радеть – «заботиться». А предлог поверх возник из сочетания по верх.</a:t>
            </a:r>
          </a:p>
        </p:txBody>
      </p:sp>
    </p:spTree>
    <p:extLst>
      <p:ext uri="{BB962C8B-B14F-4D97-AF65-F5344CB8AC3E}">
        <p14:creationId xmlns:p14="http://schemas.microsoft.com/office/powerpoint/2010/main" val="605992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19529"/>
            <a:ext cx="8596668" cy="5321834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>
                <a:solidFill>
                  <a:schemeClr val="accent2"/>
                </a:solidFill>
              </a:rPr>
              <a:t>ДЛЯ ЛЮБОЗНАТЕЛЬНЫХ!</a:t>
            </a:r>
          </a:p>
          <a:p>
            <a:r>
              <a:rPr lang="ru-RU" sz="2400" b="1" dirty="0"/>
              <a:t>В  русском языке всего около 200 предлогов. Однако, после имён существительных, глаголов и местоимений по частоте использования предлоги стоят на четвёртом месте. Девять предлогов (В, НА, С, К, ПО, ЗА, У, ИЗ, О) включаются в 30 самых часто употребляемых слов русского языка.</a:t>
            </a:r>
          </a:p>
          <a:p>
            <a:endParaRPr lang="ru-RU" sz="2400" b="1" dirty="0"/>
          </a:p>
          <a:p>
            <a:r>
              <a:rPr lang="ru-RU" sz="2400" b="1" dirty="0"/>
              <a:t>Любопытно, что предлог «В» стоит на 1-м месте, а «НА» занимает 4-е место среди самых часто употребляемых слов русского языка.</a:t>
            </a:r>
          </a:p>
        </p:txBody>
      </p:sp>
    </p:spTree>
    <p:extLst>
      <p:ext uri="{BB962C8B-B14F-4D97-AF65-F5344CB8AC3E}">
        <p14:creationId xmlns:p14="http://schemas.microsoft.com/office/powerpoint/2010/main" val="142133662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413</Words>
  <Application>Microsoft Office PowerPoint</Application>
  <PresentationFormat>Широкоэкранный</PresentationFormat>
  <Paragraphs>51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Грань</vt:lpstr>
      <vt:lpstr>Русский родной язык «Зачем в русском языке такие разные предлоги?»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  <vt:lpstr> Урок подошел к концу, мы замечательно потрудились.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родной язык «Зачем в русском языке такие разные предлоги?» </dc:title>
  <dc:creator>Admin</dc:creator>
  <cp:lastModifiedBy>Admin</cp:lastModifiedBy>
  <cp:revision>5</cp:revision>
  <dcterms:created xsi:type="dcterms:W3CDTF">2020-04-09T15:10:39Z</dcterms:created>
  <dcterms:modified xsi:type="dcterms:W3CDTF">2020-04-09T15:52:00Z</dcterms:modified>
</cp:coreProperties>
</file>