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70" r:id="rId10"/>
    <p:sldId id="271" r:id="rId11"/>
    <p:sldId id="264" r:id="rId12"/>
    <p:sldId id="263" r:id="rId13"/>
    <p:sldId id="266" r:id="rId14"/>
    <p:sldId id="268" r:id="rId15"/>
    <p:sldId id="267" r:id="rId16"/>
    <p:sldId id="269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BA37A-7D08-4844-A9D7-4344AE121057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A8670-C3E1-4AD5-8D40-55526AD925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A8670-C3E1-4AD5-8D40-55526AD9254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B781-35B5-4C05-AE80-1795671FE87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1E57B-4A3C-47A5-A7AF-A82355540A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XT003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9207597" cy="690569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/>
        </p:nvSpPr>
        <p:spPr bwMode="auto">
          <a:xfrm>
            <a:off x="520765" y="71414"/>
            <a:ext cx="7829576" cy="86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 Нетрадиционное</a:t>
            </a:r>
            <a:r>
              <a:rPr lang="ru-RU" sz="2800" dirty="0" smtClean="0">
                <a:solidFill>
                  <a:srgbClr val="A50021"/>
                </a:solidFill>
                <a:effectLst/>
                <a:latin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127000" dir="2700000" algn="tl" rotWithShape="0">
                    <a:prstClr val="black">
                      <a:alpha val="37000"/>
                    </a:prstClr>
                  </a:outerShdw>
                </a:effectLst>
                <a:latin typeface="Times New Roman" pitchFamily="18" charset="0"/>
              </a:rPr>
              <a:t>логопедическое</a:t>
            </a:r>
            <a:r>
              <a:rPr lang="ru-RU" sz="2800" dirty="0" smtClean="0">
                <a:solidFill>
                  <a:srgbClr val="A50021"/>
                </a:solidFill>
                <a:effectLst/>
                <a:latin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пособие </a:t>
            </a:r>
            <a:endParaRPr lang="ru-RU" sz="2800" dirty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Рисунок 5" descr="Логокуб-1б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235" y="1927579"/>
            <a:ext cx="2962683" cy="3144495"/>
          </a:xfrm>
          <a:prstGeom prst="rect">
            <a:avLst/>
          </a:prstGeom>
        </p:spPr>
      </p:pic>
      <p:pic>
        <p:nvPicPr>
          <p:cNvPr id="7" name="Рисунок 6" descr="Логокуб-1б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3830">
            <a:off x="6142328" y="1813153"/>
            <a:ext cx="2962683" cy="3144494"/>
          </a:xfrm>
          <a:prstGeom prst="rect">
            <a:avLst/>
          </a:prstGeom>
        </p:spPr>
      </p:pic>
      <p:pic>
        <p:nvPicPr>
          <p:cNvPr id="8" name="Рисунок 7" descr="Логокуб-1б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499" y="714356"/>
            <a:ext cx="2962683" cy="3144494"/>
          </a:xfrm>
          <a:prstGeom prst="rect">
            <a:avLst/>
          </a:prstGeom>
        </p:spPr>
      </p:pic>
      <p:pic>
        <p:nvPicPr>
          <p:cNvPr id="9" name="Рисунок 8" descr="Логокуб-1б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34160">
            <a:off x="-63598" y="1005683"/>
            <a:ext cx="2962685" cy="31444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0298" y="5000636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Лопатина Лариса Леонидовна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 первой квалификационной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категории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5214942" y="857232"/>
            <a:ext cx="392905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На полянке дом стоит,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Таня к домику бежит.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Вот папа, забежав к знакомым,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Машину ставит перед домом.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От дома дальше напрямик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Отъезжает грузовик.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Самолёт летит над домом,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Пробиваясь между туч,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А с весной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и наш знакомый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Прилетел на ветки грач.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sng" strike="noStrike" cap="none" normalizeH="0" baseline="0" dirty="0" smtClean="0">
              <a:ln>
                <a:noFill/>
              </a:ln>
              <a:solidFill>
                <a:srgbClr val="31849B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u="sng" dirty="0" smtClean="0">
              <a:solidFill>
                <a:srgbClr val="31849B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sng" strike="noStrike" cap="none" normalizeH="0" baseline="0" dirty="0" smtClean="0">
              <a:ln>
                <a:noFill/>
              </a:ln>
              <a:solidFill>
                <a:srgbClr val="31849B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упражнять детей в правильном употреблении предлогов и приставочных глаголов.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IMG_0530.JPG"/>
          <p:cNvPicPr/>
          <p:nvPr/>
        </p:nvPicPr>
        <p:blipFill>
          <a:blip r:embed="rId2" cstate="print">
            <a:lum contrast="30000"/>
          </a:blip>
          <a:srcRect l="3920" r="7089" b="4196"/>
          <a:stretch>
            <a:fillRect/>
          </a:stretch>
        </p:blipFill>
        <p:spPr>
          <a:xfrm>
            <a:off x="285720" y="3643314"/>
            <a:ext cx="3653982" cy="295275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pic>
        <p:nvPicPr>
          <p:cNvPr id="17" name="Рисунок 16" descr="0075.gif"/>
          <p:cNvPicPr/>
          <p:nvPr/>
        </p:nvPicPr>
        <p:blipFill>
          <a:blip r:embed="rId3"/>
          <a:stretch>
            <a:fillRect/>
          </a:stretch>
        </p:blipFill>
        <p:spPr>
          <a:xfrm>
            <a:off x="571472" y="0"/>
            <a:ext cx="4929222" cy="371477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71472" y="571480"/>
            <a:ext cx="8299138" cy="5977979"/>
            <a:chOff x="-80994" y="-509614"/>
            <a:chExt cx="8299138" cy="5977979"/>
          </a:xfrm>
        </p:grpSpPr>
        <p:pic>
          <p:nvPicPr>
            <p:cNvPr id="2" name="Рисунок 1" descr="IMG_0515.JPG"/>
            <p:cNvPicPr/>
            <p:nvPr/>
          </p:nvPicPr>
          <p:blipFill>
            <a:blip r:embed="rId2" cstate="print">
              <a:lum contrast="30000"/>
            </a:blip>
            <a:srcRect l="4159" t="12594" r="5293" b="11335"/>
            <a:stretch>
              <a:fillRect/>
            </a:stretch>
          </p:blipFill>
          <p:spPr>
            <a:xfrm>
              <a:off x="-80994" y="-509614"/>
              <a:ext cx="3943841" cy="2480885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artDeco"/>
              <a:extrusionClr>
                <a:srgbClr val="FFFFFF"/>
              </a:extrusionClr>
            </a:sp3d>
          </p:spPr>
        </p:pic>
        <p:pic>
          <p:nvPicPr>
            <p:cNvPr id="3" name="Рисунок 2" descr="IMG_0517.JPG"/>
            <p:cNvPicPr/>
            <p:nvPr/>
          </p:nvPicPr>
          <p:blipFill>
            <a:blip r:embed="rId3" cstate="print">
              <a:lum contrast="20000"/>
            </a:blip>
            <a:srcRect l="1053" t="9112" r="-1049" b="5272"/>
            <a:stretch>
              <a:fillRect/>
            </a:stretch>
          </p:blipFill>
          <p:spPr>
            <a:xfrm>
              <a:off x="4133848" y="2847972"/>
              <a:ext cx="4084296" cy="2620393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artDeco"/>
              <a:extrusionClr>
                <a:srgbClr val="FFFFFF"/>
              </a:extrusionClr>
            </a:sp3d>
          </p:spPr>
        </p:pic>
        <p:pic>
          <p:nvPicPr>
            <p:cNvPr id="4" name="Рисунок 3" descr="IMG_0520.JPG"/>
            <p:cNvPicPr/>
            <p:nvPr/>
          </p:nvPicPr>
          <p:blipFill>
            <a:blip r:embed="rId4" cstate="print">
              <a:lum contrast="30000"/>
            </a:blip>
            <a:srcRect t="11311" r="1145" b="3073"/>
            <a:stretch>
              <a:fillRect/>
            </a:stretch>
          </p:blipFill>
          <p:spPr>
            <a:xfrm>
              <a:off x="2062146" y="776270"/>
              <a:ext cx="3945639" cy="257191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chemeClr val="bg1">
                  <a:lumMod val="65000"/>
                </a:schemeClr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artDeco"/>
              <a:extrusionClr>
                <a:srgbClr val="FFFFFF"/>
              </a:extrusionClr>
            </a:sp3d>
          </p:spPr>
        </p:pic>
      </p:grp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87375" y="3175000"/>
            <a:ext cx="2103438" cy="430213"/>
          </a:xfrm>
          <a:prstGeom prst="rect">
            <a:avLst/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 Black" pitchFamily="34" charset="0"/>
                <a:cs typeface="Arial" pitchFamily="34" charset="0"/>
              </a:rPr>
              <a:t>ВЕСНА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643438" y="1285860"/>
            <a:ext cx="1828800" cy="404813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Arial Black" pitchFamily="34" charset="0"/>
                <a:cs typeface="Arial" pitchFamily="34" charset="0"/>
              </a:rPr>
              <a:t>ЛЕТО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858016" y="3429000"/>
            <a:ext cx="1828800" cy="396875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E36C0A"/>
                </a:solidFill>
                <a:effectLst/>
                <a:latin typeface="Arial Black" pitchFamily="34" charset="0"/>
                <a:cs typeface="Arial" pitchFamily="34" charset="0"/>
              </a:rPr>
              <a:t>ОСЕНЬ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5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428596" y="428604"/>
            <a:ext cx="3698417" cy="258040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143504" y="500043"/>
            <a:ext cx="3000396" cy="50167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Кабы не было зимы,</a:t>
            </a:r>
          </a:p>
          <a:p>
            <a:pPr algn="ctr"/>
            <a:r>
              <a:rPr lang="ru-RU" sz="1600" dirty="0" smtClean="0"/>
              <a:t>Не </a:t>
            </a:r>
            <a:r>
              <a:rPr lang="ru-RU" sz="1600" dirty="0"/>
              <a:t>видали б снега мы,</a:t>
            </a:r>
          </a:p>
          <a:p>
            <a:pPr algn="ctr"/>
            <a:r>
              <a:rPr lang="ru-RU" sz="1600" dirty="0" smtClean="0"/>
              <a:t>Солнце </a:t>
            </a:r>
            <a:r>
              <a:rPr lang="ru-RU" sz="1600" dirty="0"/>
              <a:t>тускло б не сияло,</a:t>
            </a:r>
          </a:p>
          <a:p>
            <a:pPr algn="ctr"/>
            <a:r>
              <a:rPr lang="ru-RU" sz="1600" dirty="0" smtClean="0"/>
              <a:t>Тучи </a:t>
            </a:r>
            <a:r>
              <a:rPr lang="ru-RU" sz="1600" dirty="0"/>
              <a:t>б снег не нанесли.</a:t>
            </a:r>
          </a:p>
          <a:p>
            <a:pPr algn="ctr"/>
            <a:r>
              <a:rPr lang="ru-RU" sz="1600" dirty="0" smtClean="0"/>
              <a:t>Если </a:t>
            </a:r>
            <a:r>
              <a:rPr lang="ru-RU" sz="1600" dirty="0"/>
              <a:t>б время не настало,</a:t>
            </a:r>
          </a:p>
          <a:p>
            <a:pPr algn="ctr"/>
            <a:r>
              <a:rPr lang="ru-RU" sz="1600" dirty="0" smtClean="0"/>
              <a:t>Так </a:t>
            </a:r>
            <a:r>
              <a:rPr lang="ru-RU" sz="1600" dirty="0"/>
              <a:t>бы матушка – зима,</a:t>
            </a:r>
          </a:p>
          <a:p>
            <a:pPr algn="ctr"/>
            <a:r>
              <a:rPr lang="ru-RU" sz="1600" dirty="0" smtClean="0"/>
              <a:t>Словно </a:t>
            </a:r>
            <a:r>
              <a:rPr lang="ru-RU" sz="1600" dirty="0"/>
              <a:t>белым покрывалом,</a:t>
            </a:r>
          </a:p>
          <a:p>
            <a:pPr algn="ctr"/>
            <a:r>
              <a:rPr lang="ru-RU" sz="1600" dirty="0" smtClean="0"/>
              <a:t>Не </a:t>
            </a:r>
            <a:r>
              <a:rPr lang="ru-RU" sz="1600" dirty="0"/>
              <a:t>укутала б дома.</a:t>
            </a:r>
          </a:p>
          <a:p>
            <a:pPr algn="ctr"/>
            <a:r>
              <a:rPr lang="ru-RU" sz="1600" dirty="0" smtClean="0"/>
              <a:t>Не </a:t>
            </a:r>
            <a:r>
              <a:rPr lang="ru-RU" sz="1600" dirty="0"/>
              <a:t>встречали б в городах</a:t>
            </a:r>
          </a:p>
          <a:p>
            <a:pPr algn="ctr"/>
            <a:r>
              <a:rPr lang="ru-RU" sz="1600" dirty="0" smtClean="0"/>
              <a:t>Мы </a:t>
            </a:r>
            <a:r>
              <a:rPr lang="ru-RU" sz="1600" dirty="0"/>
              <a:t>зимующих бы птах.</a:t>
            </a:r>
          </a:p>
          <a:p>
            <a:pPr algn="ctr"/>
            <a:r>
              <a:rPr lang="ru-RU" sz="1600" dirty="0" smtClean="0"/>
              <a:t>Заяц </a:t>
            </a:r>
            <a:r>
              <a:rPr lang="ru-RU" sz="1600" dirty="0"/>
              <a:t>б не принарядился,</a:t>
            </a:r>
          </a:p>
          <a:p>
            <a:pPr algn="ctr"/>
            <a:r>
              <a:rPr lang="ru-RU" sz="1600" dirty="0" smtClean="0"/>
              <a:t>Медведь </a:t>
            </a:r>
            <a:r>
              <a:rPr lang="ru-RU" sz="1600" dirty="0"/>
              <a:t>спать не завалился.</a:t>
            </a:r>
          </a:p>
          <a:p>
            <a:pPr algn="ctr"/>
            <a:r>
              <a:rPr lang="ru-RU" sz="1600" dirty="0" smtClean="0"/>
              <a:t>Кабы </a:t>
            </a:r>
            <a:r>
              <a:rPr lang="ru-RU" sz="1600" dirty="0"/>
              <a:t>не было зимы,</a:t>
            </a:r>
          </a:p>
          <a:p>
            <a:pPr algn="ctr"/>
            <a:r>
              <a:rPr lang="ru-RU" sz="1600" dirty="0"/>
              <a:t>Не катались б с горок мы,</a:t>
            </a:r>
          </a:p>
          <a:p>
            <a:pPr algn="ctr"/>
            <a:r>
              <a:rPr lang="ru-RU" sz="1600" dirty="0"/>
              <a:t>Не лепили б снежной бабы,</a:t>
            </a:r>
          </a:p>
          <a:p>
            <a:pPr algn="ctr"/>
            <a:r>
              <a:rPr lang="ru-RU" sz="1600" dirty="0"/>
              <a:t>Если бы, да кабы-кабы.</a:t>
            </a:r>
          </a:p>
          <a:p>
            <a:pPr algn="ctr"/>
            <a:r>
              <a:rPr lang="ru-RU" sz="1600" dirty="0"/>
              <a:t>Даже праздник Новый год</a:t>
            </a:r>
          </a:p>
          <a:p>
            <a:pPr algn="ctr"/>
            <a:r>
              <a:rPr lang="ru-RU" sz="1600" dirty="0"/>
              <a:t>Не встречал бы так народ.</a:t>
            </a:r>
          </a:p>
          <a:p>
            <a:pPr algn="ctr"/>
            <a:r>
              <a:rPr lang="ru-RU" sz="1600" dirty="0"/>
              <a:t>Было б всё не как сегодня,</a:t>
            </a:r>
          </a:p>
          <a:p>
            <a:pPr algn="ctr"/>
            <a:r>
              <a:rPr lang="ru-RU" sz="1600" dirty="0"/>
              <a:t>А совсем наоборот</a:t>
            </a:r>
            <a:r>
              <a:rPr lang="ru-RU" sz="1600" dirty="0" smtClean="0"/>
              <a:t>!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3500438"/>
            <a:ext cx="4286280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Дети выкладывают на панно картинки в соответствии с текстом, а затем ведётся работа по составлению связного рассказа.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5214950"/>
            <a:ext cx="4286280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</a:rPr>
              <a:t>Цель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dirty="0"/>
              <a:t>помимо обучения детей связному рассказыванию и расширению представлений о данном времени года, можно использовать для формирования пространственных </a:t>
            </a:r>
            <a:r>
              <a:rPr lang="ru-RU" dirty="0" smtClean="0"/>
              <a:t>представлений.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22.JPG"/>
          <p:cNvPicPr/>
          <p:nvPr/>
        </p:nvPicPr>
        <p:blipFill>
          <a:blip r:embed="rId3" cstate="print">
            <a:lum contrast="30000"/>
          </a:blip>
          <a:srcRect t="22684" b="10863"/>
          <a:stretch>
            <a:fillRect/>
          </a:stretch>
        </p:blipFill>
        <p:spPr>
          <a:xfrm>
            <a:off x="5214942" y="571480"/>
            <a:ext cx="3393833" cy="228601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pic>
        <p:nvPicPr>
          <p:cNvPr id="3" name="Рисунок 2" descr="IMG_0521.JPG"/>
          <p:cNvPicPr/>
          <p:nvPr/>
        </p:nvPicPr>
        <p:blipFill>
          <a:blip r:embed="rId4" cstate="print">
            <a:lum contrast="20000"/>
          </a:blip>
          <a:srcRect t="10714" r="1563" b="3869"/>
          <a:stretch>
            <a:fillRect/>
          </a:stretch>
        </p:blipFill>
        <p:spPr>
          <a:xfrm>
            <a:off x="500034" y="4000504"/>
            <a:ext cx="3571900" cy="251344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4143404" cy="33855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/>
              <a:t>Бабочки-волшебницы</a:t>
            </a:r>
            <a:r>
              <a:rPr lang="ru-RU" b="1" u="sng" dirty="0" smtClean="0"/>
              <a:t>.</a:t>
            </a:r>
            <a:endParaRPr lang="ru-RU" dirty="0"/>
          </a:p>
          <a:p>
            <a:r>
              <a:rPr lang="ru-RU" sz="1400" dirty="0"/>
              <a:t>- К крыльям бабочек прикреплены картинки. Дети определяют количество слогов в слове – названии предмета, изображённого на картинке, с помощью цветных фишек выполняют звуковой анализ этого слова.</a:t>
            </a:r>
          </a:p>
          <a:p>
            <a:r>
              <a:rPr lang="ru-RU" sz="1400" dirty="0"/>
              <a:t>- К крыльям бабочек прикреплены картинки, в названиях которых есть автоматизированный звук. Дети называют слова, затем проводятся игры «Назови ласково», «Большой – маленький» и др.</a:t>
            </a:r>
          </a:p>
          <a:p>
            <a:r>
              <a:rPr lang="ru-RU" sz="1400" dirty="0"/>
              <a:t>- К крыльям бабочек прикреплены слоги, содержащие автоматизируемый звук. Один ребёнок читает слоги и составляет с ними слова. Остальные дети по желанию выполняют звуковой анализ слова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000628" y="3786190"/>
            <a:ext cx="4000528" cy="28007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u="sng" dirty="0"/>
              <a:t>Цветочная полянка.</a:t>
            </a:r>
            <a:endParaRPr lang="ru-RU" sz="1600" dirty="0"/>
          </a:p>
          <a:p>
            <a:r>
              <a:rPr lang="ru-RU" sz="1600" dirty="0"/>
              <a:t> </a:t>
            </a:r>
            <a:r>
              <a:rPr lang="ru-RU" sz="1600" dirty="0" smtClean="0"/>
              <a:t>- </a:t>
            </a:r>
            <a:r>
              <a:rPr lang="ru-RU" sz="1600" dirty="0"/>
              <a:t>На лучиках солнышка и на цветочках прикреплены картинки с автоматизируемым звуком. Дети соединяют написанные слоги с теми словами на цветочках, в названии которых имеются эти слоги. Затем определяют место заданного звука в слове (начало, середина, конец слова), проводят звуковой анализ слов, составляют с ними предложения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26.JPG"/>
          <p:cNvPicPr/>
          <p:nvPr/>
        </p:nvPicPr>
        <p:blipFill>
          <a:blip r:embed="rId2" cstate="print">
            <a:lum contrast="30000"/>
          </a:blip>
          <a:srcRect t="11014" b="2609"/>
          <a:stretch>
            <a:fillRect/>
          </a:stretch>
        </p:blipFill>
        <p:spPr>
          <a:xfrm>
            <a:off x="500034" y="1357298"/>
            <a:ext cx="3857652" cy="25003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pic>
        <p:nvPicPr>
          <p:cNvPr id="4" name="Рисунок 3" descr="IMG_0525.JPG"/>
          <p:cNvPicPr/>
          <p:nvPr/>
        </p:nvPicPr>
        <p:blipFill>
          <a:blip r:embed="rId3" cstate="print">
            <a:lum contrast="30000"/>
          </a:blip>
          <a:srcRect t="10486"/>
          <a:stretch>
            <a:fillRect/>
          </a:stretch>
        </p:blipFill>
        <p:spPr>
          <a:xfrm>
            <a:off x="4929190" y="1357298"/>
            <a:ext cx="3929090" cy="25003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2428860" y="500042"/>
            <a:ext cx="40020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Золотые рыбки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latin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214818"/>
            <a:ext cx="8215370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- Дети составляют предложения по предложенной схеме и прикреплённым сюжетным картинкам. Затем составляют звуковой анализ слов – названий изображённых предметов.</a:t>
            </a:r>
          </a:p>
          <a:p>
            <a:r>
              <a:rPr lang="ru-RU" dirty="0"/>
              <a:t>- Дети составляют предложения со словом – названием изображённого предмета. Логопед выбирает одно из предложений. Дети с помощью изображений золотых рыбок составляют схему предложения. Затем с помощью цветных фишек выполняют звуковой анализ слова – названия изображённого предмета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23.JPG"/>
          <p:cNvPicPr/>
          <p:nvPr/>
        </p:nvPicPr>
        <p:blipFill>
          <a:blip r:embed="rId2" cstate="print">
            <a:lum contrast="20000"/>
          </a:blip>
          <a:srcRect t="33134" b="2985"/>
          <a:stretch>
            <a:fillRect/>
          </a:stretch>
        </p:blipFill>
        <p:spPr>
          <a:xfrm>
            <a:off x="1785918" y="428604"/>
            <a:ext cx="5823969" cy="303091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142976" y="4071942"/>
            <a:ext cx="7143800" cy="20313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u="sng" dirty="0"/>
              <a:t>Под дождиком – </a:t>
            </a:r>
            <a:r>
              <a:rPr lang="ru-RU" b="1" u="sng" dirty="0" err="1"/>
              <a:t>дождочком</a:t>
            </a:r>
            <a:r>
              <a:rPr lang="ru-RU" b="1" u="sng" dirty="0"/>
              <a:t> выросли </a:t>
            </a:r>
            <a:r>
              <a:rPr lang="ru-RU" b="1" u="sng" dirty="0" smtClean="0"/>
              <a:t>грибочки.</a:t>
            </a:r>
          </a:p>
          <a:p>
            <a:pPr algn="ctr"/>
            <a:r>
              <a:rPr lang="ru-RU" dirty="0" smtClean="0"/>
              <a:t>На </a:t>
            </a:r>
            <a:r>
              <a:rPr lang="ru-RU" dirty="0"/>
              <a:t>каждую капельку дождя дети произносят слоги с автоматизируемым звуком, проговаривают </a:t>
            </a:r>
            <a:r>
              <a:rPr lang="ru-RU" dirty="0" err="1"/>
              <a:t>чистоговорки</a:t>
            </a:r>
            <a:r>
              <a:rPr lang="ru-RU" dirty="0"/>
              <a:t> с данными слогами и словами, изображёнными на грибочке. Затем делят слова </a:t>
            </a:r>
            <a:r>
              <a:rPr lang="ru-RU" dirty="0" smtClean="0"/>
              <a:t>на </a:t>
            </a:r>
            <a:r>
              <a:rPr lang="ru-RU" dirty="0"/>
              <a:t>слоги, определяют место данного звука (начало, середина, </a:t>
            </a:r>
            <a:r>
              <a:rPr lang="ru-RU" dirty="0" smtClean="0"/>
              <a:t>конец слова</a:t>
            </a:r>
            <a:r>
              <a:rPr lang="ru-RU" dirty="0"/>
              <a:t>), с помощью цветных фишек выполняют звуковой анализ слов.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28.JPG"/>
          <p:cNvPicPr/>
          <p:nvPr/>
        </p:nvPicPr>
        <p:blipFill>
          <a:blip r:embed="rId2" cstate="print">
            <a:lum contrast="30000"/>
          </a:blip>
          <a:srcRect t="12234" r="1397" b="6383"/>
          <a:stretch>
            <a:fillRect/>
          </a:stretch>
        </p:blipFill>
        <p:spPr>
          <a:xfrm>
            <a:off x="5000628" y="714356"/>
            <a:ext cx="4027292" cy="257176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pic>
        <p:nvPicPr>
          <p:cNvPr id="3" name="Рисунок 2" descr="IMG_0532.JPG"/>
          <p:cNvPicPr/>
          <p:nvPr/>
        </p:nvPicPr>
        <p:blipFill>
          <a:blip r:embed="rId3" cstate="print">
            <a:lum contrast="30000"/>
          </a:blip>
          <a:srcRect t="12051" r="1283" b="2564"/>
          <a:stretch>
            <a:fillRect/>
          </a:stretch>
        </p:blipFill>
        <p:spPr>
          <a:xfrm>
            <a:off x="357158" y="3857628"/>
            <a:ext cx="4143404" cy="262570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00034" y="857232"/>
            <a:ext cx="4214842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/>
              <a:t>Зверята на празднике.</a:t>
            </a:r>
            <a:endParaRPr lang="ru-RU" dirty="0"/>
          </a:p>
          <a:p>
            <a:r>
              <a:rPr lang="ru-RU" dirty="0"/>
              <a:t>Мартышка, кошка, кукушка и петушок пошли на праздник, но ветер унёс у них все воздушные шары. Необходимо вернуть шарики, таким образом, чтобы картинка на шарике звучала созвучно с названием животного (в рифму).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29190" y="3643314"/>
            <a:ext cx="4000528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/>
              <a:t>Наряди новогоднюю ёлочку.</a:t>
            </a:r>
            <a:endParaRPr lang="ru-RU" dirty="0"/>
          </a:p>
          <a:p>
            <a:r>
              <a:rPr lang="ru-RU" dirty="0"/>
              <a:t>Детям предлагается повесить на ёлку только те игрушки, в названии которых имеется автоматизируемый звук. Затем определяется место заданного звука в слове с помощью звукового домика, проводится звуковой анализ отдельных слов, заучиваются </a:t>
            </a:r>
            <a:r>
              <a:rPr lang="ru-RU" dirty="0" err="1"/>
              <a:t>чистоговорки</a:t>
            </a:r>
            <a:r>
              <a:rPr lang="ru-RU" dirty="0"/>
              <a:t> с данными словами и т.п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1571604" y="214291"/>
            <a:ext cx="664375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contourW="12700" prstMaterial="powder">
              <a:contourClr>
                <a:schemeClr val="bg1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4800" b="1" spc="300" dirty="0" smtClean="0">
                <a:ln w="0">
                  <a:noFill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Весёлое </a:t>
            </a:r>
            <a:r>
              <a:rPr lang="ru-RU" sz="4800" b="1" spc="300" dirty="0" smtClean="0">
                <a:ln w="0">
                  <a:noFill/>
                </a:ln>
                <a:solidFill>
                  <a:srgbClr val="0000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путешествие</a:t>
            </a:r>
            <a:endParaRPr lang="ru-RU" sz="3600" b="1" spc="300" dirty="0">
              <a:ln w="0">
                <a:noFill/>
              </a:ln>
              <a:solidFill>
                <a:srgbClr val="0000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lgerian" pitchFamily="82" charset="0"/>
            </a:endParaRPr>
          </a:p>
        </p:txBody>
      </p:sp>
      <p:pic>
        <p:nvPicPr>
          <p:cNvPr id="3" name="Рисунок 2" descr="010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9" y="1214422"/>
            <a:ext cx="8578013" cy="4357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2857488" y="142853"/>
            <a:ext cx="6000792" cy="9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/>
              <a:lightRig rig="flat" dir="t"/>
            </a:scene3d>
            <a:sp3d contourW="12700" prstMaterial="powder">
              <a:contourClr>
                <a:schemeClr val="bg1"/>
              </a:contourClr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/>
            <a:r>
              <a:rPr lang="ru-RU" sz="4800" b="1" spc="300" dirty="0" smtClean="0">
                <a:ln w="0">
                  <a:noFill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Весёлое </a:t>
            </a:r>
            <a:r>
              <a:rPr lang="ru-RU" sz="4800" b="1" spc="300" dirty="0" smtClean="0">
                <a:ln w="0">
                  <a:noFill/>
                </a:ln>
                <a:solidFill>
                  <a:srgbClr val="0000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путешествие</a:t>
            </a:r>
            <a:endParaRPr lang="ru-RU" sz="3600" b="1" spc="300" dirty="0">
              <a:ln w="0">
                <a:noFill/>
              </a:ln>
              <a:solidFill>
                <a:srgbClr val="0000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lgerian" pitchFamily="82" charset="0"/>
            </a:endParaRPr>
          </a:p>
        </p:txBody>
      </p:sp>
      <p:pic>
        <p:nvPicPr>
          <p:cNvPr id="3" name="Рисунок 2" descr="поезд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0"/>
            <a:ext cx="2071701" cy="1554852"/>
          </a:xfrm>
          <a:prstGeom prst="rect">
            <a:avLst/>
          </a:prstGeom>
          <a:effectLst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068252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Представляет собой сюжетное изображение маршрута путешествия и мелкие игрушки из «Киндер – сюрпризов»: машинка, мотоцикл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др.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Игра проводится несколько раз. В первый раз я зачитываю текст маршрута, делая короткую паузу после каждого глагола, а ребёнок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показывает маршрут на картине. В следующий раз ребёнок сам ведёт машинку и комментирует её продвижение. Текст такой: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Машина ехала, ехала, до горы доехала; в гору въехала, с горы съехала, дальше поехала. Яму объехала, до речки доехала;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 мосту проехала, рельсы переехала и домой приехала.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Можно предложить малышу совершить путешествие в обратном направлении.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Задаются вопросы: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Машина в гору въехала или заехала?- Она по мосту заехала или проехала? - Она через рельсы переехала или поехала?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Затем вводим дополнительные персонажи в виде мелких игрушек и во время пути делаем остановки: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За горой овца с ягнёнком –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Её маленьким ребёнком.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А других ребяток знаешь?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Назовёшь всех, угадаешь?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коровы – телёнок, у собаки – щенок, у лошади – жеребёнок и т.д.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Под горою  - посмотри: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Скачет лошадь до зари.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Лошадь скачет, а что она ещё может делать? – Лошадь стоит, бежит, пасётся и т.д.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Барсук живёт под ёлкой,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А дом его – нора.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Других зверей жилища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Назвать и нам пора.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лисы – норы, у белки – дупло, у медведя – берлога и т.д.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На крылечке нас встречает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Беленькая кошечка…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 назвала её беленькая, а какая она ещё? – пушистая, маленькая, усатенькая и т.д.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24" y="928670"/>
            <a:ext cx="4143404" cy="633705"/>
          </a:xfrm>
          <a:prstGeom prst="rect">
            <a:avLst/>
          </a:prstGeom>
        </p:spPr>
        <p:txBody>
          <a:bodyPr wrap="none" numCol="1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К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У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Б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-Р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А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З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Н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О</a:t>
            </a:r>
            <a:r>
              <a:rPr lang="ru-RU" sz="6000" spc="300" dirty="0" smtClean="0">
                <a:solidFill>
                  <a:srgbClr val="00B0F0"/>
                </a:solidFill>
                <a:latin typeface="Algerian" pitchFamily="82" charset="0"/>
              </a:rPr>
              <a:t>Ц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В</a:t>
            </a:r>
            <a:r>
              <a:rPr lang="ru-RU" sz="6000" spc="300" dirty="0" smtClean="0">
                <a:solidFill>
                  <a:srgbClr val="C00000"/>
                </a:solidFill>
                <a:latin typeface="Algerian" pitchFamily="82" charset="0"/>
              </a:rPr>
              <a:t>Е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Т</a:t>
            </a:r>
            <a:endParaRPr lang="ru-RU" sz="6000" spc="300" dirty="0">
              <a:solidFill>
                <a:srgbClr val="00B050"/>
              </a:solidFill>
              <a:latin typeface="Algerian" pitchFamily="82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42910" y="2000241"/>
            <a:ext cx="4572032" cy="3000396"/>
            <a:chOff x="306655" y="949109"/>
            <a:chExt cx="8530691" cy="5613926"/>
          </a:xfrm>
        </p:grpSpPr>
        <p:pic>
          <p:nvPicPr>
            <p:cNvPr id="4" name="Рисунок 3" descr="кубик-3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664267">
              <a:off x="306655" y="1740975"/>
              <a:ext cx="4392382" cy="3971953"/>
            </a:xfrm>
            <a:prstGeom prst="rect">
              <a:avLst/>
            </a:prstGeom>
          </p:spPr>
        </p:pic>
        <p:pic>
          <p:nvPicPr>
            <p:cNvPr id="6" name="Рисунок 5" descr="кубик-3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22622">
              <a:off x="4444964" y="949109"/>
              <a:ext cx="4392382" cy="3971952"/>
            </a:xfrm>
            <a:prstGeom prst="rect">
              <a:avLst/>
            </a:prstGeom>
          </p:spPr>
        </p:pic>
        <p:pic>
          <p:nvPicPr>
            <p:cNvPr id="7" name="Рисунок 6" descr="кубик-3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411418">
              <a:off x="3404918" y="2591082"/>
              <a:ext cx="4125904" cy="397195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357818" y="1142984"/>
            <a:ext cx="3214710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/>
              <a:t>Каждая грань данного куба обшита цветным </a:t>
            </a:r>
            <a:r>
              <a:rPr lang="ru-RU" i="1" dirty="0" err="1"/>
              <a:t>флисом</a:t>
            </a:r>
            <a:r>
              <a:rPr lang="ru-RU" i="1" dirty="0"/>
              <a:t>. К нему необходимо иметь достаточный набор плоскостных изображений – картинок, также проклеенных </a:t>
            </a:r>
            <a:r>
              <a:rPr lang="ru-RU" i="1" dirty="0" err="1"/>
              <a:t>флисом</a:t>
            </a:r>
            <a:r>
              <a:rPr lang="ru-RU" i="1" dirty="0"/>
              <a:t>, фланелью либо бархатной бумагой. Задача ребёнка – прикрепить к граням куба картинки в соответствии с заданием.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786" y="5143512"/>
            <a:ext cx="7643866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</a:rPr>
              <a:t>Почему именно куб?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Удобны в использовании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Участвовать в игре могут сразу несколько детей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Дают возможность использовать </a:t>
            </a:r>
            <a:r>
              <a:rPr lang="ru-RU" dirty="0"/>
              <a:t>самые разнообразные дидактические игры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бик-3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571472" y="2143116"/>
            <a:ext cx="4061163" cy="33082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1071546"/>
            <a:ext cx="4143404" cy="633705"/>
          </a:xfrm>
          <a:prstGeom prst="rect">
            <a:avLst/>
          </a:prstGeom>
        </p:spPr>
        <p:txBody>
          <a:bodyPr wrap="none" numCol="1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К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У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Б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-Р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А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З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Н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О</a:t>
            </a:r>
            <a:r>
              <a:rPr lang="ru-RU" sz="6000" spc="300" dirty="0" smtClean="0">
                <a:solidFill>
                  <a:srgbClr val="00B0F0"/>
                </a:solidFill>
                <a:latin typeface="Algerian" pitchFamily="82" charset="0"/>
              </a:rPr>
              <a:t>Ц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В</a:t>
            </a:r>
            <a:r>
              <a:rPr lang="ru-RU" sz="6000" spc="300" dirty="0" smtClean="0">
                <a:solidFill>
                  <a:srgbClr val="C00000"/>
                </a:solidFill>
                <a:latin typeface="Algerian" pitchFamily="82" charset="0"/>
              </a:rPr>
              <a:t>Е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Т</a:t>
            </a:r>
            <a:endParaRPr lang="ru-RU" sz="6000" spc="300" dirty="0">
              <a:solidFill>
                <a:srgbClr val="00B050"/>
              </a:solidFill>
              <a:latin typeface="Algeri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628" y="857233"/>
            <a:ext cx="3786214" cy="56323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</a:rPr>
              <a:t>Назови одним словом </a:t>
            </a:r>
            <a:r>
              <a:rPr lang="ru-RU" dirty="0"/>
              <a:t>– детям предлагается прикрепить к граням куба предметы, связанные одной лексической темой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 smtClean="0">
                <a:solidFill>
                  <a:schemeClr val="tx1"/>
                </a:solidFill>
              </a:rPr>
              <a:t>Цель:</a:t>
            </a:r>
          </a:p>
          <a:p>
            <a:r>
              <a:rPr lang="ru-RU" dirty="0" smtClean="0"/>
              <a:t>1. </a:t>
            </a:r>
            <a:r>
              <a:rPr lang="ru-RU" dirty="0"/>
              <a:t>закреплять в речи детей обобщающие понятия. Как продолжение можно поиграть в игру «Что лишнее?», «Чего не стало?». Ответы детей должны быть полными: «Не стало рубашки» и т.п.</a:t>
            </a:r>
          </a:p>
          <a:p>
            <a:endParaRPr lang="ru-RU" dirty="0" smtClean="0"/>
          </a:p>
          <a:p>
            <a:r>
              <a:rPr lang="ru-RU" dirty="0" smtClean="0"/>
              <a:t>2.</a:t>
            </a:r>
            <a:r>
              <a:rPr lang="ru-RU" dirty="0"/>
              <a:t> </a:t>
            </a:r>
            <a:r>
              <a:rPr lang="ru-RU" dirty="0" smtClean="0"/>
              <a:t>тренировать </a:t>
            </a:r>
            <a:r>
              <a:rPr lang="ru-RU" dirty="0"/>
              <a:t>детей в образовании существительных в винительном падеже </a:t>
            </a:r>
            <a:r>
              <a:rPr lang="ru-RU" dirty="0" err="1" smtClean="0"/>
              <a:t>ед-го</a:t>
            </a:r>
            <a:r>
              <a:rPr lang="ru-RU" dirty="0" smtClean="0"/>
              <a:t> </a:t>
            </a:r>
            <a:r>
              <a:rPr lang="ru-RU" dirty="0"/>
              <a:t>числа, развивать внимание, память, пространственные отношения.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79.JPG"/>
          <p:cNvPicPr/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71472" y="2000240"/>
            <a:ext cx="3909537" cy="32028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500034" y="928670"/>
            <a:ext cx="4143404" cy="633705"/>
          </a:xfrm>
          <a:prstGeom prst="rect">
            <a:avLst/>
          </a:prstGeom>
        </p:spPr>
        <p:txBody>
          <a:bodyPr wrap="none" numCol="1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К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У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Б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-Р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А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З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Н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О</a:t>
            </a:r>
            <a:r>
              <a:rPr lang="ru-RU" sz="6000" spc="300" dirty="0" smtClean="0">
                <a:solidFill>
                  <a:srgbClr val="00B0F0"/>
                </a:solidFill>
                <a:latin typeface="Algerian" pitchFamily="82" charset="0"/>
              </a:rPr>
              <a:t>Ц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В</a:t>
            </a:r>
            <a:r>
              <a:rPr lang="ru-RU" sz="6000" spc="300" dirty="0" smtClean="0">
                <a:solidFill>
                  <a:srgbClr val="C00000"/>
                </a:solidFill>
                <a:latin typeface="Algerian" pitchFamily="82" charset="0"/>
              </a:rPr>
              <a:t>Е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Т</a:t>
            </a:r>
            <a:endParaRPr lang="ru-RU" sz="6000" spc="300" dirty="0">
              <a:solidFill>
                <a:srgbClr val="00B050"/>
              </a:solidFill>
              <a:latin typeface="Algeri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818" y="1357298"/>
            <a:ext cx="3214710" cy="452431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chemeClr val="tx1"/>
                </a:solidFill>
              </a:rPr>
              <a:t>Подбери </a:t>
            </a:r>
            <a:r>
              <a:rPr lang="ru-RU" b="1" u="sng" dirty="0">
                <a:solidFill>
                  <a:schemeClr val="tx1"/>
                </a:solidFill>
              </a:rPr>
              <a:t>по цвету</a:t>
            </a:r>
            <a:r>
              <a:rPr lang="ru-RU" u="sng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- детям предлагается прикрепить к каждой грани куба картинки с изображением предметов такого же цвета, что и грань, затем назвать: «У меня синяя чашка, синее платье, синий кубик» и т.п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u="sng" dirty="0">
                <a:solidFill>
                  <a:schemeClr val="tx1"/>
                </a:solidFill>
              </a:rPr>
              <a:t>Цель: </a:t>
            </a:r>
            <a:r>
              <a:rPr lang="ru-RU" dirty="0"/>
              <a:t>закреплять представление о цвете и использование в речи детей качественных прилагательных, учить согласовывать их с существительными.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80.JPG"/>
          <p:cNvPicPr/>
          <p:nvPr/>
        </p:nvPicPr>
        <p:blipFill>
          <a:blip r:embed="rId2" cstate="print">
            <a:lum contrast="20000"/>
          </a:blip>
          <a:srcRect l="5339" t="3423"/>
          <a:stretch>
            <a:fillRect/>
          </a:stretch>
        </p:blipFill>
        <p:spPr>
          <a:xfrm>
            <a:off x="571472" y="2071678"/>
            <a:ext cx="4000528" cy="3143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softEdge rad="12700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500034" y="928670"/>
            <a:ext cx="4143404" cy="633705"/>
          </a:xfrm>
          <a:prstGeom prst="rect">
            <a:avLst/>
          </a:prstGeom>
        </p:spPr>
        <p:txBody>
          <a:bodyPr wrap="none" numCol="1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К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У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Б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-Р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А</a:t>
            </a:r>
            <a:r>
              <a:rPr lang="ru-RU" sz="6000" spc="300" dirty="0" smtClean="0">
                <a:solidFill>
                  <a:srgbClr val="0000FF"/>
                </a:solidFill>
                <a:latin typeface="Algerian" pitchFamily="82" charset="0"/>
              </a:rPr>
              <a:t>З</a:t>
            </a:r>
            <a:r>
              <a:rPr lang="ru-RU" sz="6000" spc="300" dirty="0" smtClean="0">
                <a:solidFill>
                  <a:srgbClr val="FFFF00"/>
                </a:solidFill>
                <a:latin typeface="Algerian" pitchFamily="82" charset="0"/>
              </a:rPr>
              <a:t>Н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О</a:t>
            </a:r>
            <a:r>
              <a:rPr lang="ru-RU" sz="6000" spc="300" dirty="0" smtClean="0">
                <a:solidFill>
                  <a:srgbClr val="00B0F0"/>
                </a:solidFill>
                <a:latin typeface="Algerian" pitchFamily="82" charset="0"/>
              </a:rPr>
              <a:t>Ц</a:t>
            </a:r>
            <a:r>
              <a:rPr lang="ru-RU" sz="6000" spc="300" dirty="0" smtClean="0">
                <a:solidFill>
                  <a:srgbClr val="FF0000"/>
                </a:solidFill>
                <a:latin typeface="Algerian" pitchFamily="82" charset="0"/>
              </a:rPr>
              <a:t>В</a:t>
            </a:r>
            <a:r>
              <a:rPr lang="ru-RU" sz="6000" spc="300" dirty="0" smtClean="0">
                <a:solidFill>
                  <a:srgbClr val="C00000"/>
                </a:solidFill>
                <a:latin typeface="Algerian" pitchFamily="82" charset="0"/>
              </a:rPr>
              <a:t>Е</a:t>
            </a:r>
            <a:r>
              <a:rPr lang="ru-RU" sz="6000" spc="300" dirty="0" smtClean="0">
                <a:solidFill>
                  <a:srgbClr val="00B050"/>
                </a:solidFill>
                <a:latin typeface="Algerian" pitchFamily="82" charset="0"/>
              </a:rPr>
              <a:t>Т</a:t>
            </a:r>
            <a:endParaRPr lang="ru-RU" sz="6000" spc="300" dirty="0">
              <a:solidFill>
                <a:srgbClr val="00B050"/>
              </a:solidFill>
              <a:latin typeface="Algerian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1785926"/>
            <a:ext cx="3429024" cy="36933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1"/>
                </a:solidFill>
              </a:rPr>
              <a:t>Из чего сделан предмет</a:t>
            </a:r>
            <a:r>
              <a:rPr lang="ru-RU" u="sng" dirty="0">
                <a:solidFill>
                  <a:schemeClr val="tx1"/>
                </a:solidFill>
              </a:rPr>
              <a:t> </a:t>
            </a:r>
            <a:r>
              <a:rPr lang="ru-RU" dirty="0"/>
              <a:t>– детям предлагается на каждую грань куба прикрепить предметы, изготовленные из одинакового материала, затем проговорить: «У меня деревянная ложка, деревянный шкаф и деревянная матрёшка» и т.п.</a:t>
            </a:r>
          </a:p>
          <a:p>
            <a:r>
              <a:rPr lang="ru-RU" dirty="0"/>
              <a:t> </a:t>
            </a:r>
          </a:p>
          <a:p>
            <a:r>
              <a:rPr lang="ru-RU" b="1" u="sng" dirty="0" smtClean="0">
                <a:solidFill>
                  <a:schemeClr val="tx1"/>
                </a:solidFill>
              </a:rPr>
              <a:t>Цель</a:t>
            </a:r>
            <a:r>
              <a:rPr lang="ru-RU" b="1" u="sng" dirty="0">
                <a:solidFill>
                  <a:schemeClr val="tx1"/>
                </a:solidFill>
              </a:rPr>
              <a:t>: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/>
              <a:t>упражнять в образовании относительных прилагательных и согласовании их с существительными.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7158" y="1071546"/>
            <a:ext cx="4857752" cy="4786322"/>
            <a:chOff x="0" y="69322"/>
            <a:chExt cx="5959507" cy="5625129"/>
          </a:xfrm>
        </p:grpSpPr>
        <p:pic>
          <p:nvPicPr>
            <p:cNvPr id="2" name="Рисунок 1" descr="кубик-3.gif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430845">
              <a:off x="1752477" y="3753507"/>
              <a:ext cx="3027872" cy="1940944"/>
            </a:xfrm>
            <a:prstGeom prst="rect">
              <a:avLst/>
            </a:prstGeom>
          </p:spPr>
        </p:pic>
        <p:pic>
          <p:nvPicPr>
            <p:cNvPr id="3" name="Рисунок 2" descr="кубик-3.gif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423082">
              <a:off x="284790" y="3889979"/>
              <a:ext cx="1768415" cy="1257659"/>
            </a:xfrm>
            <a:prstGeom prst="rect">
              <a:avLst/>
            </a:prstGeom>
          </p:spPr>
        </p:pic>
        <p:pic>
          <p:nvPicPr>
            <p:cNvPr id="4" name="Рисунок 3" descr="кубик-3.gif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430845">
              <a:off x="3996528" y="2740446"/>
              <a:ext cx="1630392" cy="1181819"/>
            </a:xfrm>
            <a:prstGeom prst="rect">
              <a:avLst/>
            </a:prstGeom>
          </p:spPr>
        </p:pic>
        <p:pic>
          <p:nvPicPr>
            <p:cNvPr id="5" name="Рисунок 4" descr="кубик-3.gif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86314" y="642918"/>
              <a:ext cx="1173193" cy="1535502"/>
            </a:xfrm>
            <a:prstGeom prst="rect">
              <a:avLst/>
            </a:prstGeom>
          </p:spPr>
        </p:pic>
        <p:pic>
          <p:nvPicPr>
            <p:cNvPr id="6" name="Рисунок 5" descr="кубик-3.gif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430845">
              <a:off x="3816726" y="69322"/>
              <a:ext cx="1216324" cy="1708031"/>
            </a:xfrm>
            <a:prstGeom prst="rect">
              <a:avLst/>
            </a:prstGeom>
          </p:spPr>
        </p:pic>
        <p:pic>
          <p:nvPicPr>
            <p:cNvPr id="7" name="Рисунок 6" descr="кубик-3.gif"/>
            <p:cNvPicPr/>
            <p:nvPr/>
          </p:nvPicPr>
          <p:blipFill>
            <a:blip r:embed="rId7"/>
            <a:stretch>
              <a:fillRect/>
            </a:stretch>
          </p:blipFill>
          <p:spPr>
            <a:xfrm rot="21033716">
              <a:off x="3647436" y="739795"/>
              <a:ext cx="1338688" cy="1903478"/>
            </a:xfrm>
            <a:prstGeom prst="rect">
              <a:avLst/>
            </a:prstGeom>
          </p:spPr>
        </p:pic>
        <p:pic>
          <p:nvPicPr>
            <p:cNvPr id="8" name="Рисунок 7" descr="кубик-3.gif"/>
            <p:cNvPicPr/>
            <p:nvPr/>
          </p:nvPicPr>
          <p:blipFill>
            <a:blip r:embed="rId8">
              <a:lum bright="10000" contrast="10000"/>
            </a:blip>
            <a:stretch>
              <a:fillRect/>
            </a:stretch>
          </p:blipFill>
          <p:spPr>
            <a:xfrm>
              <a:off x="0" y="285728"/>
              <a:ext cx="4080295" cy="3683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17"/>
          <p:cNvSpPr txBox="1"/>
          <p:nvPr/>
        </p:nvSpPr>
        <p:spPr>
          <a:xfrm>
            <a:off x="928662" y="357166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Impact" pitchFamily="34" charset="0"/>
              </a:rPr>
              <a:t>Звериная семейка</a:t>
            </a:r>
            <a:endParaRPr lang="ru-RU" sz="3200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240804"/>
            <a:ext cx="3643338" cy="60631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chemeClr val="tx1"/>
                </a:solidFill>
              </a:rPr>
              <a:t>Морды и хвосты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dirty="0"/>
              <a:t>– на гранях куба прикреплены звериные морды, детям </a:t>
            </a:r>
            <a:r>
              <a:rPr lang="ru-RU" sz="1600" dirty="0" smtClean="0"/>
              <a:t>предлагается соотнести их с хвостами</a:t>
            </a:r>
          </a:p>
          <a:p>
            <a:r>
              <a:rPr lang="ru-RU" sz="1600" b="1" u="sng" dirty="0" smtClean="0">
                <a:solidFill>
                  <a:schemeClr val="tx1"/>
                </a:solidFill>
              </a:rPr>
              <a:t>Цель</a:t>
            </a:r>
            <a:r>
              <a:rPr lang="ru-RU" sz="1600" b="1" u="sng" dirty="0">
                <a:solidFill>
                  <a:schemeClr val="tx1"/>
                </a:solidFill>
              </a:rPr>
              <a:t>:</a:t>
            </a:r>
            <a:r>
              <a:rPr lang="ru-RU" sz="1600" b="1" u="sng" dirty="0"/>
              <a:t> </a:t>
            </a:r>
            <a:r>
              <a:rPr lang="ru-RU" sz="1600" dirty="0"/>
              <a:t>закреплять образование    притяжательных прилагательных.</a:t>
            </a:r>
          </a:p>
          <a:p>
            <a:r>
              <a:rPr lang="ru-RU" sz="1600" b="1" u="sng" dirty="0">
                <a:solidFill>
                  <a:schemeClr val="tx1"/>
                </a:solidFill>
              </a:rPr>
              <a:t>Звериные семейки</a:t>
            </a:r>
            <a:r>
              <a:rPr lang="ru-RU" sz="1600" b="1" dirty="0">
                <a:solidFill>
                  <a:schemeClr val="tx1"/>
                </a:solidFill>
              </a:rPr>
              <a:t>: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400" dirty="0" smtClean="0"/>
              <a:t>Звери парами живут,</a:t>
            </a:r>
          </a:p>
          <a:p>
            <a:r>
              <a:rPr lang="ru-RU" sz="1400" dirty="0" smtClean="0"/>
              <a:t>Дружат, семьи создают.</a:t>
            </a:r>
          </a:p>
          <a:p>
            <a:r>
              <a:rPr lang="ru-RU" sz="1400" dirty="0" smtClean="0"/>
              <a:t>Мы поможем паре встретиться:</a:t>
            </a:r>
          </a:p>
          <a:p>
            <a:r>
              <a:rPr lang="ru-RU" sz="1400" dirty="0" smtClean="0"/>
              <a:t>Пусть медведь найдёт медведицу,</a:t>
            </a:r>
          </a:p>
          <a:p>
            <a:r>
              <a:rPr lang="ru-RU" sz="1400" dirty="0" smtClean="0"/>
              <a:t>Лис найдёт – лисицу,</a:t>
            </a:r>
          </a:p>
          <a:p>
            <a:r>
              <a:rPr lang="ru-RU" sz="1400" dirty="0" smtClean="0"/>
              <a:t>Ну а волк – волчицу,</a:t>
            </a:r>
          </a:p>
          <a:p>
            <a:r>
              <a:rPr lang="ru-RU" sz="1400" dirty="0" smtClean="0"/>
              <a:t>С тигром рядышком – тигрица,</a:t>
            </a:r>
          </a:p>
          <a:p>
            <a:r>
              <a:rPr lang="ru-RU" sz="1400" dirty="0" smtClean="0"/>
              <a:t>А со львом – царица – львица.</a:t>
            </a:r>
          </a:p>
          <a:p>
            <a:endParaRPr lang="ru-RU" sz="1400" dirty="0" smtClean="0"/>
          </a:p>
          <a:p>
            <a:r>
              <a:rPr lang="ru-RU" sz="1400" dirty="0" smtClean="0"/>
              <a:t>Каждой паре – по ребёнку:</a:t>
            </a:r>
          </a:p>
          <a:p>
            <a:r>
              <a:rPr lang="ru-RU" sz="1400" dirty="0" smtClean="0"/>
              <a:t>Лисам мы дадим лисёнка,</a:t>
            </a:r>
          </a:p>
          <a:p>
            <a:r>
              <a:rPr lang="ru-RU" sz="1400" dirty="0" smtClean="0"/>
              <a:t>А медведям – медвежонка.</a:t>
            </a:r>
          </a:p>
          <a:p>
            <a:r>
              <a:rPr lang="ru-RU" sz="1400" dirty="0" smtClean="0"/>
              <a:t>Всех детёнышей скорей</a:t>
            </a:r>
          </a:p>
          <a:p>
            <a:r>
              <a:rPr lang="ru-RU" sz="1400" dirty="0" smtClean="0"/>
              <a:t>Посели в семью зверей.</a:t>
            </a:r>
          </a:p>
          <a:p>
            <a:r>
              <a:rPr lang="ru-RU" sz="1600" b="1" u="sng" dirty="0" smtClean="0"/>
              <a:t>Цель</a:t>
            </a:r>
            <a:r>
              <a:rPr lang="ru-RU" sz="1600" b="1" u="sng" dirty="0"/>
              <a:t>:</a:t>
            </a:r>
            <a:r>
              <a:rPr lang="ru-RU" sz="1600" dirty="0"/>
              <a:t> </a:t>
            </a:r>
            <a:r>
              <a:rPr lang="ru-RU" sz="1600" dirty="0" smtClean="0"/>
              <a:t>обогащать представления о животных и их детенышах, учить образованию родственных слов, упражнять в употреблении существительных в родительном падеже.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бик-3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285720" y="1428736"/>
            <a:ext cx="4293270" cy="3658689"/>
          </a:xfrm>
          <a:prstGeom prst="rect">
            <a:avLst/>
          </a:prstGeom>
        </p:spPr>
      </p:pic>
      <p:sp>
        <p:nvSpPr>
          <p:cNvPr id="3" name="TextBox 17"/>
          <p:cNvSpPr txBox="1"/>
          <p:nvPr/>
        </p:nvSpPr>
        <p:spPr>
          <a:xfrm>
            <a:off x="1285852" y="714356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24000"/>
                    </a:prstClr>
                  </a:outerShdw>
                </a:effectLst>
                <a:latin typeface="Impact" pitchFamily="34" charset="0"/>
              </a:rPr>
              <a:t>Посчитай</a:t>
            </a:r>
            <a:endParaRPr lang="ru-RU" sz="3200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24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2066" y="571480"/>
            <a:ext cx="3571900" cy="58785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/>
              <a:t>Посчитай </a:t>
            </a:r>
            <a:r>
              <a:rPr lang="ru-RU" dirty="0"/>
              <a:t>– на гранях куба прикреплены значки с разным количеством кружочков (от 1 до 6), детям предлагается расположить картинки на гранях в произвольном порядке. </a:t>
            </a:r>
          </a:p>
          <a:p>
            <a:r>
              <a:rPr lang="ru-RU" sz="1400" dirty="0"/>
              <a:t>Я волшебница чуть-чуть,</a:t>
            </a:r>
          </a:p>
          <a:p>
            <a:r>
              <a:rPr lang="ru-RU" sz="1400" dirty="0"/>
              <a:t>Посмотри скорее, друг:</a:t>
            </a:r>
          </a:p>
          <a:p>
            <a:r>
              <a:rPr lang="ru-RU" sz="1400" dirty="0"/>
              <a:t>Палочкой взмахну едва:</a:t>
            </a:r>
          </a:p>
          <a:p>
            <a:r>
              <a:rPr lang="ru-RU" sz="1400" dirty="0" smtClean="0"/>
              <a:t>Был </a:t>
            </a:r>
            <a:r>
              <a:rPr lang="ru-RU" sz="1400" dirty="0"/>
              <a:t>один (мяч) – стало два.</a:t>
            </a:r>
          </a:p>
          <a:p>
            <a:r>
              <a:rPr lang="ru-RU" sz="1400" dirty="0"/>
              <a:t>Как теперь сказать про мячи, сколько их? – У меня два мяча.</a:t>
            </a:r>
          </a:p>
          <a:p>
            <a:r>
              <a:rPr lang="ru-RU" sz="1400" dirty="0" smtClean="0"/>
              <a:t>Снова </a:t>
            </a:r>
            <a:r>
              <a:rPr lang="ru-RU" sz="1400" dirty="0"/>
              <a:t>чудеса – смотри:</a:t>
            </a:r>
          </a:p>
          <a:p>
            <a:r>
              <a:rPr lang="ru-RU" sz="1400" dirty="0" smtClean="0"/>
              <a:t>Была </a:t>
            </a:r>
            <a:r>
              <a:rPr lang="ru-RU" sz="1400" dirty="0"/>
              <a:t>(машина) – стало три!</a:t>
            </a:r>
          </a:p>
          <a:p>
            <a:r>
              <a:rPr lang="ru-RU" sz="1400" dirty="0" smtClean="0"/>
              <a:t>В </a:t>
            </a:r>
            <a:r>
              <a:rPr lang="ru-RU" sz="1400" dirty="0"/>
              <a:t>этой, посмотри, квартире</a:t>
            </a:r>
          </a:p>
          <a:p>
            <a:r>
              <a:rPr lang="ru-RU" sz="1400" dirty="0" smtClean="0"/>
              <a:t>(</a:t>
            </a:r>
            <a:r>
              <a:rPr lang="ru-RU" sz="1400" dirty="0"/>
              <a:t>Заяц) жил – теперь четыре!</a:t>
            </a:r>
          </a:p>
          <a:p>
            <a:r>
              <a:rPr lang="ru-RU" sz="1400" dirty="0" smtClean="0"/>
              <a:t>Палочкой </a:t>
            </a:r>
            <a:r>
              <a:rPr lang="ru-RU" sz="1400" dirty="0"/>
              <a:t>взмахну опять:</a:t>
            </a:r>
          </a:p>
          <a:p>
            <a:r>
              <a:rPr lang="ru-RU" sz="1400" dirty="0" smtClean="0"/>
              <a:t>(</a:t>
            </a:r>
            <a:r>
              <a:rPr lang="ru-RU" sz="1400" dirty="0"/>
              <a:t>Стол) стоял, а стало – пять!</a:t>
            </a:r>
          </a:p>
          <a:p>
            <a:r>
              <a:rPr lang="ru-RU" sz="1400" dirty="0" smtClean="0"/>
              <a:t>Всех </a:t>
            </a:r>
            <a:r>
              <a:rPr lang="ru-RU" sz="1400" dirty="0"/>
              <a:t>чудес не перечесть:</a:t>
            </a:r>
          </a:p>
          <a:p>
            <a:r>
              <a:rPr lang="ru-RU" sz="1400" dirty="0" smtClean="0"/>
              <a:t>Был </a:t>
            </a:r>
            <a:r>
              <a:rPr lang="ru-RU" sz="1400" dirty="0"/>
              <a:t>один (жук) – стало шесть!</a:t>
            </a:r>
          </a:p>
          <a:p>
            <a:r>
              <a:rPr lang="ru-RU" b="1" u="sng" dirty="0" smtClean="0"/>
              <a:t>Цель</a:t>
            </a:r>
            <a:r>
              <a:rPr lang="ru-RU" b="1" u="sng" dirty="0"/>
              <a:t>:</a:t>
            </a:r>
            <a:r>
              <a:rPr lang="ru-RU" dirty="0"/>
              <a:t> упражнять в согласовании существительных с числительными.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030314" y="565030"/>
            <a:ext cx="421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В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е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с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ё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0319B9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л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а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CC0066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я 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0319B9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п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о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CC330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л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я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н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к</a:t>
            </a:r>
            <a:r>
              <a:rPr lang="ru-RU" sz="3600" spc="300" dirty="0" smtClean="0">
                <a:ln w="254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50800" dir="5400000" algn="ctr" rotWithShape="0">
                    <a:schemeClr val="accent4">
                      <a:lumMod val="50000"/>
                      <a:lumOff val="50000"/>
                      <a:alpha val="29000"/>
                    </a:schemeClr>
                  </a:outerShdw>
                </a:effectLst>
                <a:latin typeface="Impact" pitchFamily="34" charset="0"/>
              </a:rPr>
              <a:t>а</a:t>
            </a:r>
            <a:endParaRPr lang="ru-RU" sz="3600" spc="300" dirty="0">
              <a:ln w="254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50800" dist="50800" dir="5400000" algn="ctr" rotWithShape="0">
                  <a:schemeClr val="accent4">
                    <a:lumMod val="50000"/>
                    <a:lumOff val="50000"/>
                    <a:alpha val="29000"/>
                  </a:schemeClr>
                </a:outerShdw>
              </a:effectLst>
              <a:latin typeface="Impact" pitchFamily="34" charset="0"/>
            </a:endParaRPr>
          </a:p>
        </p:txBody>
      </p:sp>
      <p:pic>
        <p:nvPicPr>
          <p:cNvPr id="3" name="Рисунок 2" descr="007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86" y="1850914"/>
            <a:ext cx="4429156" cy="3190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sp3d>
            <a:bevelT w="139700" prst="cross"/>
          </a:sp3d>
        </p:spPr>
      </p:pic>
      <p:pic>
        <p:nvPicPr>
          <p:cNvPr id="4" name="Рисунок 3" descr="007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76" y="3565426"/>
            <a:ext cx="2934784" cy="272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 w="139700" prst="cross"/>
          </a:sp3d>
        </p:spPr>
      </p:pic>
      <p:pic>
        <p:nvPicPr>
          <p:cNvPr id="5" name="Рисунок 4" descr="007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908" y="707906"/>
            <a:ext cx="3011407" cy="272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 w="139700" prst="cross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75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428596" y="357166"/>
            <a:ext cx="4643470" cy="428628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>
                <a:lumMod val="6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rtDeco"/>
            <a:extrusionClr>
              <a:srgbClr val="FFFFFF"/>
            </a:extrusionClr>
          </a:sp3d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286380" y="785794"/>
            <a:ext cx="3286147" cy="37147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Вот полянка оживает: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В небе солнышко сияет,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На забор взлетел петух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И кричит там во весь   дух.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Кот  - любитель драк и споров –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Вот он около забора.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И собака не отстала –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Вмиг к забору подбежала.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На лужайке за забором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Ест свою траву корова,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Comic Sans MS" pitchFamily="66" charset="0"/>
                <a:cs typeface="Arial" pitchFamily="34" charset="0"/>
              </a:rPr>
              <a:t>     Ну, а перед тем забором Лошадь скачет по просторам.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1259</Words>
  <Application>Microsoft Office PowerPoint</Application>
  <PresentationFormat>Экран (4:3)</PresentationFormat>
  <Paragraphs>168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2018-12-04T09:40:19Z</dcterms:created>
  <dcterms:modified xsi:type="dcterms:W3CDTF">2020-04-13T13:40:27Z</dcterms:modified>
</cp:coreProperties>
</file>