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5" r:id="rId4"/>
    <p:sldId id="286" r:id="rId5"/>
    <p:sldId id="259" r:id="rId6"/>
    <p:sldId id="287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2" r:id="rId20"/>
    <p:sldId id="275" r:id="rId21"/>
    <p:sldId id="276" r:id="rId22"/>
    <p:sldId id="277" r:id="rId23"/>
    <p:sldId id="274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359B"/>
    <a:srgbClr val="9B7BBB"/>
    <a:srgbClr val="1E5629"/>
    <a:srgbClr val="F5418E"/>
    <a:srgbClr val="B158B8"/>
    <a:srgbClr val="8C3E92"/>
    <a:srgbClr val="FC4F20"/>
    <a:srgbClr val="DB1313"/>
    <a:srgbClr val="F30D70"/>
    <a:srgbClr val="2B69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9646" autoAdjust="0"/>
  </p:normalViewPr>
  <p:slideViewPr>
    <p:cSldViewPr>
      <p:cViewPr varScale="1">
        <p:scale>
          <a:sx n="113" d="100"/>
          <a:sy n="113" d="100"/>
        </p:scale>
        <p:origin x="-1584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mages.wallpaperscraft.com/image/hands_paint_children_happiness_positive_smile_92895_1280x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8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428605"/>
            <a:ext cx="6336704" cy="642941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Муниципальное бюджетное дошкольное образовательное учреждение детский сад № 27 «Светлячок»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285860"/>
            <a:ext cx="6400800" cy="171451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Применение арт-методик для успешного развития личности ребёнка раннего возраста 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4" name="Picture 10" descr="http://detsad7usinsk.ucoz.ru/_si/1/39669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404819" cy="10530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00530" y="6257835"/>
            <a:ext cx="4643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ясельной группы «Пчёлки» :</a:t>
            </a: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Бежинар Ирина Руслановна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21507" name="Picture 3" descr="F:\ясельки пчёлки  фото\20190726_09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857232"/>
            <a:ext cx="323849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F:\ясельки пчёлки  фото\IMG_20190924_094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714356"/>
            <a:ext cx="2428892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 descr="F:\ясельки пчёлки  фото\IMG_20200310_162827.jpg"/>
          <p:cNvPicPr>
            <a:picLocks noChangeAspect="1" noChangeArrowheads="1"/>
          </p:cNvPicPr>
          <p:nvPr/>
        </p:nvPicPr>
        <p:blipFill>
          <a:blip r:embed="rId5" cstate="print"/>
          <a:srcRect t="15584"/>
          <a:stretch>
            <a:fillRect/>
          </a:stretch>
        </p:blipFill>
        <p:spPr bwMode="auto">
          <a:xfrm>
            <a:off x="571472" y="3249397"/>
            <a:ext cx="2714644" cy="3063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474491">
            <a:off x="80089" y="415658"/>
            <a:ext cx="2419840" cy="15422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9783507">
            <a:off x="203161" y="720115"/>
            <a:ext cx="2329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Рисуем пальчиками…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9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03789">
            <a:off x="4259443" y="338443"/>
            <a:ext cx="1814114" cy="11562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rot="835029">
            <a:off x="4482620" y="584376"/>
            <a:ext cx="157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Ладошкой…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1510" name="Picture 6" descr="F:\маленькие Пчёлки\20200313_1606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3500438"/>
            <a:ext cx="3429024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54000">
            <a:off x="3055374" y="3580240"/>
            <a:ext cx="2222832" cy="14167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rot="20997143">
            <a:off x="3070499" y="3990049"/>
            <a:ext cx="217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По трафарету…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411760" y="260648"/>
            <a:ext cx="42148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ru-RU" sz="2400" u="none" strike="noStrike" normalizeH="0" baseline="0" dirty="0" err="1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рт-методика</a:t>
            </a:r>
            <a:r>
              <a:rPr kumimoji="0" lang="ru-RU" sz="240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«Яркие следы»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Е.В.Локтионова</a:t>
            </a:r>
            <a:endParaRPr lang="ru-RU" sz="2400" dirty="0" smtClean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u="none" strike="noStrike" normalizeH="0" baseline="0" dirty="0" smtClean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00034" y="1561792"/>
            <a:ext cx="817642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dirty="0" smtClean="0">
                <a:ln>
                  <a:noFill/>
                </a:ln>
                <a:solidFill>
                  <a:srgbClr val="FC4F2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Цель методики: в занимательной и игровой форме развивать художественно – творческие способности, содействовать становлению эстетического отношения к окружающей действительности.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	В методике раскрыты основные задачи: способствовать сенсорному развитию мелкой моторики рук, координацию движения и ловкости, психоэмоциональному состоянию.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	В методике очень важно учитывать настроение ребенка. «Творить» лучше в утреннее время, это защитит малыша от эмоциональных и информационных перегрузок. Применять данную методику могут как воспитатели, так и родители.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23554" name="Picture 2" descr="F:\ясельки пчёлки  фото\1584297262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42918"/>
            <a:ext cx="3086100" cy="2314575"/>
          </a:xfrm>
          <a:prstGeom prst="rect">
            <a:avLst/>
          </a:prstGeom>
          <a:noFill/>
        </p:spPr>
      </p:pic>
      <p:pic>
        <p:nvPicPr>
          <p:cNvPr id="23555" name="Picture 3" descr="F:\ясельки пчёлки  фото\IMG_20200312_16171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42918"/>
            <a:ext cx="3139450" cy="2348358"/>
          </a:xfrm>
          <a:prstGeom prst="rect">
            <a:avLst/>
          </a:prstGeom>
          <a:noFill/>
        </p:spPr>
      </p:pic>
      <p:pic>
        <p:nvPicPr>
          <p:cNvPr id="23556" name="Picture 4" descr="F:\ясельки пчёлки  фото\IMG_20200312_163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143248"/>
            <a:ext cx="2571768" cy="2857495"/>
          </a:xfrm>
          <a:prstGeom prst="rect">
            <a:avLst/>
          </a:prstGeom>
          <a:noFill/>
        </p:spPr>
      </p:pic>
      <p:pic>
        <p:nvPicPr>
          <p:cNvPr id="23557" name="Picture 5" descr="F:\ясельки пчёлки  фото\IMG_20200312_161431_1.jpg"/>
          <p:cNvPicPr>
            <a:picLocks noChangeAspect="1" noChangeArrowheads="1"/>
          </p:cNvPicPr>
          <p:nvPr/>
        </p:nvPicPr>
        <p:blipFill>
          <a:blip r:embed="rId6" cstate="print"/>
          <a:srcRect t="6250" b="13541"/>
          <a:stretch>
            <a:fillRect/>
          </a:stretch>
        </p:blipFill>
        <p:spPr bwMode="auto">
          <a:xfrm>
            <a:off x="4214810" y="3214686"/>
            <a:ext cx="2931367" cy="3143272"/>
          </a:xfrm>
          <a:prstGeom prst="rect">
            <a:avLst/>
          </a:prstGeom>
          <a:noFill/>
        </p:spPr>
      </p:pic>
      <p:pic>
        <p:nvPicPr>
          <p:cNvPr id="7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1759">
            <a:off x="4970302" y="2423686"/>
            <a:ext cx="2419840" cy="1542288"/>
          </a:xfrm>
          <a:prstGeom prst="rect">
            <a:avLst/>
          </a:prstGeom>
          <a:noFill/>
        </p:spPr>
      </p:pic>
      <p:pic>
        <p:nvPicPr>
          <p:cNvPr id="8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01635">
            <a:off x="23744" y="2088664"/>
            <a:ext cx="2228283" cy="14201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325114">
            <a:off x="5357818" y="307181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Штампами…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9971708">
            <a:off x="408909" y="2719881"/>
            <a:ext cx="1786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Кисточками…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1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21869">
            <a:off x="2479394" y="5430986"/>
            <a:ext cx="2075640" cy="132291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 rot="20765688">
            <a:off x="2572558" y="5663864"/>
            <a:ext cx="32300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Печатками </a:t>
            </a:r>
          </a:p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из овощей…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404664"/>
            <a:ext cx="5652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1E562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Арт-методика</a:t>
            </a:r>
            <a:endParaRPr lang="ru-RU" sz="2400" dirty="0" smtClean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1E562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1E562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«Акварель по мокрому листу»</a:t>
            </a:r>
          </a:p>
          <a:p>
            <a:pPr algn="ctr"/>
            <a:r>
              <a:rPr lang="ru-RU" sz="24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1E562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(Е.Е. Кривенко)</a:t>
            </a:r>
            <a:endParaRPr lang="ru-RU" sz="24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1E562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1484784"/>
            <a:ext cx="828092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76A6C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Цель методики: создание условий для творческого освоения цвета в процессе его «переживания» детьми раннего и младшего дошкольного возраста.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	Рисование акварелью по мокрому листу позволяет большое внимание уделять работе с цветом.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	При рисовании акварелью по мокрому листу соединение жидкой краски с влажным листом создает расплывчатые контуры, что является лучшим тренажером для развития фантазии ребенка.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	Процесс рисования по мокрому листу снимает напряжение, успокаивает, когда видят удивительные движения акварели по мокрой бумаге.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	Методика рисования акварелью по мокрому листу включает разные техники: «акварель по мокрому», «акварель по мокрому с резервом», «витраж», рисование акварелью и поваренной солью.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25602" name="Picture 2" descr="F:\маленькие Пчёлки\20200312_101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1998">
            <a:off x="1001976" y="2847029"/>
            <a:ext cx="3018569" cy="352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F:\маленькие Пчёлки\20200312_100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0215">
            <a:off x="3427158" y="345061"/>
            <a:ext cx="2759347" cy="367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F:\маленькие Пчёлки\20200312_101506.jpg"/>
          <p:cNvPicPr>
            <a:picLocks noChangeAspect="1" noChangeArrowheads="1"/>
          </p:cNvPicPr>
          <p:nvPr/>
        </p:nvPicPr>
        <p:blipFill>
          <a:blip r:embed="rId5" cstate="print"/>
          <a:srcRect t="23077" b="4615"/>
          <a:stretch>
            <a:fillRect/>
          </a:stretch>
        </p:blipFill>
        <p:spPr bwMode="auto">
          <a:xfrm rot="353544">
            <a:off x="5948717" y="2925648"/>
            <a:ext cx="2889805" cy="331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93717">
            <a:off x="670410" y="811199"/>
            <a:ext cx="2739709" cy="197378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0069328">
            <a:off x="704619" y="1446578"/>
            <a:ext cx="2628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«Бабочка» (техника «Монотипия»)</a:t>
            </a:r>
            <a:endParaRPr lang="ru-RU" sz="2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26626" name="Picture 2" descr="F:\ясельки пчёлки  фото\1584297262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84784"/>
            <a:ext cx="3214710" cy="3438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F:\ясельки пчёлки  фото\1584297264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636912"/>
            <a:ext cx="3086100" cy="336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76672"/>
            <a:ext cx="2880320" cy="20750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39952" y="105273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Игра</a:t>
            </a:r>
          </a:p>
          <a:p>
            <a:pPr algn="ctr"/>
            <a:r>
              <a:rPr lang="ru-RU" sz="2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«Цветная вода»</a:t>
            </a:r>
            <a:endParaRPr lang="ru-RU" sz="2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404664"/>
            <a:ext cx="457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Арт-методика</a:t>
            </a:r>
            <a:r>
              <a:rPr lang="ru-RU" alt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«Рисование на песке»</a:t>
            </a:r>
          </a:p>
          <a:p>
            <a:pPr algn="ctr"/>
            <a:r>
              <a:rPr lang="ru-RU" alt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Татьяна Петровна Скворцова</a:t>
            </a:r>
          </a:p>
          <a:p>
            <a:pPr algn="ctr"/>
            <a:endParaRPr lang="ru-RU" altLang="ru-RU" sz="2200" b="1" dirty="0" smtClean="0"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556792"/>
            <a:ext cx="8748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	</a:t>
            </a:r>
            <a:r>
              <a:rPr lang="ru-RU" altLang="ru-RU" sz="2400" b="1" i="1" dirty="0" smtClean="0">
                <a:solidFill>
                  <a:srgbClr val="1E5629"/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Цель методики</a:t>
            </a:r>
            <a:r>
              <a:rPr lang="ru-RU" altLang="ru-RU" sz="2400" dirty="0" smtClean="0">
                <a:solidFill>
                  <a:srgbClr val="1E5629"/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: развитие эмоциональной отзывчивости, творческого воображения, конструктивного взаимодействия ребенка со сверстниками, родителями и педагогами, становление эстетического отношения к окружающему миру.</a:t>
            </a:r>
            <a:endParaRPr lang="ru-RU" altLang="ru-RU" sz="2400" dirty="0">
              <a:solidFill>
                <a:srgbClr val="1E5629"/>
              </a:solidFill>
              <a:latin typeface="Constantia" pitchFamily="18" charset="0"/>
              <a:ea typeface="Times New Roman" pitchFamily="18" charset="0"/>
              <a:cs typeface="Kartika" pitchFamily="18" charset="0"/>
            </a:endParaRPr>
          </a:p>
        </p:txBody>
      </p:sp>
      <p:pic>
        <p:nvPicPr>
          <p:cNvPr id="1027" name="Picture 3" descr="E:\ясельки пчёлки  фото\IMG_20200318_162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102318"/>
            <a:ext cx="3003798" cy="346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E:\ясельки пчёлки  фото\IMG_20200318_161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429000"/>
            <a:ext cx="4248472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3" name="Picture 4" descr="E:\ясельки пчёлки  фото\IMG_20191025_16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307834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E:\ясельки пчёлки  фото\IMG_20191029_104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88640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ясельки пчёлки  фото\IMG_20191025_161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204864"/>
            <a:ext cx="3021800" cy="402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365104"/>
            <a:ext cx="2808312" cy="1483123"/>
          </a:xfrm>
          <a:prstGeom prst="rect">
            <a:avLst/>
          </a:prstGeom>
          <a:noFill/>
        </p:spPr>
      </p:pic>
      <p:pic>
        <p:nvPicPr>
          <p:cNvPr id="7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420888"/>
            <a:ext cx="2418685" cy="148312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211960" y="2708920"/>
            <a:ext cx="15121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Манка</a:t>
            </a:r>
            <a:endParaRPr lang="ru-RU" sz="2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  <a:cs typeface="Arabic Typesetting" pitchFamily="66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776" y="4581128"/>
            <a:ext cx="31683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     </a:t>
            </a:r>
            <a:r>
              <a:rPr lang="ru-RU" sz="2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Кинетический </a:t>
            </a:r>
          </a:p>
          <a:p>
            <a:r>
              <a:rPr lang="ru-RU" sz="2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               песок</a:t>
            </a:r>
            <a:endParaRPr lang="ru-RU" sz="2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188640"/>
            <a:ext cx="50760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err="1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Арт-методика</a:t>
            </a:r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«Веселые </a:t>
            </a:r>
            <a:r>
              <a:rPr lang="ru-RU" altLang="ru-RU" sz="2400" b="1" dirty="0" err="1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мукосольки</a:t>
            </a:r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»:</a:t>
            </a:r>
          </a:p>
          <a:p>
            <a:pPr algn="ctr"/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тестопластика</a:t>
            </a:r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малышей</a:t>
            </a:r>
          </a:p>
          <a:p>
            <a:pPr algn="ctr"/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И. А. Лыкова</a:t>
            </a:r>
            <a:endParaRPr lang="ru-RU" altLang="ru-RU" sz="2400" b="1" dirty="0" smtClean="0">
              <a:ln w="18415" cmpd="sng">
                <a:noFill/>
                <a:prstDash val="solid"/>
              </a:ln>
              <a:solidFill>
                <a:srgbClr val="DB131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2200" b="1" dirty="0" smtClean="0"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00808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i="1" dirty="0" smtClean="0">
                <a:solidFill>
                  <a:srgbClr val="1E5629"/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	</a:t>
            </a: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Kartika" pitchFamily="18" charset="0"/>
              </a:rPr>
              <a:t>Цель</a:t>
            </a:r>
            <a:r>
              <a:rPr lang="ru-RU" altLang="ru-RU" sz="2400" b="1" i="1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Kartika" pitchFamily="18" charset="0"/>
              </a:rPr>
              <a:t> </a:t>
            </a: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Kartika" pitchFamily="18" charset="0"/>
              </a:rPr>
              <a:t>методики</a:t>
            </a: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Kartika" pitchFamily="18" charset="0"/>
              </a:rPr>
              <a:t>: приобщать детей к народному искусству </a:t>
            </a:r>
            <a:r>
              <a:rPr lang="ru-RU" altLang="ru-RU" sz="2400" dirty="0" err="1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Kartika" pitchFamily="18" charset="0"/>
              </a:rPr>
              <a:t>тестопластики</a:t>
            </a:r>
            <a:r>
              <a:rPr lang="ru-RU" altLang="ru-RU" sz="2400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  <a:ea typeface="Times New Roman" pitchFamily="18" charset="0"/>
                <a:cs typeface="Kartika" pitchFamily="18" charset="0"/>
              </a:rPr>
              <a:t>, создать условия для «открытия» свойств теста и освоения базовых способов лепки; поддержать первые радостные проявления художественного творчества.</a:t>
            </a:r>
            <a:endParaRPr lang="ru-RU" altLang="ru-RU" sz="2400" dirty="0">
              <a:solidFill>
                <a:schemeClr val="accent4">
                  <a:lumMod val="50000"/>
                </a:schemeClr>
              </a:solidFill>
              <a:latin typeface="Franklin Gothic Medium" pitchFamily="34" charset="0"/>
              <a:ea typeface="Times New Roman" pitchFamily="18" charset="0"/>
              <a:cs typeface="Kartika" pitchFamily="18" charset="0"/>
            </a:endParaRPr>
          </a:p>
        </p:txBody>
      </p:sp>
      <p:pic>
        <p:nvPicPr>
          <p:cNvPr id="1027" name="Picture 3" descr="E:\маленькие Пчёлки\20200311_162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8495">
            <a:off x="625701" y="3605788"/>
            <a:ext cx="4045079" cy="3033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маленькие Пчёлки\20200311_161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0109">
            <a:off x="4716016" y="3573016"/>
            <a:ext cx="3888432" cy="2916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39938" name="Picture 2" descr="E:\маленькие Пчёлки\20200311_160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E:\маленькие Пчёлки\20200311_160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56490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E:\маленькие Пчёлки\20200311_161052.jpg"/>
          <p:cNvPicPr>
            <a:picLocks noChangeAspect="1" noChangeArrowheads="1"/>
          </p:cNvPicPr>
          <p:nvPr/>
        </p:nvPicPr>
        <p:blipFill>
          <a:blip r:embed="rId5" cstate="print"/>
          <a:srcRect b="13503"/>
          <a:stretch>
            <a:fillRect/>
          </a:stretch>
        </p:blipFill>
        <p:spPr bwMode="auto">
          <a:xfrm>
            <a:off x="755576" y="3501008"/>
            <a:ext cx="399593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002" y="1124744"/>
            <a:ext cx="86439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Segoe UI Symbol" pitchFamily="34" charset="0"/>
                <a:cs typeface="Times New Roman" pitchFamily="18" charset="0"/>
              </a:rPr>
              <a:t>Ч</a:t>
            </a:r>
            <a:r>
              <a:rPr kumimoji="0" lang="ru-RU" sz="32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Segoe UI Symbol" pitchFamily="34" charset="0"/>
                <a:cs typeface="Times New Roman" pitchFamily="18" charset="0"/>
              </a:rPr>
              <a:t>то же такое </a:t>
            </a:r>
            <a:r>
              <a:rPr kumimoji="0" lang="ru-RU" sz="32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Segoe UI Symbol" pitchFamily="34" charset="0"/>
                <a:cs typeface="Times New Roman" pitchFamily="18" charset="0"/>
              </a:rPr>
              <a:t>арт</a:t>
            </a:r>
            <a:r>
              <a:rPr kumimoji="0" lang="ru-RU" sz="32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Segoe UI Symbol" pitchFamily="34" charset="0"/>
                <a:cs typeface="Times New Roman" pitchFamily="18" charset="0"/>
              </a:rPr>
              <a:t>- методика?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  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844824"/>
            <a:ext cx="7344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	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Слово «</a:t>
            </a:r>
            <a:r>
              <a:rPr lang="ru-RU" sz="24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Арт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» в переводе с английского языка переводится как искусство, еще белее в широком смысле понимается как творчество.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	Методика рассматривается как проверенный «рецепт», алгоритм, процедура для проведения каких либо действий.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	</a:t>
            </a:r>
            <a:r>
              <a:rPr lang="ru-RU" sz="24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Арт-методика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 опирается на эмоции и настроение человека , создание условий для его самовыражения.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	В </a:t>
            </a:r>
            <a:r>
              <a:rPr lang="ru-RU" sz="24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арт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Times New Roman" pitchFamily="18" charset="0"/>
                <a:cs typeface="Miriam Fixed" pitchFamily="49" charset="-79"/>
              </a:rPr>
              <a:t> –методике важен не результат, а сам процесс.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404664"/>
            <a:ext cx="6534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err="1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Арт-методика</a:t>
            </a:r>
            <a:endParaRPr lang="ru-RU" altLang="ru-RU" sz="2400" b="1" dirty="0" smtClean="0">
              <a:ln w="18415" cmpd="sng">
                <a:noFill/>
                <a:prstDash val="solid"/>
              </a:ln>
              <a:solidFill>
                <a:srgbClr val="DB131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«Театр на столе»  А. И. Мартынова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268760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B158B8"/>
                </a:solidFill>
                <a:latin typeface="Comic Sans MS" pitchFamily="66" charset="0"/>
                <a:cs typeface="Times New Roman" pitchFamily="18" charset="0"/>
              </a:rPr>
              <a:t>	</a:t>
            </a:r>
            <a:r>
              <a:rPr lang="ru-RU" altLang="ru-RU" sz="2400" b="1" dirty="0" smtClean="0">
                <a:solidFill>
                  <a:srgbClr val="B158B8"/>
                </a:solidFill>
                <a:latin typeface="Arial Black" pitchFamily="34" charset="0"/>
                <a:ea typeface="Times New Roman" pitchFamily="18" charset="0"/>
                <a:cs typeface="Kartika" pitchFamily="18" charset="0"/>
              </a:rPr>
              <a:t>Цель методики: </a:t>
            </a:r>
            <a:r>
              <a:rPr lang="ru-RU" altLang="ru-RU" sz="2400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B158B8"/>
                </a:solidFill>
                <a:latin typeface="Arial Black" pitchFamily="34" charset="0"/>
                <a:ea typeface="Times New Roman" pitchFamily="18" charset="0"/>
                <a:cs typeface="Kartika" pitchFamily="18" charset="0"/>
              </a:rPr>
              <a:t>социально-коммуникативное развитие детей раннего дошкольного возраста, на познание многогранного окружающего мира через театрализованные представления на столе  с использованием народных сказок.</a:t>
            </a:r>
            <a:endParaRPr lang="ru-RU" altLang="ru-RU" sz="2400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B158B8"/>
              </a:solidFill>
              <a:latin typeface="Arial Black" pitchFamily="34" charset="0"/>
              <a:ea typeface="Times New Roman" pitchFamily="18" charset="0"/>
              <a:cs typeface="Kartika" pitchFamily="18" charset="0"/>
            </a:endParaRPr>
          </a:p>
        </p:txBody>
      </p:sp>
      <p:pic>
        <p:nvPicPr>
          <p:cNvPr id="4098" name="Picture 2" descr="E:\ясельки пчёлки  фото\IMG_20200324_165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3768419" cy="282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ясельки пчёлки  фото\IMG_20200324_170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573016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5122" name="Picture 2" descr="E:\ясельки пчёлки  фото\IMG_20200318_161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1459">
            <a:off x="5615913" y="391610"/>
            <a:ext cx="2931790" cy="390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ясельки пчёлки  фото\IMG_20200316_093721.jpg"/>
          <p:cNvPicPr>
            <a:picLocks noChangeAspect="1" noChangeArrowheads="1"/>
          </p:cNvPicPr>
          <p:nvPr/>
        </p:nvPicPr>
        <p:blipFill>
          <a:blip r:embed="rId4" cstate="print"/>
          <a:srcRect l="9656" r="11716"/>
          <a:stretch>
            <a:fillRect/>
          </a:stretch>
        </p:blipFill>
        <p:spPr bwMode="auto">
          <a:xfrm rot="20206088">
            <a:off x="605750" y="335367"/>
            <a:ext cx="4104456" cy="391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E:\ясельки пчёлки  фото\IMG_20190808_092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7898">
            <a:off x="2935133" y="3366941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1916832"/>
            <a:ext cx="7632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600" b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Мастер-класс</a:t>
            </a:r>
          </a:p>
          <a:p>
            <a:pPr algn="ctr">
              <a:defRPr/>
            </a:pPr>
            <a:r>
              <a:rPr lang="ru-RU" altLang="ru-RU" sz="3600" b="1" dirty="0" smtClean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«Альтернативное рисование </a:t>
            </a:r>
            <a:r>
              <a:rPr lang="ru-RU" altLang="ru-RU" sz="3600" b="1" dirty="0" smtClean="0">
                <a:ln w="3175">
                  <a:solidFill>
                    <a:schemeClr val="tx1"/>
                  </a:solidFill>
                </a:ln>
                <a:solidFill>
                  <a:srgbClr val="1E5629"/>
                </a:solidFill>
                <a:latin typeface="Arial Black" pitchFamily="34" charset="0"/>
              </a:rPr>
              <a:t>тканью с использованием </a:t>
            </a:r>
            <a:r>
              <a:rPr lang="ru-RU" altLang="ru-RU" sz="36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конструктора</a:t>
            </a:r>
          </a:p>
          <a:p>
            <a:pPr algn="ctr">
              <a:defRPr/>
            </a:pPr>
            <a:r>
              <a:rPr lang="ru-RU" altLang="ru-RU" sz="3600" b="1" dirty="0" smtClean="0">
                <a:ln w="3175">
                  <a:solidFill>
                    <a:schemeClr val="tx1"/>
                  </a:solidFill>
                </a:ln>
                <a:solidFill>
                  <a:srgbClr val="91359B"/>
                </a:solidFill>
                <a:latin typeface="Arial Black" pitchFamily="34" charset="0"/>
              </a:rPr>
              <a:t> «Шифоновая радуга»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92696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ea typeface="+mj-ea"/>
                <a:cs typeface="+mj-cs"/>
              </a:rPr>
              <a:t>Муниципальное бюджетное дошкольное образовательное учреждение детский сад № 27 «Светлячок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ea typeface="+mj-ea"/>
                <a:cs typeface="+mj-cs"/>
              </a:rPr>
              <a:t>»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1365101" cy="126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2664296" cy="2535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55576" y="887231"/>
            <a:ext cx="7920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Цель методики применение опосредованных способов решения педагогических задач и регулирование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состояния ребенка в процессе взаимодействия с другими людьми – детьми и взрослыми.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«Шифоновая радуга» - это оригинальный авторский конструктор для рисования тканью.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Арт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 методика основана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многоаспектном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использовании сенсорного материала (ткани). 			Также тканевых материал используется в ситуациях, связанных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регилировкой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состояния (ребенок расстроен, плачет).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188640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Арт-методика</a:t>
            </a:r>
            <a:endParaRPr lang="ru-RU" altLang="ru-RU" sz="2400" b="1" dirty="0" smtClean="0">
              <a:ln w="18415" cmpd="sng">
                <a:noFill/>
                <a:prstDash val="solid"/>
              </a:ln>
              <a:solidFill>
                <a:srgbClr val="DB131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b="1" dirty="0" smtClean="0">
                <a:ln w="18415" cmpd="sng">
                  <a:noFill/>
                  <a:prstDash val="solid"/>
                </a:ln>
                <a:solidFill>
                  <a:srgbClr val="DB131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«Шифоновая радуга»</a:t>
            </a:r>
          </a:p>
          <a:p>
            <a:pPr algn="ctr">
              <a:defRPr/>
            </a:pPr>
            <a:endParaRPr lang="ru-RU" altLang="ru-RU" sz="2400" b="1" dirty="0" smtClean="0">
              <a:ln w="18415" cmpd="sng">
                <a:noFill/>
                <a:prstDash val="solid"/>
              </a:ln>
              <a:solidFill>
                <a:srgbClr val="DB131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7" name="Picture 5" descr="https://sc02.alicdn.com/kf/HTB1ymSNXoLrK1Rjy1zbq6AenFXaa/summer-hot-sale-chiffon-colorful-rainbow-lady.jpg"/>
          <p:cNvPicPr>
            <a:picLocks noChangeAspect="1" noChangeArrowheads="1"/>
          </p:cNvPicPr>
          <p:nvPr/>
        </p:nvPicPr>
        <p:blipFill>
          <a:blip r:embed="rId4" cstate="print"/>
          <a:srcRect t="8064" r="16337"/>
          <a:stretch>
            <a:fillRect/>
          </a:stretch>
        </p:blipFill>
        <p:spPr bwMode="auto">
          <a:xfrm>
            <a:off x="3347864" y="3933056"/>
            <a:ext cx="2609795" cy="253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http://ae01.alicdn.com/kf/HTB1dNI9azzuK1Rjy0Fpq6yEpFXaR/-.jpg_q50.jpg"/>
          <p:cNvPicPr>
            <a:picLocks noChangeAspect="1" noChangeArrowheads="1"/>
          </p:cNvPicPr>
          <p:nvPr/>
        </p:nvPicPr>
        <p:blipFill>
          <a:blip r:embed="rId5" cstate="print"/>
          <a:srcRect b="19048"/>
          <a:stretch>
            <a:fillRect/>
          </a:stretch>
        </p:blipFill>
        <p:spPr bwMode="auto">
          <a:xfrm>
            <a:off x="6228184" y="3861048"/>
            <a:ext cx="2608942" cy="253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8195" name="Picture 3" descr="E:\ясельки пчёлки  фото\IMG_20200320_104206.jpg"/>
          <p:cNvPicPr>
            <a:picLocks noChangeAspect="1" noChangeArrowheads="1"/>
          </p:cNvPicPr>
          <p:nvPr/>
        </p:nvPicPr>
        <p:blipFill>
          <a:blip r:embed="rId3" cstate="print"/>
          <a:srcRect l="18511"/>
          <a:stretch>
            <a:fillRect/>
          </a:stretch>
        </p:blipFill>
        <p:spPr bwMode="auto">
          <a:xfrm>
            <a:off x="395536" y="3212976"/>
            <a:ext cx="3384376" cy="299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E:\ясельки пчёлки  фото\IMG_20200320_104336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4032448" cy="299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E:\ясельки пчёлки  фото\IMG_20200320_104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04664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E:\ясельки пчёлки  фото\IMG_20200320_104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4062" y="548680"/>
            <a:ext cx="3539886" cy="265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 descr="E:\ясельки пчёлки  фото\IMG-20200326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E:\ясельки пчёлки  фото\IMG-20200326-WA0023.jpg"/>
          <p:cNvPicPr>
            <a:picLocks noChangeAspect="1" noChangeArrowheads="1"/>
          </p:cNvPicPr>
          <p:nvPr/>
        </p:nvPicPr>
        <p:blipFill>
          <a:blip r:embed="rId4" cstate="print"/>
          <a:srcRect t="23034"/>
          <a:stretch>
            <a:fillRect/>
          </a:stretch>
        </p:blipFill>
        <p:spPr bwMode="auto">
          <a:xfrm>
            <a:off x="4499992" y="1340768"/>
            <a:ext cx="4091854" cy="419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E:\ясельки пчёлки  фото\IMG-20200326-WA0017.jpg"/>
          <p:cNvPicPr>
            <a:picLocks noChangeAspect="1" noChangeArrowheads="1"/>
          </p:cNvPicPr>
          <p:nvPr/>
        </p:nvPicPr>
        <p:blipFill>
          <a:blip r:embed="rId5" cstate="print"/>
          <a:srcRect l="18399" t="13209"/>
          <a:stretch>
            <a:fillRect/>
          </a:stretch>
        </p:blipFill>
        <p:spPr bwMode="auto">
          <a:xfrm>
            <a:off x="827584" y="3140968"/>
            <a:ext cx="3672408" cy="292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pic>
        <p:nvPicPr>
          <p:cNvPr id="6145" name="Picture 1" descr="E:\ясельки пчёлки  фото\IMG_20200325_075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4248472" cy="3186354"/>
          </a:xfrm>
          <a:prstGeom prst="rect">
            <a:avLst/>
          </a:prstGeom>
          <a:noFill/>
        </p:spPr>
      </p:pic>
      <p:pic>
        <p:nvPicPr>
          <p:cNvPr id="6146" name="Picture 2" descr="E:\ясельки пчёлки  фото\IMG_20200325_075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381642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DSCN15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140968"/>
            <a:ext cx="232060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E:\ясельки пчёлки  фото\IMG_20200325_0739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258000"/>
            <a:ext cx="36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DSCN15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933056"/>
            <a:ext cx="295232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http://900igr.net/up/datas/180763/0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://900igr.net/up/datas/180763/0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ds05.infourok.ru/uploads/ex/1144/000a7183-c6120d8b/img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s://img3.akspic.ru/image/147463-illustracia-art-lazurnyj-akva-kraska-2560x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1" y="0"/>
            <a:ext cx="916834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3933056"/>
            <a:ext cx="518457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В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арт-методике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собраны разными авторами 14 классических  методик, адаптированных для успешного развития детей младенческого и раннего возраста.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Picture 2" descr="F:\маленькие Пчёлки\IMG_20200318_17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05064"/>
            <a:ext cx="3456384" cy="267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 	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При выборе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Арт-методики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для раннего возраста необходимо уметь  определять образовательные задачи и подбирать их для успешного решения те виды искусства которые будут интереснее и ближе ребёнку раннего возраста.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204864"/>
            <a:ext cx="86409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	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Следует создавать  условия для игрового занятия, помочь насладится процессом , а не результатом. 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Важно поддерживать детское творчество без оценки и нацеленности на осязаемый результат.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cdn.pixabay.com/photo/2017/06/26/11/07/background-2443421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8434" name="Picture 2" descr="https://naurok.com.ua/uploads/files/146194/54844/58770_html/images/54844.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030511" cy="18722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1916832"/>
            <a:ext cx="21431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«Художники в </a:t>
            </a:r>
            <a:r>
              <a:rPr lang="ru-RU" sz="2400" b="1" dirty="0" err="1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памперсах</a:t>
            </a:r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(И.Н.Воробьёва)</a:t>
            </a:r>
            <a:endParaRPr lang="ru-RU" b="1" dirty="0">
              <a:solidFill>
                <a:srgbClr val="002060"/>
              </a:solidFill>
              <a:latin typeface="Book Antiqua" pitchFamily="18" charset="0"/>
              <a:ea typeface="BatangChe" pitchFamily="49" charset="-127"/>
            </a:endParaRPr>
          </a:p>
        </p:txBody>
      </p:sp>
      <p:pic>
        <p:nvPicPr>
          <p:cNvPr id="5" name="Picture 2" descr="https://naurok.com.ua/uploads/files/146194/54844/58770_html/images/54844.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36912"/>
            <a:ext cx="3030511" cy="1872208"/>
          </a:xfrm>
          <a:prstGeom prst="rect">
            <a:avLst/>
          </a:prstGeom>
          <a:noFill/>
        </p:spPr>
      </p:pic>
      <p:pic>
        <p:nvPicPr>
          <p:cNvPr id="6" name="Picture 2" descr="https://naurok.com.ua/uploads/files/146194/54844/58770_html/images/54844.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060848"/>
            <a:ext cx="3030174" cy="1872000"/>
          </a:xfrm>
          <a:prstGeom prst="rect">
            <a:avLst/>
          </a:prstGeom>
          <a:noFill/>
        </p:spPr>
      </p:pic>
      <p:pic>
        <p:nvPicPr>
          <p:cNvPr id="7" name="Picture 2" descr="https://naurok.com.ua/uploads/files/146194/54844/58770_html/images/54844.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986000"/>
            <a:ext cx="3030174" cy="1872000"/>
          </a:xfrm>
          <a:prstGeom prst="rect">
            <a:avLst/>
          </a:prstGeom>
          <a:noFill/>
        </p:spPr>
      </p:pic>
      <p:pic>
        <p:nvPicPr>
          <p:cNvPr id="8" name="Picture 2" descr="https://naurok.com.ua/uploads/files/146194/54844/58770_html/images/54844.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030174" cy="1872000"/>
          </a:xfrm>
          <a:prstGeom prst="rect">
            <a:avLst/>
          </a:prstGeom>
          <a:noFill/>
        </p:spPr>
      </p:pic>
      <p:pic>
        <p:nvPicPr>
          <p:cNvPr id="9" name="Picture 2" descr="https://naurok.com.ua/uploads/files/146194/54844/58770_html/images/54844.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221088"/>
            <a:ext cx="3030174" cy="1872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31840" y="3140968"/>
            <a:ext cx="2428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«Яркие следы» 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(Е.В.Локтионова)</a:t>
            </a:r>
            <a:endParaRPr lang="ru-RU" sz="2400" b="1" dirty="0">
              <a:solidFill>
                <a:srgbClr val="002060"/>
              </a:solidFill>
              <a:latin typeface="Book Antiqua" pitchFamily="18" charset="0"/>
              <a:ea typeface="BatangChe" pitchFamily="49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2204864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«Шифоновая радуга»:рисование тканью 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Е.Д.Файзулаева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Т.Д.Фицнер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)</a:t>
            </a:r>
            <a:endParaRPr lang="ru-RU" sz="2400" b="1" dirty="0">
              <a:solidFill>
                <a:srgbClr val="002060"/>
              </a:solidFill>
              <a:latin typeface="Book Antiqua" pitchFamily="18" charset="0"/>
              <a:ea typeface="BatangChe" pitchFamily="49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4221088"/>
            <a:ext cx="246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«Весёлые </a:t>
            </a:r>
            <a:r>
              <a:rPr lang="ru-RU" sz="2000" b="1" dirty="0" err="1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мукосульки</a:t>
            </a:r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»: лепка из солёного теста 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(И.А.Лыкова)</a:t>
            </a:r>
            <a:endParaRPr lang="ru-RU" sz="2400" b="1" dirty="0">
              <a:solidFill>
                <a:srgbClr val="002060"/>
              </a:solidFill>
              <a:latin typeface="Book Antiqua" pitchFamily="18" charset="0"/>
              <a:ea typeface="BatangChe" pitchFamily="49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5229200"/>
            <a:ext cx="24288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«Рисование на песке» 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(Т.П.Скворцова)</a:t>
            </a:r>
            <a:endParaRPr lang="ru-RU" sz="2400" b="1" dirty="0">
              <a:solidFill>
                <a:srgbClr val="002060"/>
              </a:solidFill>
              <a:latin typeface="Book Antiqua" pitchFamily="18" charset="0"/>
              <a:ea typeface="BatangChe" pitchFamily="49" charset="-127"/>
            </a:endParaRPr>
          </a:p>
        </p:txBody>
      </p:sp>
      <p:pic>
        <p:nvPicPr>
          <p:cNvPr id="18436" name="Picture 4" descr="https://naurok.com.ua/uploads/files/146194/54844/58770_html/images/54844.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8640"/>
            <a:ext cx="3030174" cy="1872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580112" y="404664"/>
            <a:ext cx="25922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«Фольклор нас учит говорить»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(Л.В.Суздальцева)</a:t>
            </a:r>
          </a:p>
          <a:p>
            <a:endParaRPr lang="ru-RU" sz="2400" b="1" dirty="0">
              <a:solidFill>
                <a:schemeClr val="bg2"/>
              </a:solidFill>
              <a:latin typeface="Book Antiqua" pitchFamily="18" charset="0"/>
              <a:ea typeface="BatangChe" pitchFamily="49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88640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</a:t>
            </a: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ea typeface="DFKai-SB" pitchFamily="65" charset="-120"/>
                <a:cs typeface="David" pitchFamily="34" charset="-79"/>
              </a:rPr>
              <a:t>АРТ-МЕТОДИКА </a:t>
            </a:r>
          </a:p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ea typeface="DFKai-SB" pitchFamily="65" charset="-120"/>
                <a:cs typeface="David" pitchFamily="34" charset="-79"/>
              </a:rPr>
              <a:t>   «Рецепт  для творчества»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  <a:ea typeface="DFKai-SB" pitchFamily="65" charset="-120"/>
              <a:cs typeface="David" pitchFamily="34" charset="-79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44008" y="4365104"/>
            <a:ext cx="41582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«Тряпичная кукла </a:t>
            </a:r>
            <a:r>
              <a:rPr lang="ru-RU" sz="2400" b="1" dirty="0" err="1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пеленашка</a:t>
            </a:r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» 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  <a:ea typeface="BatangChe" pitchFamily="49" charset="-127"/>
              </a:rPr>
              <a:t>(А.Б.Теплова)</a:t>
            </a:r>
            <a:endParaRPr lang="ru-RU" sz="2400" b="1" dirty="0" smtClean="0">
              <a:solidFill>
                <a:srgbClr val="002060"/>
              </a:solidFill>
              <a:latin typeface="Book Antiqua" pitchFamily="18" charset="0"/>
              <a:ea typeface="BatangChe" pitchFamily="49" charset="-127"/>
            </a:endParaRPr>
          </a:p>
          <a:p>
            <a:pPr lvl="3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b="1" dirty="0" smtClean="0">
              <a:solidFill>
                <a:srgbClr val="002060"/>
              </a:solidFill>
              <a:latin typeface="Book Antiqua" pitchFamily="18" charset="0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393032"/>
            <a:ext cx="778674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Kartika" pitchFamily="18" charset="0"/>
              </a:rPr>
              <a:t>Цель методики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Kartika" pitchFamily="18" charset="0"/>
              </a:rPr>
              <a:t>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Kartika" pitchFamily="18" charset="0"/>
              </a:rPr>
              <a:t>создание условий для получения детьми 2-4 лет начального опыта проживания ценностей и смыслов материнства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Kartika" pitchFamily="18" charset="0"/>
              </a:rPr>
              <a:t>родительства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Kartika" pitchFamily="18" charset="0"/>
              </a:rPr>
              <a:t>) в игре с традиционной игрушкой 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Kartika" pitchFamily="18" charset="0"/>
              </a:rPr>
              <a:t>пеленашкой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onstantia" pitchFamily="18" charset="0"/>
                <a:ea typeface="Times New Roman" pitchFamily="18" charset="0"/>
                <a:cs typeface="Kartika" pitchFamily="18" charset="0"/>
              </a:rPr>
              <a:t>», созданной педагогом совместно с детьми. </a:t>
            </a:r>
          </a:p>
        </p:txBody>
      </p:sp>
      <p:pic>
        <p:nvPicPr>
          <p:cNvPr id="2050" name="Picture 2" descr="https://avatars.mds.yandex.net/get-zen_doc/1641493/pub_5cfa46c6e77f2e00b01cd9c2_5cfa46c892015300af0c0d65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17032"/>
            <a:ext cx="380800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ясельки пчёлки  фото\IMG_20200324_093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29000"/>
            <a:ext cx="3439709" cy="257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332656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А.Б.Теплова</a:t>
            </a:r>
          </a:p>
          <a:p>
            <a:pPr lvl="3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«Тряпичная кукла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пеленашка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1916832"/>
            <a:ext cx="554461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Игрушка «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пеленашка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» создаёт условия для становления начал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знаково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 – символического мышления у ребенка.  Малыш укачивает, прижимая к груди, через механизм замещения переводит физическое представление о заботе в психологическое знание о заботе и любви как ценности.</a:t>
            </a:r>
          </a:p>
        </p:txBody>
      </p:sp>
      <p:pic>
        <p:nvPicPr>
          <p:cNvPr id="2051" name="Picture 3" descr="F:\ясельки пчёлки  фото\IMG-20200326-WA0011.jpg"/>
          <p:cNvPicPr>
            <a:picLocks noChangeAspect="1" noChangeArrowheads="1"/>
          </p:cNvPicPr>
          <p:nvPr/>
        </p:nvPicPr>
        <p:blipFill>
          <a:blip r:embed="rId3" cstate="print"/>
          <a:srcRect t="15910"/>
          <a:stretch>
            <a:fillRect/>
          </a:stretch>
        </p:blipFill>
        <p:spPr bwMode="auto">
          <a:xfrm>
            <a:off x="6084168" y="3573016"/>
            <a:ext cx="2357454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ясельки пчёлки  фото\IMG-20200326-WA0032.jpg"/>
          <p:cNvPicPr>
            <a:picLocks noChangeAspect="1" noChangeArrowheads="1"/>
          </p:cNvPicPr>
          <p:nvPr/>
        </p:nvPicPr>
        <p:blipFill>
          <a:blip r:embed="rId4" cstate="print"/>
          <a:srcRect l="13315"/>
          <a:stretch>
            <a:fillRect/>
          </a:stretch>
        </p:blipFill>
        <p:spPr bwMode="auto">
          <a:xfrm>
            <a:off x="6084168" y="260648"/>
            <a:ext cx="2376264" cy="333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404664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А.Б.Теплова</a:t>
            </a:r>
          </a:p>
          <a:p>
            <a:pPr lvl="3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«Тряпичная кукла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пеленашка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260648"/>
            <a:ext cx="53285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Лариса Владимировна Суздальцева</a:t>
            </a:r>
          </a:p>
          <a:p>
            <a:pPr algn="ctr"/>
            <a:r>
              <a:rPr lang="ru-RU" altLang="ru-RU" sz="2200" b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арт-методика</a:t>
            </a:r>
            <a:r>
              <a:rPr lang="ru-RU" alt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«Фольклор нас учит говорить»</a:t>
            </a:r>
            <a:endParaRPr lang="ru-RU" altLang="ru-RU" sz="2200" dirty="0">
              <a:solidFill>
                <a:srgbClr val="002060"/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 descr="F:\ясельки пчёлки  фото\IMG-20200326-WA0021.jpg"/>
          <p:cNvPicPr>
            <a:picLocks noChangeAspect="1" noChangeArrowheads="1"/>
          </p:cNvPicPr>
          <p:nvPr/>
        </p:nvPicPr>
        <p:blipFill>
          <a:blip r:embed="rId3" cstate="print"/>
          <a:srcRect t="19531" r="26562"/>
          <a:stretch>
            <a:fillRect/>
          </a:stretch>
        </p:blipFill>
        <p:spPr bwMode="auto">
          <a:xfrm rot="21406839">
            <a:off x="3783961" y="3149333"/>
            <a:ext cx="2166310" cy="284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ясельки пчёлки  фото\IMG-20190918-WA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2495">
            <a:off x="6190337" y="2843082"/>
            <a:ext cx="2411696" cy="301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57224" y="1428737"/>
            <a:ext cx="7572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i="1" dirty="0" smtClean="0">
                <a:solidFill>
                  <a:srgbClr val="1E5629"/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Цель методики</a:t>
            </a:r>
            <a:r>
              <a:rPr lang="ru-RU" altLang="ru-RU" sz="2400" b="1" i="1" dirty="0" smtClean="0">
                <a:solidFill>
                  <a:srgbClr val="2B6921"/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: </a:t>
            </a:r>
            <a:r>
              <a:rPr lang="ru-RU" altLang="ru-RU" sz="2400" dirty="0" smtClean="0">
                <a:solidFill>
                  <a:srgbClr val="2B6921"/>
                </a:solidFill>
                <a:latin typeface="Constantia" pitchFamily="18" charset="0"/>
                <a:ea typeface="Times New Roman" pitchFamily="18" charset="0"/>
                <a:cs typeface="Kartika" pitchFamily="18" charset="0"/>
              </a:rPr>
              <a:t>помочь родителям и педагогам выявить значение фольклорных произведений разных жанров для развития речи детей младенческого и раннего возраста.</a:t>
            </a:r>
            <a:endParaRPr lang="ru-RU" altLang="ru-RU" sz="2400" dirty="0">
              <a:solidFill>
                <a:srgbClr val="2B6921"/>
              </a:solidFill>
              <a:latin typeface="Constantia" pitchFamily="18" charset="0"/>
              <a:ea typeface="Times New Roman" pitchFamily="18" charset="0"/>
              <a:cs typeface="Kartika" pitchFamily="18" charset="0"/>
            </a:endParaRPr>
          </a:p>
        </p:txBody>
      </p:sp>
      <p:pic>
        <p:nvPicPr>
          <p:cNvPr id="3" name="Picture 2" descr="F:\маленькие Пчёлки\IMG-20200306-WA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8700">
            <a:off x="1071538" y="3214686"/>
            <a:ext cx="2214578" cy="2986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2700808" y="188640"/>
            <a:ext cx="9838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Segoe UI Symbol" pitchFamily="34" charset="0"/>
                <a:cs typeface="Times New Roman" pitchFamily="18" charset="0"/>
              </a:rPr>
              <a:t>          </a:t>
            </a:r>
            <a:r>
              <a:rPr lang="ru-RU" sz="24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Segoe UI Symbol" pitchFamily="34" charset="0"/>
                <a:cs typeface="Times New Roman" pitchFamily="18" charset="0"/>
              </a:rPr>
              <a:t>Арт</a:t>
            </a:r>
            <a:r>
              <a:rPr lang="ru-RU" sz="2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Segoe UI Symbol" pitchFamily="34" charset="0"/>
                <a:cs typeface="Times New Roman" pitchFamily="18" charset="0"/>
              </a:rPr>
              <a:t>- методика </a:t>
            </a:r>
          </a:p>
          <a:p>
            <a:pPr lvl="8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dirty="0" smtClean="0">
                <a:solidFill>
                  <a:srgbClr val="1E5629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«Творчество с младенчества, или </a:t>
            </a:r>
          </a:p>
          <a:p>
            <a:pPr lvl="8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1E5629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      художники в памперсах» (рисование красками) И.Н.Воробьёва</a:t>
            </a:r>
            <a:endParaRPr lang="ru-RU" sz="2000" b="1" dirty="0" smtClean="0">
              <a:solidFill>
                <a:srgbClr val="1E5629"/>
              </a:solidFill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23528" y="1628800"/>
            <a:ext cx="835292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	Цель методики:  формирование творческих проявлений в рисовании красками у детей от 6 месяцев до 3 лет. Данная методика проводит работу с детьми от 6 месяцев до 3 лет.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	Особенностью данной методики в начале работы является в качестве предмета совместной деятельности со взрослым краски и действия с ней. На втором году жизни у детей возникает новая социальная ситуация развития, соответственно, и новый тип ведущей деятельности ребенка – предметная деятельность. 	Ребенок проявляет интерес к действиях с новыми предметами. 	Методика направлена на раскрытие личности ребенка через изображение, привить любовь к творчеству.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220164/07b5294f-3464-432b-aba9-553254e0fbb0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0482" name="Picture 2" descr="F:\ясельки пчёлки  фото\IMG_20200313_094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66"/>
            <a:ext cx="2857520" cy="324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F:\ясельки пчёлки  фото\IMG_20200313_09504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57166"/>
            <a:ext cx="2357454" cy="296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F:\ясельки пчёлки  фото\IMG_20200310_1628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500306"/>
            <a:ext cx="3214710" cy="356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7" name="AutoShape 7" descr="https://www.rooftoppost.co.uk/free/wp-content/uploads/2015/09/blank-pantry-label-cloud-blue.jpg?w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9" name="Picture 9" descr="https://avatars.mds.yandex.net/get-pdb/1519478/46854183-e4bb-4061-9e43-82ca624cbd7d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1025">
            <a:off x="6075012" y="597671"/>
            <a:ext cx="2928958" cy="18667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498486">
            <a:off x="6374520" y="1145051"/>
            <a:ext cx="2361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Цветные мазки и линии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0490" name="Picture 10" descr="F:\маленькие Пчёлки\20190716_101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3357562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402</Words>
  <Application>Microsoft Office PowerPoint</Application>
  <PresentationFormat>Экран (4:3)</PresentationFormat>
  <Paragraphs>90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Муниципальное бюджетное дошкольное образовательное учреждение детский сад № 27 «Светлячок»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Итмолполиьтюбьюьт </dc:title>
  <dc:creator>777</dc:creator>
  <cp:lastModifiedBy>777</cp:lastModifiedBy>
  <cp:revision>135</cp:revision>
  <dcterms:created xsi:type="dcterms:W3CDTF">2020-03-17T18:15:19Z</dcterms:created>
  <dcterms:modified xsi:type="dcterms:W3CDTF">2020-04-26T11:25:02Z</dcterms:modified>
</cp:coreProperties>
</file>