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57" r:id="rId4"/>
    <p:sldId id="271" r:id="rId5"/>
    <p:sldId id="260" r:id="rId6"/>
    <p:sldId id="263" r:id="rId7"/>
    <p:sldId id="267" r:id="rId8"/>
    <p:sldId id="270" r:id="rId9"/>
    <p:sldId id="268" r:id="rId10"/>
    <p:sldId id="265" r:id="rId11"/>
    <p:sldId id="262" r:id="rId12"/>
    <p:sldId id="264" r:id="rId13"/>
    <p:sldId id="261" r:id="rId14"/>
    <p:sldId id="273" r:id="rId15"/>
    <p:sldId id="25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 varScale="1">
        <p:scale>
          <a:sx n="103" d="100"/>
          <a:sy n="103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02D8-0B8B-4F1A-8E8F-EE0A2C44FD9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0216-C98A-4817-957C-87222E499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6910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02D8-0B8B-4F1A-8E8F-EE0A2C44FD9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0216-C98A-4817-957C-87222E499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9394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02D8-0B8B-4F1A-8E8F-EE0A2C44FD9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0216-C98A-4817-957C-87222E499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042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02D8-0B8B-4F1A-8E8F-EE0A2C44FD9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0216-C98A-4817-957C-87222E499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85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02D8-0B8B-4F1A-8E8F-EE0A2C44FD9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0216-C98A-4817-957C-87222E499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846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02D8-0B8B-4F1A-8E8F-EE0A2C44FD9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0216-C98A-4817-957C-87222E499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4911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02D8-0B8B-4F1A-8E8F-EE0A2C44FD9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0216-C98A-4817-957C-87222E499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9388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02D8-0B8B-4F1A-8E8F-EE0A2C44FD9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0216-C98A-4817-957C-87222E499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317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02D8-0B8B-4F1A-8E8F-EE0A2C44FD9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0216-C98A-4817-957C-87222E499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8687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02D8-0B8B-4F1A-8E8F-EE0A2C44FD9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0216-C98A-4817-957C-87222E499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0616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402D8-0B8B-4F1A-8E8F-EE0A2C44FD9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0216-C98A-4817-957C-87222E499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952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402D8-0B8B-4F1A-8E8F-EE0A2C44FD98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B0216-C98A-4817-957C-87222E499D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472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93220ad5995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5849" y="1213009"/>
            <a:ext cx="7769556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cap="none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  <a:p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Развитие </a:t>
            </a:r>
            <a:r>
              <a:rPr lang="ru-RU" sz="4000" b="1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сенсорного восприятия детей </a:t>
            </a:r>
          </a:p>
          <a:p>
            <a:r>
              <a:rPr lang="ru-RU" sz="4000" b="1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раннего возраста ч</a:t>
            </a:r>
            <a:r>
              <a:rPr lang="ru-RU" sz="4000" b="1" cap="none" spc="5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ерез </a:t>
            </a:r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д</a:t>
            </a:r>
            <a:r>
              <a:rPr lang="ru-RU" sz="40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идактические игры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47664" y="4941168"/>
            <a:ext cx="688198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Авторы: </a:t>
            </a:r>
            <a:r>
              <a:rPr lang="ru-RU" b="1" dirty="0" err="1" smtClean="0">
                <a:solidFill>
                  <a:srgbClr val="000099"/>
                </a:solidFill>
                <a:latin typeface="Book Antiqua" pitchFamily="18" charset="0"/>
              </a:rPr>
              <a:t>Гуцалова</a:t>
            </a:r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 Наталья Ивановна </a:t>
            </a:r>
          </a:p>
          <a:p>
            <a:pPr algn="r"/>
            <a:r>
              <a:rPr lang="ru-RU" b="1" i="1" dirty="0" smtClean="0">
                <a:solidFill>
                  <a:srgbClr val="000099"/>
                </a:solidFill>
                <a:latin typeface="Book Antiqua" pitchFamily="18" charset="0"/>
              </a:rPr>
              <a:t>старший воспитатель </a:t>
            </a:r>
          </a:p>
          <a:p>
            <a:pPr algn="r"/>
            <a:r>
              <a:rPr lang="ru-RU" sz="2000" b="1" dirty="0" smtClean="0">
                <a:solidFill>
                  <a:srgbClr val="000099"/>
                </a:solidFill>
                <a:latin typeface="Book Antiqua" pitchFamily="18" charset="0"/>
              </a:rPr>
              <a:t>Ломова Евгения Александровна</a:t>
            </a:r>
            <a:endParaRPr lang="ru-RU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r"/>
            <a:r>
              <a:rPr lang="ru-RU" b="1" i="1" dirty="0" smtClean="0">
                <a:solidFill>
                  <a:srgbClr val="000099"/>
                </a:solidFill>
                <a:latin typeface="Book Antiqua" pitchFamily="18" charset="0"/>
              </a:rPr>
              <a:t>             воспитатель </a:t>
            </a:r>
          </a:p>
          <a:p>
            <a:pPr algn="r"/>
            <a:r>
              <a:rPr lang="ru-RU" b="1" i="1" dirty="0" smtClean="0">
                <a:solidFill>
                  <a:srgbClr val="000099"/>
                </a:solidFill>
                <a:latin typeface="Book Antiqua" pitchFamily="18" charset="0"/>
              </a:rPr>
              <a:t>МБДОУ  № 109,   г.Миасса</a:t>
            </a:r>
            <a:endParaRPr lang="ru-RU" b="1" i="1" dirty="0">
              <a:solidFill>
                <a:srgbClr val="000099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8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93220ad5995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3357562"/>
            <a:ext cx="6957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«Сенсорный куб»</a:t>
            </a:r>
          </a:p>
          <a:p>
            <a:pPr algn="just"/>
            <a:r>
              <a:rPr lang="ru-RU" sz="2400" b="1" dirty="0" smtClean="0">
                <a:latin typeface="Book Antiqua" pitchFamily="18" charset="0"/>
              </a:rPr>
              <a:t>Цель. Учить детей выполнять простые действия с предметами. Учить играть рядом со сверстниками не мешая им.</a:t>
            </a:r>
            <a:endParaRPr lang="ru-RU" sz="2400" b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pic>
        <p:nvPicPr>
          <p:cNvPr id="9" name="Рисунок 8" descr="IMAG062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214290"/>
            <a:ext cx="328614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0614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4429132"/>
            <a:ext cx="2387507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648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285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472" y="4071942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Book Antiqua" pitchFamily="18" charset="0"/>
              </a:rPr>
              <a:t> «Пальчиковый сухой бассейн»</a:t>
            </a:r>
          </a:p>
          <a:p>
            <a:pPr algn="just"/>
            <a:r>
              <a:rPr lang="ru-RU" sz="2400" b="1" dirty="0" smtClean="0">
                <a:latin typeface="Book Antiqua" pitchFamily="18" charset="0"/>
              </a:rPr>
              <a:t>Цель: учить детей с помощью тактильного ощущения находить предмет.</a:t>
            </a:r>
          </a:p>
        </p:txBody>
      </p:sp>
      <p:pic>
        <p:nvPicPr>
          <p:cNvPr id="6" name="Рисунок 5" descr="GEDC0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143494" y="714366"/>
            <a:ext cx="3429020" cy="3000372"/>
          </a:xfrm>
          <a:prstGeom prst="rect">
            <a:avLst/>
          </a:prstGeom>
        </p:spPr>
      </p:pic>
      <p:pic>
        <p:nvPicPr>
          <p:cNvPr id="1026" name="Picture 2" descr="C:\Users\Admin\AppData\Local\Temp\Rar$DIa0.690\IMAG1520.jpg"/>
          <p:cNvPicPr>
            <a:picLocks noChangeAspect="1" noChangeArrowheads="1"/>
          </p:cNvPicPr>
          <p:nvPr/>
        </p:nvPicPr>
        <p:blipFill>
          <a:blip r:embed="rId4" cstate="print"/>
          <a:srcRect l="17187" t="1963" r="16406"/>
          <a:stretch>
            <a:fillRect/>
          </a:stretch>
        </p:blipFill>
        <p:spPr bwMode="auto">
          <a:xfrm>
            <a:off x="357158" y="214290"/>
            <a:ext cx="4000496" cy="3361852"/>
          </a:xfrm>
          <a:prstGeom prst="rect">
            <a:avLst/>
          </a:prstGeom>
          <a:noFill/>
        </p:spPr>
      </p:pic>
      <p:pic>
        <p:nvPicPr>
          <p:cNvPr id="1027" name="Picture 3" descr="C:\Users\Admin\AppData\Local\Temp\Rar$DIa0.242\IMAG1526.jpg"/>
          <p:cNvPicPr>
            <a:picLocks noChangeAspect="1" noChangeArrowheads="1"/>
          </p:cNvPicPr>
          <p:nvPr/>
        </p:nvPicPr>
        <p:blipFill>
          <a:blip r:embed="rId5" cstate="print"/>
          <a:srcRect l="591" t="2083" r="15231" b="8333"/>
          <a:stretch>
            <a:fillRect/>
          </a:stretch>
        </p:blipFill>
        <p:spPr bwMode="auto">
          <a:xfrm>
            <a:off x="5072066" y="428604"/>
            <a:ext cx="3286148" cy="6143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485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593220ad5995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3929066"/>
            <a:ext cx="43577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«Волшебные прищепки»</a:t>
            </a:r>
          </a:p>
          <a:p>
            <a:r>
              <a:rPr lang="ru-RU" sz="2400" b="1" dirty="0" smtClean="0">
                <a:latin typeface="Book Antiqua" pitchFamily="18" charset="0"/>
              </a:rPr>
              <a:t>Цель. </a:t>
            </a:r>
            <a:r>
              <a:rPr lang="ru-RU" sz="2400" b="1" dirty="0">
                <a:latin typeface="Book Antiqua" pitchFamily="18" charset="0"/>
              </a:rPr>
              <a:t>Учить детей подбирать нужные прищепки одного цвета, развивать мелкую моторику </a:t>
            </a:r>
            <a:r>
              <a:rPr lang="ru-RU" sz="2400" b="1" dirty="0" smtClean="0">
                <a:latin typeface="Book Antiqua" pitchFamily="18" charset="0"/>
              </a:rPr>
              <a:t>пальцев рук</a:t>
            </a:r>
            <a:r>
              <a:rPr lang="ru-RU" sz="2400" b="1" dirty="0">
                <a:latin typeface="Book Antiqua" pitchFamily="18" charset="0"/>
              </a:rPr>
              <a:t>, тактильные ощущения</a:t>
            </a:r>
            <a:r>
              <a:rPr lang="ru-RU" sz="2400" b="1" dirty="0">
                <a:solidFill>
                  <a:srgbClr val="000099"/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6" name="Рисунок 5" descr="IMAG11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3286116" y="214290"/>
            <a:ext cx="530839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11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571612"/>
            <a:ext cx="3473275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Admin\AppData\Local\Temp\Rar$DIa0.631\IMAG1537.jpg"/>
          <p:cNvPicPr>
            <a:picLocks noChangeAspect="1" noChangeArrowheads="1"/>
          </p:cNvPicPr>
          <p:nvPr/>
        </p:nvPicPr>
        <p:blipFill>
          <a:blip r:embed="rId5" cstate="print"/>
          <a:srcRect l="5468" t="7453" r="24219"/>
          <a:stretch>
            <a:fillRect/>
          </a:stretch>
        </p:blipFill>
        <p:spPr bwMode="auto">
          <a:xfrm>
            <a:off x="4357686" y="3000372"/>
            <a:ext cx="4576744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485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25285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MAG11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85026">
            <a:off x="4849803" y="4204709"/>
            <a:ext cx="4141474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85721" y="2928934"/>
            <a:ext cx="40005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«Подбери крышку»</a:t>
            </a:r>
          </a:p>
          <a:p>
            <a:r>
              <a:rPr lang="ru-RU" sz="2400" b="1" dirty="0" smtClean="0">
                <a:latin typeface="Book Antiqua" pitchFamily="18" charset="0"/>
              </a:rPr>
              <a:t>Цель. </a:t>
            </a:r>
            <a:r>
              <a:rPr lang="ru-RU" sz="2400" b="1" dirty="0">
                <a:latin typeface="Book Antiqua" pitchFamily="18" charset="0"/>
              </a:rPr>
              <a:t>Закреплять умение  детей соотносить предметы по цвету, развивать мелкую моторику пальцев рук, знакомить со словами </a:t>
            </a:r>
            <a:r>
              <a:rPr lang="ru-RU" sz="2400" b="1" i="1" dirty="0">
                <a:latin typeface="Book Antiqua" pitchFamily="18" charset="0"/>
              </a:rPr>
              <a:t>такой, не </a:t>
            </a:r>
            <a:r>
              <a:rPr lang="ru-RU" sz="2400" b="1" i="1" dirty="0" smtClean="0">
                <a:latin typeface="Book Antiqua" pitchFamily="18" charset="0"/>
              </a:rPr>
              <a:t>такой</a:t>
            </a:r>
            <a:r>
              <a:rPr lang="ru-RU" sz="2400" b="1" i="1" dirty="0">
                <a:latin typeface="Book Antiqua" pitchFamily="18" charset="0"/>
              </a:rPr>
              <a:t>.</a:t>
            </a:r>
            <a:endParaRPr lang="ru-RU" sz="2400" b="1" dirty="0">
              <a:latin typeface="Book Antiqua" pitchFamily="18" charset="0"/>
            </a:endParaRPr>
          </a:p>
        </p:txBody>
      </p:sp>
      <p:pic>
        <p:nvPicPr>
          <p:cNvPr id="5" name="Рисунок 4" descr="IMAG11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14290"/>
            <a:ext cx="4266973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Admin\AppData\Local\Temp\Rar$DIa0.807\IMAG1531.jpg"/>
          <p:cNvPicPr>
            <a:picLocks noChangeAspect="1" noChangeArrowheads="1"/>
          </p:cNvPicPr>
          <p:nvPr/>
        </p:nvPicPr>
        <p:blipFill>
          <a:blip r:embed="rId5" cstate="print"/>
          <a:srcRect l="591" t="7291" b="27083"/>
          <a:stretch>
            <a:fillRect/>
          </a:stretch>
        </p:blipFill>
        <p:spPr bwMode="auto">
          <a:xfrm>
            <a:off x="4857752" y="142852"/>
            <a:ext cx="3880718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6485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593220ad5995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643446"/>
            <a:ext cx="3757610" cy="178595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«Поймай рыбку»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/>
              <a:t>Цель: развивать  ловкость, быстроту движения, развивать мелкую моторику рук. </a:t>
            </a:r>
            <a:endParaRPr lang="ru-RU" sz="2400" b="1" dirty="0"/>
          </a:p>
        </p:txBody>
      </p:sp>
      <p:pic>
        <p:nvPicPr>
          <p:cNvPr id="6" name="Содержимое 3" descr="IMAG0605.jpg"/>
          <p:cNvPicPr>
            <a:picLocks noChangeAspect="1"/>
          </p:cNvPicPr>
          <p:nvPr/>
        </p:nvPicPr>
        <p:blipFill>
          <a:blip r:embed="rId3" cstate="print"/>
          <a:srcRect l="14561" t="4652" r="3363"/>
          <a:stretch>
            <a:fillRect/>
          </a:stretch>
        </p:blipFill>
        <p:spPr>
          <a:xfrm>
            <a:off x="4429124" y="357166"/>
            <a:ext cx="4429156" cy="3143272"/>
          </a:xfrm>
          <a:prstGeom prst="rect">
            <a:avLst/>
          </a:prstGeom>
        </p:spPr>
      </p:pic>
      <p:pic>
        <p:nvPicPr>
          <p:cNvPr id="9" name="Содержимое 6" descr="IMAG06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4000504"/>
            <a:ext cx="414147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Admin\AppData\Local\Temp\Rar$DIa0.155\IMAG1533.jpg"/>
          <p:cNvPicPr>
            <a:picLocks noChangeAspect="1" noChangeArrowheads="1"/>
          </p:cNvPicPr>
          <p:nvPr/>
        </p:nvPicPr>
        <p:blipFill>
          <a:blip r:embed="rId5" cstate="print"/>
          <a:srcRect l="7911" t="12500" r="22550" b="25000"/>
          <a:stretch>
            <a:fillRect/>
          </a:stretch>
        </p:blipFill>
        <p:spPr bwMode="auto">
          <a:xfrm>
            <a:off x="1428728" y="285728"/>
            <a:ext cx="271464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285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672" y="1340768"/>
            <a:ext cx="6264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i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endParaRPr lang="ru-RU" b="1" i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r>
              <a:rPr lang="ru-RU" b="1" i="1" dirty="0" smtClean="0">
                <a:latin typeface="Book Antiqua" pitchFamily="18" charset="0"/>
              </a:rPr>
              <a:t>Используемая литература</a:t>
            </a:r>
            <a:r>
              <a:rPr lang="ru-RU" b="1" dirty="0" smtClean="0">
                <a:latin typeface="Book Antiqua" pitchFamily="18" charset="0"/>
              </a:rPr>
              <a:t>:</a:t>
            </a: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>
                <a:latin typeface="Book Antiqua" pitchFamily="18" charset="0"/>
              </a:rPr>
              <a:t>«Дидактические игры и занятия с детьми раннего возраста»  </a:t>
            </a:r>
            <a:r>
              <a:rPr lang="ru-RU" b="1" i="1" dirty="0" smtClean="0">
                <a:latin typeface="Book Antiqua" pitchFamily="18" charset="0"/>
              </a:rPr>
              <a:t>под редакцией  С.Л. </a:t>
            </a:r>
            <a:r>
              <a:rPr lang="ru-RU" b="1" i="1" dirty="0" err="1" smtClean="0">
                <a:latin typeface="Book Antiqua" pitchFamily="18" charset="0"/>
              </a:rPr>
              <a:t>Новосёловой</a:t>
            </a:r>
            <a:endParaRPr lang="ru-RU" b="1" i="1" dirty="0" smtClean="0">
              <a:latin typeface="Book Antiqua" pitchFamily="18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ru-RU" b="1" dirty="0" smtClean="0">
                <a:latin typeface="Book Antiqua" pitchFamily="18" charset="0"/>
              </a:rPr>
              <a:t>«Воспитание сенсорной культуры ребёнка от рождения до 6 лет»  </a:t>
            </a:r>
            <a:r>
              <a:rPr lang="ru-RU" b="1" i="1" dirty="0" smtClean="0">
                <a:latin typeface="Book Antiqua" pitchFamily="18" charset="0"/>
              </a:rPr>
              <a:t>под редакцией Л.А. </a:t>
            </a:r>
            <a:r>
              <a:rPr lang="ru-RU" b="1" i="1" smtClean="0">
                <a:latin typeface="Book Antiqua" pitchFamily="18" charset="0"/>
              </a:rPr>
              <a:t>Венгера</a:t>
            </a:r>
            <a:endParaRPr lang="ru-RU" b="1" i="1" dirty="0" smtClean="0">
              <a:latin typeface="Book Antiqua" pitchFamily="18" charset="0"/>
            </a:endParaRPr>
          </a:p>
        </p:txBody>
      </p:sp>
      <p:pic>
        <p:nvPicPr>
          <p:cNvPr id="6" name="Рисунок 5" descr="detsad-407380-14536631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714752"/>
            <a:ext cx="3714776" cy="24633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648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93220ad5995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>
                <a:solidFill>
                  <a:srgbClr val="0070C0"/>
                </a:solidFill>
              </a:rPr>
              <a:t>Спасибо за внимание!</a:t>
            </a:r>
            <a:endParaRPr lang="ru-RU" sz="6000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IMAG06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2714620"/>
            <a:ext cx="2000264" cy="24449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0614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2500306"/>
            <a:ext cx="2357454" cy="2402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etsad-407380-145366310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0430" y="4643446"/>
            <a:ext cx="2477748" cy="16430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25285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836712"/>
            <a:ext cx="68859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0099"/>
                </a:solidFill>
                <a:latin typeface="Book Antiqua" pitchFamily="18" charset="0"/>
              </a:rPr>
              <a:t>	</a:t>
            </a:r>
          </a:p>
          <a:p>
            <a:pPr algn="just"/>
            <a:endParaRPr lang="ru-RU" b="1" dirty="0" smtClean="0">
              <a:latin typeface="Book Antiqua" pitchFamily="18" charset="0"/>
            </a:endParaRPr>
          </a:p>
          <a:p>
            <a:pPr algn="just"/>
            <a:endParaRPr lang="ru-RU" b="1" dirty="0" smtClean="0">
              <a:latin typeface="Book Antiqua" pitchFamily="18" charset="0"/>
            </a:endParaRPr>
          </a:p>
          <a:p>
            <a:pPr algn="just"/>
            <a:endParaRPr lang="ru-RU" b="1" dirty="0" smtClean="0">
              <a:latin typeface="Book Antiqua" pitchFamily="18" charset="0"/>
            </a:endParaRPr>
          </a:p>
          <a:p>
            <a:pPr algn="just"/>
            <a:endParaRPr lang="ru-RU" b="1" dirty="0" smtClean="0">
              <a:latin typeface="Book Antiqua" pitchFamily="18" charset="0"/>
            </a:endParaRPr>
          </a:p>
          <a:p>
            <a:pPr algn="just"/>
            <a:endParaRPr lang="ru-RU" b="1" dirty="0" smtClean="0">
              <a:latin typeface="Book Antiqua" pitchFamily="18" charset="0"/>
            </a:endParaRPr>
          </a:p>
          <a:p>
            <a:pPr algn="just"/>
            <a:endParaRPr lang="ru-RU" b="1" dirty="0">
              <a:latin typeface="Book Antiqua" pitchFamily="18" charset="0"/>
            </a:endParaRPr>
          </a:p>
        </p:txBody>
      </p:sp>
      <p:pic>
        <p:nvPicPr>
          <p:cNvPr id="9" name="Рисунок 8" descr="images (2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1129">
            <a:off x="5145992" y="2878087"/>
            <a:ext cx="3038475" cy="1504950"/>
          </a:xfrm>
          <a:prstGeom prst="rect">
            <a:avLst/>
          </a:prstGeom>
        </p:spPr>
      </p:pic>
      <p:pic>
        <p:nvPicPr>
          <p:cNvPr id="10" name="Рисунок 9" descr="images (2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87947">
            <a:off x="1000100" y="3071810"/>
            <a:ext cx="2343150" cy="19526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Book Antiqua" pitchFamily="18" charset="0"/>
              </a:rPr>
              <a:t/>
            </a:r>
            <a:br>
              <a:rPr lang="ru-RU" sz="2700" b="1" dirty="0" smtClean="0">
                <a:latin typeface="Book Antiqua" pitchFamily="18" charset="0"/>
              </a:rPr>
            </a:br>
            <a:r>
              <a:rPr lang="ru-RU" sz="2700" b="1" dirty="0" smtClean="0">
                <a:latin typeface="Book Antiqua" pitchFamily="18" charset="0"/>
              </a:rPr>
              <a:t/>
            </a:r>
            <a:br>
              <a:rPr lang="ru-RU" sz="2700" b="1" dirty="0" smtClean="0">
                <a:latin typeface="Book Antiqua" pitchFamily="18" charset="0"/>
              </a:rPr>
            </a:br>
            <a:r>
              <a:rPr lang="ru-RU" sz="2700" b="1" dirty="0" smtClean="0">
                <a:latin typeface="Book Antiqua" pitchFamily="18" charset="0"/>
              </a:rPr>
              <a:t>Сенсорное развитие (лат. </a:t>
            </a:r>
            <a:r>
              <a:rPr lang="ru-RU" sz="2700" b="1" dirty="0" err="1" smtClean="0">
                <a:latin typeface="Book Antiqua" pitchFamily="18" charset="0"/>
              </a:rPr>
              <a:t>sunser</a:t>
            </a:r>
            <a:r>
              <a:rPr lang="ru-RU" sz="2700" b="1" dirty="0" smtClean="0">
                <a:latin typeface="Book Antiqua" pitchFamily="18" charset="0"/>
              </a:rPr>
              <a:t> — ощущение) — это развитие восприятий, представлений об объектах, явлениях и предметах окружающего мира.</a:t>
            </a:r>
            <a:r>
              <a:rPr lang="ru-RU" b="1" dirty="0" smtClean="0">
                <a:latin typeface="Book Antiqua" pitchFamily="18" charset="0"/>
              </a:rPr>
              <a:t/>
            </a:r>
            <a:br>
              <a:rPr lang="ru-RU" b="1" dirty="0" smtClean="0">
                <a:latin typeface="Book Antiqua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48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93220ad5995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0099"/>
                </a:solidFill>
                <a:latin typeface="Book Antiqua" pitchFamily="18" charset="0"/>
              </a:rPr>
              <a:t>	</a:t>
            </a:r>
          </a:p>
          <a:p>
            <a:pPr algn="just"/>
            <a:r>
              <a:rPr lang="ru-RU" sz="1600" b="1" dirty="0">
                <a:solidFill>
                  <a:srgbClr val="000099"/>
                </a:solidFill>
                <a:latin typeface="Book Antiqua" pitchFamily="18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7984" y="1571611"/>
            <a:ext cx="400166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rgbClr val="000099"/>
                </a:solidFill>
                <a:latin typeface="Book Antiqua" pitchFamily="18" charset="0"/>
              </a:rPr>
              <a:t> </a:t>
            </a:r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      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  <a:p>
            <a:pPr algn="just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  <a:p>
            <a:pPr algn="just"/>
            <a:r>
              <a:rPr lang="ru-RU" sz="2400" b="1" dirty="0"/>
              <a:t> </a:t>
            </a:r>
            <a:r>
              <a:rPr lang="ru-RU" sz="2400" b="1" dirty="0" smtClean="0"/>
              <a:t>        Основная задача ознакомления малышей со свойствами предметов – это обеспечить накопление представлений о цвете, форме и величине предметов.</a:t>
            </a:r>
          </a:p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</a:rPr>
              <a:t>       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9" name="Рисунок 8" descr="IMAG1145.jpg"/>
          <p:cNvPicPr>
            <a:picLocks noChangeAspect="1"/>
          </p:cNvPicPr>
          <p:nvPr/>
        </p:nvPicPr>
        <p:blipFill>
          <a:blip r:embed="rId3" cstate="print"/>
          <a:srcRect t="32414"/>
          <a:stretch>
            <a:fillRect/>
          </a:stretch>
        </p:blipFill>
        <p:spPr>
          <a:xfrm>
            <a:off x="571472" y="1785926"/>
            <a:ext cx="3500462" cy="3872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511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285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5616" y="4429132"/>
            <a:ext cx="69568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Дидактические игры </a:t>
            </a:r>
          </a:p>
          <a:p>
            <a:pPr algn="ctr"/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по сенсорному воспитанию</a:t>
            </a:r>
            <a:b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</a:br>
            <a:r>
              <a:rPr lang="ru-RU" sz="20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для детей раннего возраста</a:t>
            </a:r>
            <a:endParaRPr lang="ru-RU" sz="2000" b="1" i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Рисунок 5" descr="IMAG1143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8"/>
            <a:ext cx="8429684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501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285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00166" y="4071942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«Найди такую же варежку»  </a:t>
            </a:r>
          </a:p>
          <a:p>
            <a:pPr algn="ctr"/>
            <a:r>
              <a:rPr lang="ru-RU" sz="2400" b="1" dirty="0" smtClean="0">
                <a:latin typeface="Book Antiqua" pitchFamily="18" charset="0"/>
              </a:rPr>
              <a:t>Цель. Закреплять у детей умение группировать  однородные объекты по цвету.</a:t>
            </a:r>
            <a:endParaRPr lang="ru-RU" sz="2400" b="1" dirty="0">
              <a:latin typeface="Book Antiqua" pitchFamily="18" charset="0"/>
            </a:endParaRPr>
          </a:p>
        </p:txBody>
      </p:sp>
      <p:pic>
        <p:nvPicPr>
          <p:cNvPr id="6" name="Рисунок 5" descr="IMAG06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285728"/>
            <a:ext cx="6234382" cy="354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648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593220ad5995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4143380"/>
            <a:ext cx="721523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000099"/>
                </a:solidFill>
                <a:latin typeface="Book Antiqua" pitchFamily="18" charset="0"/>
              </a:rPr>
              <a:t> 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«Посади бабочку на цветок»</a:t>
            </a:r>
          </a:p>
          <a:p>
            <a:pPr algn="just"/>
            <a:r>
              <a:rPr lang="ru-RU" sz="2800" b="1" dirty="0" smtClean="0">
                <a:latin typeface="Book Antiqua" pitchFamily="18" charset="0"/>
              </a:rPr>
              <a:t>Цель. </a:t>
            </a:r>
            <a:r>
              <a:rPr lang="ru-RU" sz="2800" b="1" dirty="0">
                <a:latin typeface="Book Antiqua" pitchFamily="18" charset="0"/>
              </a:rPr>
              <a:t>Закреплять у детей умение группировать  однородные объекты по цвету</a:t>
            </a:r>
            <a:r>
              <a:rPr lang="ru-RU" sz="2800" b="1" dirty="0" smtClean="0">
                <a:latin typeface="Book Antiqua" pitchFamily="18" charset="0"/>
              </a:rPr>
              <a:t>. </a:t>
            </a:r>
            <a:endParaRPr lang="ru-RU" sz="2800" b="1" dirty="0">
              <a:latin typeface="Book Antiqua" pitchFamily="18" charset="0"/>
            </a:endParaRPr>
          </a:p>
          <a:p>
            <a:pPr algn="just"/>
            <a:endParaRPr lang="ru-RU" sz="1600" b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pic>
        <p:nvPicPr>
          <p:cNvPr id="5" name="Рисунок 4" descr="IMAG0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5918" y="928670"/>
            <a:ext cx="657226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648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5285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11561" y="548680"/>
            <a:ext cx="4239610" cy="2776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99592" y="3645024"/>
            <a:ext cx="567267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«Разложи яички в домики»</a:t>
            </a:r>
          </a:p>
          <a:p>
            <a:pPr algn="just"/>
            <a:r>
              <a:rPr lang="ru-RU" sz="2400" b="1" dirty="0" smtClean="0">
                <a:latin typeface="Book Antiqua" pitchFamily="18" charset="0"/>
              </a:rPr>
              <a:t>Цель. </a:t>
            </a:r>
          </a:p>
          <a:p>
            <a:pPr algn="just"/>
            <a:r>
              <a:rPr lang="ru-RU" sz="2400" b="1" dirty="0" smtClean="0">
                <a:latin typeface="Book Antiqua" pitchFamily="18" charset="0"/>
              </a:rPr>
              <a:t> Закреплять умение  детей соотносить предметы по цвету, развивать мелкую моторику пальцев рук, знакомить со словами </a:t>
            </a:r>
            <a:r>
              <a:rPr lang="ru-RU" sz="2400" b="1" i="1" dirty="0" smtClean="0">
                <a:latin typeface="Book Antiqua" pitchFamily="18" charset="0"/>
              </a:rPr>
              <a:t>такой, не такой, цвет</a:t>
            </a:r>
            <a:r>
              <a:rPr lang="ru-RU" sz="2400" b="1" i="1" dirty="0" smtClean="0">
                <a:solidFill>
                  <a:srgbClr val="000099"/>
                </a:solidFill>
                <a:latin typeface="Book Antiqua" pitchFamily="18" charset="0"/>
              </a:rPr>
              <a:t>.</a:t>
            </a:r>
            <a:endParaRPr lang="ru-RU" sz="2400" b="1" dirty="0" smtClean="0">
              <a:solidFill>
                <a:srgbClr val="000099"/>
              </a:solidFill>
              <a:latin typeface="Book Antiqua" pitchFamily="18" charset="0"/>
            </a:endParaRPr>
          </a:p>
          <a:p>
            <a:pPr algn="just"/>
            <a:endParaRPr lang="ru-RU" sz="1400" b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pic>
        <p:nvPicPr>
          <p:cNvPr id="6" name="Рисунок 5" descr="IMAG0879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500042"/>
            <a:ext cx="3652698" cy="4107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5016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25285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2844" y="3786190"/>
            <a:ext cx="42148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«Разложи по цвету»</a:t>
            </a:r>
          </a:p>
          <a:p>
            <a:r>
              <a:rPr lang="ru-RU" sz="2400" b="1" dirty="0" smtClean="0">
                <a:latin typeface="Book Antiqua" pitchFamily="18" charset="0"/>
              </a:rPr>
              <a:t>Цель. Накапливать у детей цветовые впечатления,  закреплять элементарные действия с предметами, формировать эмоциональное отношение к играм.</a:t>
            </a:r>
            <a:endParaRPr lang="ru-RU" sz="2400" b="1" dirty="0">
              <a:latin typeface="Book Antiqua" pitchFamily="18" charset="0"/>
            </a:endParaRPr>
          </a:p>
        </p:txBody>
      </p:sp>
      <p:pic>
        <p:nvPicPr>
          <p:cNvPr id="7" name="Рисунок 6" descr="IMAG1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5500694" cy="3131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Admin\AppData\Local\Temp\Rar$DIa0.239\IMAG1527.jpg"/>
          <p:cNvPicPr>
            <a:picLocks noChangeAspect="1" noChangeArrowheads="1"/>
          </p:cNvPicPr>
          <p:nvPr/>
        </p:nvPicPr>
        <p:blipFill>
          <a:blip r:embed="rId4" cstate="print"/>
          <a:srcRect l="17187" t="10198" r="14844"/>
          <a:stretch>
            <a:fillRect/>
          </a:stretch>
        </p:blipFill>
        <p:spPr bwMode="auto">
          <a:xfrm>
            <a:off x="3786150" y="357166"/>
            <a:ext cx="5357850" cy="4029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016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5285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4071942"/>
            <a:ext cx="485778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«Лёгкие и тяжёлые мешочки»</a:t>
            </a:r>
          </a:p>
          <a:p>
            <a:pPr algn="just"/>
            <a:r>
              <a:rPr lang="ru-RU" sz="2400" b="1" dirty="0" smtClean="0">
                <a:latin typeface="Book Antiqua" pitchFamily="18" charset="0"/>
              </a:rPr>
              <a:t>Цель. Учить детей различать понятия </a:t>
            </a:r>
            <a:r>
              <a:rPr lang="ru-RU" sz="2400" b="1" i="1" dirty="0" smtClean="0">
                <a:latin typeface="Book Antiqua" pitchFamily="18" charset="0"/>
              </a:rPr>
              <a:t>лёгкий и тяжёлый, </a:t>
            </a:r>
            <a:r>
              <a:rPr lang="ru-RU" sz="2400" b="1" dirty="0" smtClean="0">
                <a:latin typeface="Book Antiqua" pitchFamily="18" charset="0"/>
              </a:rPr>
              <a:t> используя мешочки, наполненные песком и синтепоном.</a:t>
            </a:r>
          </a:p>
          <a:p>
            <a:pPr algn="just"/>
            <a:endParaRPr lang="ru-RU" sz="1400" b="1" dirty="0">
              <a:solidFill>
                <a:srgbClr val="000099"/>
              </a:solidFill>
              <a:latin typeface="Book Antiqua" pitchFamily="18" charset="0"/>
            </a:endParaRPr>
          </a:p>
        </p:txBody>
      </p:sp>
      <p:pic>
        <p:nvPicPr>
          <p:cNvPr id="7" name="Рисунок 6" descr="raznocvetnye-meshochki-2.jpg"/>
          <p:cNvPicPr>
            <a:picLocks noChangeAspect="1"/>
          </p:cNvPicPr>
          <p:nvPr/>
        </p:nvPicPr>
        <p:blipFill>
          <a:blip r:embed="rId3"/>
          <a:srcRect l="5814" t="10204" r="10465"/>
          <a:stretch>
            <a:fillRect/>
          </a:stretch>
        </p:blipFill>
        <p:spPr>
          <a:xfrm>
            <a:off x="214282" y="428604"/>
            <a:ext cx="514353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Admin\AppData\Local\Temp\Rar$DIa0.528\IMAG1546.jpg"/>
          <p:cNvPicPr>
            <a:picLocks noChangeAspect="1" noChangeArrowheads="1"/>
          </p:cNvPicPr>
          <p:nvPr/>
        </p:nvPicPr>
        <p:blipFill>
          <a:blip r:embed="rId4" cstate="print"/>
          <a:srcRect r="9741" b="21875"/>
          <a:stretch>
            <a:fillRect/>
          </a:stretch>
        </p:blipFill>
        <p:spPr bwMode="auto">
          <a:xfrm>
            <a:off x="5357818" y="285728"/>
            <a:ext cx="3523529" cy="5357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016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302</Words>
  <Application>Microsoft Office PowerPoint</Application>
  <PresentationFormat>Экран (4:3)</PresentationFormat>
  <Paragraphs>49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  Сенсорное развитие (лат. sunser — ощущение) — это развитие восприятий, представлений об объектах, явлениях и предметах окружающего мира.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«Поймай рыбку» Цель: развивать  ловкость, быстроту движения, развивать мелкую моторику рук. </vt:lpstr>
      <vt:lpstr>Слайд 15</vt:lpstr>
      <vt:lpstr>   Спасибо за внимание!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69</cp:revision>
  <dcterms:created xsi:type="dcterms:W3CDTF">2014-12-07T16:56:03Z</dcterms:created>
  <dcterms:modified xsi:type="dcterms:W3CDTF">2020-04-29T12:35:58Z</dcterms:modified>
</cp:coreProperties>
</file>