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43" r:id="rId4"/>
    <p:sldId id="259" r:id="rId5"/>
    <p:sldId id="260" r:id="rId6"/>
    <p:sldId id="297" r:id="rId7"/>
    <p:sldId id="301" r:id="rId8"/>
    <p:sldId id="322" r:id="rId9"/>
    <p:sldId id="324" r:id="rId10"/>
    <p:sldId id="345" r:id="rId11"/>
    <p:sldId id="342" r:id="rId12"/>
    <p:sldId id="344" r:id="rId13"/>
    <p:sldId id="326" r:id="rId14"/>
    <p:sldId id="325" r:id="rId15"/>
    <p:sldId id="327" r:id="rId16"/>
    <p:sldId id="330" r:id="rId17"/>
    <p:sldId id="331" r:id="rId18"/>
    <p:sldId id="333" r:id="rId19"/>
    <p:sldId id="332" r:id="rId20"/>
    <p:sldId id="335" r:id="rId21"/>
    <p:sldId id="336" r:id="rId22"/>
    <p:sldId id="337" r:id="rId23"/>
    <p:sldId id="339" r:id="rId24"/>
    <p:sldId id="264" r:id="rId25"/>
    <p:sldId id="288" r:id="rId26"/>
    <p:sldId id="289" r:id="rId27"/>
    <p:sldId id="290" r:id="rId28"/>
    <p:sldId id="294" r:id="rId29"/>
    <p:sldId id="296" r:id="rId30"/>
    <p:sldId id="318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990000"/>
    <a:srgbClr val="660066"/>
    <a:srgbClr val="1B9532"/>
    <a:srgbClr val="000099"/>
    <a:srgbClr val="0000FF"/>
    <a:srgbClr val="800000"/>
    <a:srgbClr val="003200"/>
    <a:srgbClr val="990033"/>
    <a:srgbClr val="564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95" autoAdjust="0"/>
    <p:restoredTop sz="94660"/>
  </p:normalViewPr>
  <p:slideViewPr>
    <p:cSldViewPr>
      <p:cViewPr varScale="1">
        <p:scale>
          <a:sx n="70" d="100"/>
          <a:sy n="70" d="100"/>
        </p:scale>
        <p:origin x="130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Я\Desktop\конкурс\80035463_a34caef1a9e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2048"/>
            <a:ext cx="9572596" cy="697004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2500306"/>
            <a:ext cx="8643966" cy="4000528"/>
          </a:xfrm>
        </p:spPr>
        <p:txBody>
          <a:bodyPr>
            <a:normAutofit fontScale="90000"/>
          </a:bodyPr>
          <a:lstStyle/>
          <a:p>
            <a:pPr lvl="0"/>
            <a:r>
              <a:rPr lang="ru-RU" sz="4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9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lang="ru-RU" sz="4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технологии» </a:t>
            </a:r>
            <a:br>
              <a:rPr lang="ru-RU" sz="4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1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МКДОУ </a:t>
            </a:r>
            <a:r>
              <a:rPr lang="ru-RU" sz="3100" b="1" i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1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/с №4 «Красная шапочка»               инструктор по физической культуре </a:t>
            </a:r>
            <a:br>
              <a:rPr lang="ru-RU" sz="31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А.Г. Платова </a:t>
            </a:r>
            <a:r>
              <a:rPr lang="ru-RU" sz="3100" b="1" i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i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31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</a:t>
            </a:r>
            <a:br>
              <a:rPr lang="ru-RU" sz="31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г.Козельск</a:t>
            </a:r>
            <a: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Я\Desktop\конкурс\102257991_large_nasekomuyefon_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362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ru-RU" sz="2400" b="1" dirty="0">
              <a:solidFill>
                <a:srgbClr val="800000"/>
              </a:solidFill>
            </a:endParaRPr>
          </a:p>
        </p:txBody>
      </p:sp>
      <p:pic>
        <p:nvPicPr>
          <p:cNvPr id="23556" name="Picture 4" descr="C:\Users\Я\Desktop\разное\DSC002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927043"/>
            <a:ext cx="4143404" cy="3786215"/>
          </a:xfrm>
          <a:prstGeom prst="rect">
            <a:avLst/>
          </a:prstGeom>
          <a:noFill/>
        </p:spPr>
      </p:pic>
      <p:pic>
        <p:nvPicPr>
          <p:cNvPr id="1026" name="Picture 2" descr="C:\Users\Анжела\Desktop\фото для сайта\20160419_1614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92696"/>
            <a:ext cx="3865126" cy="359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05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Я\Desktop\конкурс\102257989_large_nasekomuyefon_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160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Сюжетная и образно – игровая форма.</a:t>
            </a:r>
            <a:b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Анжела\Desktop\фото для сайта\20170330_1524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41185" y="1913393"/>
            <a:ext cx="4968553" cy="223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нжела\Desktop\фото для сайта\20170331_0901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39816" y="2546278"/>
            <a:ext cx="3861718" cy="231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нжела\Desktop\фото для сайта\20170331_0948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41626" y="2026925"/>
            <a:ext cx="4510908" cy="270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Я\Desktop\конкурс\102257990_large_nasekomuyefon_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362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200" dirty="0" smtClean="0">
                <a:solidFill>
                  <a:srgbClr val="FF0000"/>
                </a:solidFill>
              </a:rPr>
              <a:t>                       </a:t>
            </a: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Анжела\Desktop\фото для сайта\20170120_1159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82566" y="1402211"/>
            <a:ext cx="4915719" cy="306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нжела\Desktop\фото для сайта\20170120_1200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95" y="1273123"/>
            <a:ext cx="4788024" cy="411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20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Я\Desktop\конкурс\102257988_large_nasekomuyefon_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74638"/>
            <a:ext cx="7258072" cy="93978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 форме круговой тренировки</a:t>
            </a:r>
            <a:br>
              <a:rPr lang="ru-RU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Я\Desktop\работа в шапке каламбур\итоги за год и фото для конкурса\презентация самообразования\DSC002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14422"/>
            <a:ext cx="3756885" cy="3937795"/>
          </a:xfrm>
          <a:prstGeom prst="rect">
            <a:avLst/>
          </a:prstGeom>
          <a:noFill/>
        </p:spPr>
      </p:pic>
      <p:pic>
        <p:nvPicPr>
          <p:cNvPr id="7" name="Picture 4" descr="C:\Users\Я\Desktop\разное\DSC002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1008813"/>
            <a:ext cx="4143404" cy="41434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Я\Desktop\конкурс\102257980_large_nasekomuyefon_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50" y="274638"/>
            <a:ext cx="5900750" cy="172560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Занятия- соревнования: в ходе различных эстафет, где выявляют победителей.</a:t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3" descr="C:\Users\Я\Desktop\профилактика\IMG_20140604_1125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714488"/>
            <a:ext cx="4286280" cy="4078946"/>
          </a:xfrm>
          <a:prstGeom prst="rect">
            <a:avLst/>
          </a:prstGeom>
          <a:noFill/>
        </p:spPr>
      </p:pic>
      <p:pic>
        <p:nvPicPr>
          <p:cNvPr id="13316" name="Picture 4" descr="C:\Users\Я\Desktop\профилактика\P02-07-14_10.5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000240"/>
            <a:ext cx="4286280" cy="40719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Я\Desktop\конкурс\102257976_large_nasekomuyefon_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3174" y="274638"/>
            <a:ext cx="6043626" cy="1143000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Сюжетно-игровые занятия, состоящие из подвижных игр разной степени интенсивности.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9219" name="Picture 3" descr="C:\Users\Я\Desktop\нетрад формы\IMG_07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785926"/>
            <a:ext cx="3855960" cy="4143404"/>
          </a:xfrm>
          <a:prstGeom prst="rect">
            <a:avLst/>
          </a:prstGeom>
          <a:noFill/>
        </p:spPr>
      </p:pic>
      <p:pic>
        <p:nvPicPr>
          <p:cNvPr id="9220" name="Picture 4" descr="C:\Users\Я\Desktop\нетрад формы\IMG_07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785926"/>
            <a:ext cx="4143404" cy="40719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Я\Desktop\конкурс\102257983_large_nasekomuyefon_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5829312" cy="208279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Эффективность физкультурно-оздоровительной работы в МКДОУ во многом зависит от взаимодействия руководителя физического воспитания с медицинским персоналом, музыкальным руководителем, с </a:t>
            </a:r>
            <a:r>
              <a:rPr lang="ru-RU" sz="20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воспитателями. Предварительно составляется план совместной деятельности</a:t>
            </a:r>
            <a:endParaRPr lang="ru-RU" sz="2000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3" name="Picture 3" descr="C:\Users\Я\Desktop\разное\DSC006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571744"/>
            <a:ext cx="4286280" cy="3357586"/>
          </a:xfrm>
          <a:prstGeom prst="rect">
            <a:avLst/>
          </a:prstGeom>
          <a:noFill/>
        </p:spPr>
      </p:pic>
      <p:pic>
        <p:nvPicPr>
          <p:cNvPr id="15364" name="Picture 4" descr="C:\Users\Я\Desktop\разное\DSC006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500306"/>
            <a:ext cx="4214842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986" name="Picture 2" descr="C:\Users\Я\Desktop\конкурс\80035463_a34caef1a9e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0"/>
            <a:ext cx="4536504" cy="142873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Взаимодействие с воспитателями во время НОД.</a:t>
            </a:r>
            <a:endParaRPr lang="ru-RU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нжела\Desktop\фото для сайта\DSC020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" y="2465016"/>
            <a:ext cx="4058165" cy="304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С рабочего стола\РМО по физкультуре МКДОУ дс №4 Красная шапочка\IMG_38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860032"/>
            <a:ext cx="3848524" cy="299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развлечения праздники 2016-17 год\20170331_0906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304" y="1254535"/>
            <a:ext cx="3984149" cy="239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Я\Desktop\конкурс\102257987_large_nasekomuyefon_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3200"/>
                </a:solidFill>
              </a:rPr>
              <a:t/>
            </a:r>
            <a:br>
              <a:rPr lang="ru-RU" sz="2800" b="1" dirty="0" smtClean="0">
                <a:solidFill>
                  <a:srgbClr val="0032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Внедрение элементов  художественной гимнастики: упражнения на осанку, функцию равновесия,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гибкости и укрепление опорно-двигательного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аппарата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3200"/>
                </a:solidFill>
              </a:rPr>
              <a:t> </a:t>
            </a:r>
            <a:br>
              <a:rPr lang="ru-RU" sz="2800" b="1" dirty="0" smtClean="0">
                <a:solidFill>
                  <a:srgbClr val="003200"/>
                </a:solidFill>
              </a:rPr>
            </a:br>
            <a:endParaRPr lang="ru-RU" sz="2800" b="1" dirty="0">
              <a:solidFill>
                <a:srgbClr val="00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Анжела\Desktop\фото для сайта\20170316_1513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61" y="1323696"/>
            <a:ext cx="3580894" cy="276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нжела\Desktop\фото для сайта\20170316_1512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05152"/>
            <a:ext cx="3293913" cy="279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нжела\Desktop\фото для сайта\20170316_1515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54" y="4102391"/>
            <a:ext cx="3826059" cy="229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Анжела\Desktop\фото для сайта\20170413_15152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027" y="4310657"/>
            <a:ext cx="3478950" cy="208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Users\Я\Desktop\конкурс\102257976_large_nasekomuyefon_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612" y="274638"/>
            <a:ext cx="5972188" cy="172560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систему оздоровительной работы нашего сада включены следующие мероприятия: контрастные водные процедуры; профилактический массаж ног.</a:t>
            </a:r>
            <a:endParaRPr lang="ru-RU" sz="2000" b="1" dirty="0">
              <a:solidFill>
                <a:srgbClr val="00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C:\Users\Анжела\Desktop\ЛОП 2017г\20170620_1151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09" y="1593069"/>
            <a:ext cx="3139571" cy="247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Анжела\Desktop\ЛОП 2017г\20170620_1151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45378"/>
            <a:ext cx="3629203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Анжела\Desktop\фото для сайта\IMG_20171019_1226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690" y="4067576"/>
            <a:ext cx="3559406" cy="279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Я\Desktop\конкурс\79604361_4663906_ScreenHunter_05_Oct__28_16_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40444"/>
          </a:xfrm>
          <a:solidFill>
            <a:srgbClr val="FFFF00"/>
          </a:solidFill>
        </p:spPr>
        <p:txBody>
          <a:bodyPr>
            <a:noAutofit/>
          </a:bodyPr>
          <a:lstStyle/>
          <a:p>
            <a:pPr lvl="0" algn="l"/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lang="ru-RU" sz="24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Актуальность </a:t>
            </a:r>
            <a:r>
              <a:rPr lang="ru-RU" sz="24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  Уровень социализации личности дошкольника во многом зависит от полноценного физического воспитания. По мнению академика Н.М. Амосова, ребёнок конца ХХ - начала ХХ</a:t>
            </a:r>
            <a:r>
              <a:rPr lang="en-US" sz="24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веков сталкиваются  с тремя основными пороками цивилизации: накоплением отрицательных эмоций без физической разрядки, перееданием, гиподинамией</a:t>
            </a:r>
            <a:r>
              <a:rPr lang="ru-RU" sz="2800" b="1" dirty="0" smtClean="0">
                <a:solidFill>
                  <a:srgbClr val="990000"/>
                </a:solidFill>
              </a:rPr>
              <a:t>.</a:t>
            </a:r>
            <a:br>
              <a:rPr lang="ru-RU" sz="2800" b="1" dirty="0" smtClean="0">
                <a:solidFill>
                  <a:srgbClr val="990000"/>
                </a:solidFill>
              </a:rPr>
            </a:br>
            <a:r>
              <a:rPr lang="ru-RU" sz="2800" b="1" dirty="0" smtClean="0">
                <a:solidFill>
                  <a:srgbClr val="990000"/>
                </a:solidFill>
              </a:rPr>
              <a:t>  </a:t>
            </a:r>
            <a:r>
              <a:rPr lang="ru-RU" sz="24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Исходя из принципа «здоровый ребёнок – успешный ребёнок», считаем невозможным решение проблемы воспитания социально адаптированной личности без осуществления системы мероприятий по физическому развитию детей. Поэтому в настоящее время в качестве одного из приоритетных направлений педагогической деятельности выделяется создание </a:t>
            </a:r>
            <a:r>
              <a:rPr lang="ru-RU" sz="2400" b="1" dirty="0" err="1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здоровьесберегающей</a:t>
            </a:r>
            <a:r>
              <a:rPr lang="ru-RU" sz="24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среды в условиях МКДОУ.</a:t>
            </a:r>
            <a:r>
              <a:rPr lang="ru-RU" sz="24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C:\Users\Я\Desktop\конкурс\102257975_large_nasekomuyefon_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274638"/>
            <a:ext cx="5832648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3200"/>
                </a:solidFill>
                <a:latin typeface="Times New Roman" pitchFamily="18" charset="0"/>
                <a:cs typeface="Times New Roman" pitchFamily="18" charset="0"/>
              </a:rPr>
              <a:t>Упражнения по</a:t>
            </a:r>
            <a:br>
              <a:rPr lang="ru-RU" sz="2800" b="1" dirty="0" smtClean="0">
                <a:solidFill>
                  <a:srgbClr val="0032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3200"/>
                </a:solidFill>
                <a:latin typeface="Times New Roman" pitchFamily="18" charset="0"/>
                <a:cs typeface="Times New Roman" pitchFamily="18" charset="0"/>
              </a:rPr>
              <a:t>профилактике плоскостопия</a:t>
            </a:r>
            <a:endParaRPr lang="ru-RU" sz="2800" b="1" dirty="0">
              <a:solidFill>
                <a:srgbClr val="00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1" name="Picture 3" descr="C:\Users\Я\Desktop\профилактика\P08-10-14_10.44[0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785926"/>
            <a:ext cx="3786214" cy="3435639"/>
          </a:xfrm>
          <a:prstGeom prst="rect">
            <a:avLst/>
          </a:prstGeom>
          <a:noFill/>
        </p:spPr>
      </p:pic>
      <p:pic>
        <p:nvPicPr>
          <p:cNvPr id="7" name="Picture 4" descr="C:\Users\Я\Desktop\профилактика\P08-10-14_12.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989" y="1768549"/>
            <a:ext cx="4076028" cy="3668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C:\Users\Я\Desktop\конкурс\102257977_large_nasekomuyefon_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57874" cy="158272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Упражнения на формирование правильной осанки и равновесия.</a:t>
            </a:r>
            <a:b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Я\Desktop\Новая папка (2)\профилактика\P08-10-14_10.47[0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1584938"/>
            <a:ext cx="3024337" cy="2835316"/>
          </a:xfrm>
          <a:prstGeom prst="rect">
            <a:avLst/>
          </a:prstGeom>
          <a:noFill/>
        </p:spPr>
      </p:pic>
      <p:pic>
        <p:nvPicPr>
          <p:cNvPr id="1026" name="Picture 2" descr="F:\кружок 2016-17 уч.год\20170413_1515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969" y="3898776"/>
            <a:ext cx="3779912" cy="295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Я\Desktop\работа 2014-2015 у.г\газета\IMG_13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574720"/>
            <a:ext cx="3023404" cy="28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25604" name="Picture 4" descr="C:\Users\Я\Desktop\конкурс\79604066_4663906_ScreenHunter_01_Oct__30_09_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2751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50" y="274638"/>
            <a:ext cx="590075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Дыхательная гимнастика</a:t>
            </a:r>
            <a:r>
              <a:rPr lang="ru-RU" sz="2800" b="1" dirty="0" smtClean="0">
                <a:solidFill>
                  <a:srgbClr val="FF0000"/>
                </a:solidFill>
              </a:rPr>
              <a:t>.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5" name="Picture 5" descr="C:\Users\Я\Desktop\профилактика\P08-10-14_09.44[0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4590822" y="992663"/>
            <a:ext cx="4000528" cy="4235399"/>
          </a:xfrm>
          <a:prstGeom prst="rect">
            <a:avLst/>
          </a:prstGeom>
          <a:noFill/>
        </p:spPr>
      </p:pic>
      <p:pic>
        <p:nvPicPr>
          <p:cNvPr id="7" name="Picture 3" descr="C:\Users\Я\Desktop\профилактика\P08-10-14_10.41[03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7990" y="2006958"/>
            <a:ext cx="4214842" cy="40732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9" name="Picture 3" descr="C:\Users\Я\Desktop\конкурс\79604100_4663906_ScreenHunter_03_Oct__30_09_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9582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926" y="274638"/>
            <a:ext cx="5757874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Релаксация</a:t>
            </a:r>
            <a:endParaRPr lang="ru-RU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80" name="Picture 4" descr="C:\Users\Я\Desktop\профилактика\DSC001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469086"/>
            <a:ext cx="4143404" cy="3857652"/>
          </a:xfrm>
          <a:prstGeom prst="rect">
            <a:avLst/>
          </a:prstGeom>
          <a:noFill/>
        </p:spPr>
      </p:pic>
      <p:pic>
        <p:nvPicPr>
          <p:cNvPr id="24581" name="Picture 5" descr="C:\Users\Я\Desktop\профилактика\P08-10-14_09.41[0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143116"/>
            <a:ext cx="3929090" cy="39085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Я\Desktop\конкурс\102257977_large_nasekomuyefon_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29312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Спортивные праздники и развлечения.</a:t>
            </a:r>
            <a:b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 Зимние забавы»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Анжела\Desktop\фото для сайта\IMG_49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549" y="1284322"/>
            <a:ext cx="3342649" cy="334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Я\Desktop\нетрад формы\P02-06-14_11.4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079" y="1246893"/>
            <a:ext cx="3266347" cy="3812093"/>
          </a:xfrm>
          <a:prstGeom prst="rect">
            <a:avLst/>
          </a:prstGeom>
          <a:noFill/>
        </p:spPr>
      </p:pic>
      <p:pic>
        <p:nvPicPr>
          <p:cNvPr id="9" name="Picture 4" descr="C:\Users\Я\Desktop\нетрад формы\DSC005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71856" y="3446163"/>
            <a:ext cx="2898414" cy="29894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C:\Users\Я\Desktop\конкурс\102257974_large_nasekomuyefon_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6928" y="500042"/>
            <a:ext cx="5119408" cy="214314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00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осуществления системного оздоровления детей предлагаю воспитателям комплексы бодрящей гимнастики, физкультминуток для организации </a:t>
            </a:r>
            <a:r>
              <a:rPr lang="ru-RU" sz="2000" b="1" dirty="0">
                <a:solidFill>
                  <a:srgbClr val="003200"/>
                </a:solidFill>
                <a:latin typeface="Times New Roman" pitchFamily="18" charset="0"/>
                <a:cs typeface="Times New Roman" pitchFamily="18" charset="0"/>
              </a:rPr>
              <a:t>игр между </a:t>
            </a:r>
            <a:r>
              <a:rPr lang="ru-RU" sz="2000" b="1" dirty="0" smtClean="0">
                <a:solidFill>
                  <a:srgbClr val="003200"/>
                </a:solidFill>
                <a:latin typeface="Times New Roman" pitchFamily="18" charset="0"/>
                <a:cs typeface="Times New Roman" pitchFamily="18" charset="0"/>
              </a:rPr>
              <a:t>непрерывно-образовательной </a:t>
            </a:r>
            <a:r>
              <a:rPr lang="ru-RU" sz="2000" b="1" dirty="0">
                <a:solidFill>
                  <a:srgbClr val="003200"/>
                </a:solidFill>
                <a:latin typeface="Times New Roman" pitchFamily="18" charset="0"/>
                <a:cs typeface="Times New Roman" pitchFamily="18" charset="0"/>
              </a:rPr>
              <a:t>деятельностью, оборудование  в спортивную мастерскую  для организации самостоятельной деятельности детей в группе и на</a:t>
            </a:r>
            <a:br>
              <a:rPr lang="ru-RU" sz="2000" b="1" dirty="0">
                <a:solidFill>
                  <a:srgbClr val="0032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32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3200"/>
                </a:solidFill>
                <a:latin typeface="Times New Roman" pitchFamily="18" charset="0"/>
                <a:cs typeface="Times New Roman" pitchFamily="18" charset="0"/>
              </a:rPr>
              <a:t>прогулке. </a:t>
            </a:r>
            <a:endParaRPr lang="ru-RU" sz="2000" b="1" dirty="0">
              <a:solidFill>
                <a:srgbClr val="00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Я\Desktop\работа в шапке каламбур\лето\IMG_20140522_1134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33788" y="1701037"/>
            <a:ext cx="2143140" cy="2071702"/>
          </a:xfrm>
          <a:prstGeom prst="rect">
            <a:avLst/>
          </a:prstGeom>
          <a:noFill/>
        </p:spPr>
      </p:pic>
      <p:pic>
        <p:nvPicPr>
          <p:cNvPr id="2051" name="Picture 3" descr="C:\Users\Я\Desktop\Новая папка (2)\разное\P15-10-14_15.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9837" y="2607463"/>
            <a:ext cx="2290635" cy="1928826"/>
          </a:xfrm>
          <a:prstGeom prst="rect">
            <a:avLst/>
          </a:prstGeom>
          <a:noFill/>
        </p:spPr>
      </p:pic>
      <p:pic>
        <p:nvPicPr>
          <p:cNvPr id="2053" name="Picture 5" descr="C:\Users\Я\Desktop\сборник от флэшки\новая папка и фото для стенда\1 мл.гр\P07-10-13_15.18[0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3300032"/>
            <a:ext cx="2286016" cy="2433501"/>
          </a:xfrm>
          <a:prstGeom prst="rect">
            <a:avLst/>
          </a:prstGeom>
          <a:noFill/>
        </p:spPr>
      </p:pic>
      <p:pic>
        <p:nvPicPr>
          <p:cNvPr id="1026" name="Picture 2" descr="C:\Users\Я\Desktop\Новая папка (2)\разное\P28-10-14_14.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90622" y="4748150"/>
            <a:ext cx="2571768" cy="1944507"/>
          </a:xfrm>
          <a:prstGeom prst="rect">
            <a:avLst/>
          </a:prstGeom>
          <a:noFill/>
        </p:spPr>
      </p:pic>
      <p:pic>
        <p:nvPicPr>
          <p:cNvPr id="10" name="Picture 2" descr="C:\Users\Я\Desktop\фото сада\фото ЛОП\фото родителям\IMG_268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88" y="4077072"/>
            <a:ext cx="2952328" cy="221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C:\Users\Я\Desktop\конкурс\102257979_large_nasekomuyefon_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268760"/>
            <a:ext cx="6883698" cy="3528392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Проблемы физического воспитания детей решаются в тесном контакте с семьёй.</a:t>
            </a:r>
            <a:br>
              <a:rPr lang="ru-RU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Для этого используются следующие методы взаимодействия: </a:t>
            </a:r>
            <a:br>
              <a:rPr lang="ru-RU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Наблюдение, анкетирование (с целью изучения потребностей родителей по вопросам физического воспитания детей), индивидуальная беседа, консультация (на родительских собраниях  и в форме выпуска газеты по приобщению детей и родителей к здоровому образу жизни).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C:\Users\Я\Desktop\конкурс\102257980_large_nasekomuyefon_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488" y="274638"/>
            <a:ext cx="5829312" cy="1368412"/>
          </a:xfrm>
        </p:spPr>
        <p:txBody>
          <a:bodyPr>
            <a:normAutofit/>
          </a:bodyPr>
          <a:lstStyle/>
          <a:p>
            <a:pPr algn="r"/>
            <a:r>
              <a:rPr lang="ru-RU" sz="28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   Совместные спортивные        праздники и развлечения</a:t>
            </a:r>
            <a:endParaRPr lang="ru-RU" sz="28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Я\Desktop\Зимний спортивный праздник\IMG_33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13" y="3707461"/>
            <a:ext cx="3799039" cy="284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Анжела\Desktop\фото для сайта\IMG_52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75721"/>
            <a:ext cx="3593271" cy="240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развлечения праздники 2016-17 год\Спорт и семья в ФОК\IMG_20161022_1238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952" y="1661704"/>
            <a:ext cx="3819890" cy="214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374862"/>
            <a:ext cx="3411400" cy="3071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C:\Users\Я\Desktop\конкурс\102257987_large_nasekomuyefon_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Данная физкультурно- оздоровительная работа помогает мне решать следующие задачи:</a:t>
            </a:r>
            <a:br>
              <a:rPr 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. Обеспечение необходимой двигательной активности детей на протяжении всего дня, рационального распределения интеллектуальной и физической нагрузки детей.</a:t>
            </a:r>
            <a:br>
              <a:rPr 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. Увеличение  моторной плотности, преобладание мотива эмоциональной привлекательности  выполнения задания.</a:t>
            </a:r>
            <a:br>
              <a:rPr 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. Развитие способностей детей перевоплощаться  в того или иного персонажа. </a:t>
            </a:r>
            <a:br>
              <a:rPr 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Развитие самостоятельности в решении двигательных задач  и формирование способности к созданию комбинаций движений и вариантов упражнений .</a:t>
            </a:r>
            <a:br>
              <a:rPr 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3010" name="Picture 2" descr="C:\Users\Я\Desktop\конкурс\Без имени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163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404664"/>
            <a:ext cx="7358114" cy="6048672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3200"/>
                </a:solidFill>
                <a:latin typeface="Times New Roman" pitchFamily="18" charset="0"/>
                <a:cs typeface="Times New Roman" pitchFamily="18" charset="0"/>
              </a:rPr>
              <a:t>    Результатом данной деятельности является -личность выпускника,  которая отличается следующими качествами: дети  активны, выносливы, сильны, ловки .</a:t>
            </a:r>
            <a:br>
              <a:rPr lang="ru-RU" sz="2400" b="1" dirty="0" smtClean="0">
                <a:solidFill>
                  <a:srgbClr val="0032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3200"/>
                </a:solidFill>
                <a:latin typeface="Times New Roman" pitchFamily="18" charset="0"/>
                <a:cs typeface="Times New Roman" pitchFamily="18" charset="0"/>
              </a:rPr>
              <a:t>   Таким образом ,осуществляя физкультурно-оздоровительную работу в МКДОУ </a:t>
            </a:r>
            <a:r>
              <a:rPr lang="ru-RU" sz="2400" b="1" dirty="0" err="1" smtClean="0">
                <a:solidFill>
                  <a:srgbClr val="0032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400" b="1" dirty="0" smtClean="0">
                <a:solidFill>
                  <a:srgbClr val="003200"/>
                </a:solidFill>
                <a:latin typeface="Times New Roman" pitchFamily="18" charset="0"/>
                <a:cs typeface="Times New Roman" pitchFamily="18" charset="0"/>
              </a:rPr>
              <a:t>/№4 «Красная шапочка»  нам удаётся способствовать физическому  и психическому развитию детей , воспитывать у них потребность в оздоровлении своего организма, стремление быть здоровыми , бодрыми, жизнерадостными, активными, умеющими  самостоятельно и творчески решать разнообразные задачи. </a:t>
            </a:r>
            <a:r>
              <a:rPr lang="ru-RU" sz="2400" dirty="0" smtClean="0">
                <a:solidFill>
                  <a:srgbClr val="0032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32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32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 dirty="0">
              <a:solidFill>
                <a:srgbClr val="0032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Я\Desktop\фото родителям\фоны на заставки\фоны\102257974_large_nasekomuyefon_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7058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– сохранение и укрепление физического и психического здоровья детей с учётом их индивидуальных и возрастных особенностей, удовлетворение потребностей растущего организма </a:t>
            </a:r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повышение умственной и физической работоспособности, предупреждение утомления.</a:t>
            </a:r>
            <a:r>
              <a:rPr lang="ru-RU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Задачи:</a:t>
            </a:r>
            <a:br>
              <a:rPr lang="ru-RU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Создать комфортные условия для физического, психического развития ребёнка;</a:t>
            </a:r>
            <a:br>
              <a:rPr lang="ru-RU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Реализовать систему мероприятий, направленных на оздоровление и физическое развитие детей их нравственное, эстетическое воспитание; формирование культурно – гигиенических и трудовых навыков;</a:t>
            </a:r>
            <a:br>
              <a:rPr lang="ru-RU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Осуществить педагогическое и санитарное просвещение среди родителей по вопросам воспитания и оздоровления </a:t>
            </a:r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детей. </a:t>
            </a:r>
            <a:r>
              <a:rPr lang="ru-RU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57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Я\Desktop\Новая папка (2)\конкурс\80035463_a34caef1a9e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362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76" y="274638"/>
            <a:ext cx="3971924" cy="165416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Будьте здоровы!!!</a:t>
            </a:r>
            <a:endParaRPr lang="ru-RU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Я\Desktop\работа в шапке каламбур\работа+педсовет\DSC001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2304768"/>
            <a:ext cx="6429420" cy="41960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Я\Desktop\конкурс\79604276_4663906_ScreenHunter_06_Oct__29_01_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113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003232" cy="609560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Для  решения задач физического   воспитания    я использую:                        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itchFamily="18" charset="0"/>
              </a:rPr>
              <a:t>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абочую программу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инструктора по физической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культуре, составленной по образовательной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образования МКДОУ д/с №4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«Красная шапочка» на 2017 – 2018 учебный год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Программу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внедрению элементов художественной гимнастики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рабочую программу инструктора по физической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культуре, составленной по образовательной программе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образования МКДОУ д/с №4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«Красная шапочка» на 2017 – 2018 учебный год.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Я\Desktop\конкурс\79604333_4663906_ScreenHunter_07_Oct__29_02_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0"/>
            <a:ext cx="6733982" cy="2285992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полноценного физического развития детей и удовлетворения их потребностей в движении в МКДОУ создана развивающая предметно – пространственная среда:</a:t>
            </a:r>
            <a:r>
              <a:rPr lang="ru-RU" sz="27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спортивно - музыкальный зал </a:t>
            </a:r>
            <a:r>
              <a:rPr lang="ru-RU" sz="27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Я\Desktop\Новая папка (2)\разное\P27-10-14_12.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0905" y="3933056"/>
            <a:ext cx="2967810" cy="2286016"/>
          </a:xfrm>
          <a:prstGeom prst="rect">
            <a:avLst/>
          </a:prstGeom>
          <a:noFill/>
        </p:spPr>
      </p:pic>
      <p:pic>
        <p:nvPicPr>
          <p:cNvPr id="1027" name="Picture 3" descr="C:\Users\Я\Desktop\Новая папка (2)\разное\P27-10-14_08.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3385" y="1988840"/>
            <a:ext cx="2857520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Я\Desktop\конкурс\79604100_4663906_ScreenHunter_03_Oct__30_09_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9582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612" y="274638"/>
            <a:ext cx="5972188" cy="1368412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0032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32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003200"/>
                </a:solidFill>
                <a:latin typeface="Times New Roman" pitchFamily="18" charset="0"/>
                <a:cs typeface="Times New Roman" pitchFamily="18" charset="0"/>
              </a:rPr>
              <a:t>Спортплощадка с беговой дорожкой.</a:t>
            </a:r>
            <a:r>
              <a:rPr lang="ru-RU" sz="3100" dirty="0" smtClean="0">
                <a:solidFill>
                  <a:srgbClr val="0032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rgbClr val="0032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FF0000"/>
                </a:solidFill>
              </a:rPr>
              <a:t/>
            </a:r>
            <a:br>
              <a:rPr lang="ru-RU" sz="3100" dirty="0" smtClean="0">
                <a:solidFill>
                  <a:srgbClr val="FF0000"/>
                </a:solidFill>
              </a:rPr>
            </a:br>
            <a:endParaRPr lang="ru-RU" sz="3100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Я\Desktop\Новая папка (2)\разное\P15-10-14_15.25[0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758108"/>
            <a:ext cx="7643866" cy="45998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Я\Desktop\конкурс\102257986_large_nasekomuyefon_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2560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 во всех возрастных группах  реализуется несколько форм  </a:t>
            </a:r>
            <a:r>
              <a:rPr lang="ru-RU" sz="2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</a:t>
            </a:r>
            <a:r>
              <a:rPr lang="ru-RU" sz="2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оздоровительной  деятельности:</a:t>
            </a:r>
            <a:br>
              <a:rPr lang="ru-RU" sz="2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 различные формы утренней гимнастики на воздухе и в зале.</a:t>
            </a:r>
            <a:endParaRPr lang="ru-RU" sz="24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2" name="Picture 4" descr="C:\Users\Я\Desktop\профилактика\P04-07-14_08.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311828"/>
            <a:ext cx="3576030" cy="3786214"/>
          </a:xfrm>
          <a:prstGeom prst="rect">
            <a:avLst/>
          </a:prstGeom>
          <a:noFill/>
        </p:spPr>
      </p:pic>
      <p:pic>
        <p:nvPicPr>
          <p:cNvPr id="1026" name="Picture 2" descr="C:\Users\Анжела\Desktop\фото для сайта\20170330_1513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31745" y="2531563"/>
            <a:ext cx="4010218" cy="306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Я\Desktop\конкурс\102257975_large_nasekomuyefon_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612" y="274638"/>
            <a:ext cx="5972188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своей работе я использую различные виды занятий на воздухе и в зале:</a:t>
            </a:r>
            <a:endParaRPr lang="ru-RU" sz="2400" b="1" dirty="0">
              <a:solidFill>
                <a:srgbClr val="0000FF"/>
              </a:solidFill>
            </a:endParaRPr>
          </a:p>
        </p:txBody>
      </p:sp>
      <p:pic>
        <p:nvPicPr>
          <p:cNvPr id="8196" name="Picture 4" descr="C:\Users\Я\Desktop\нетрад формы\IMG_07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714488"/>
            <a:ext cx="4071966" cy="4252499"/>
          </a:xfrm>
          <a:prstGeom prst="rect">
            <a:avLst/>
          </a:prstGeom>
          <a:noFill/>
        </p:spPr>
      </p:pic>
      <p:pic>
        <p:nvPicPr>
          <p:cNvPr id="4098" name="Picture 2" descr="C:\Users\Я\Desktop\Новая папка (2)\разное\DSC006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770474"/>
            <a:ext cx="4000528" cy="41617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Я\Desktop\конкурс\102257974_large_nasekomuyefon_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3174" y="357166"/>
            <a:ext cx="6043626" cy="2000264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2828836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-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627784" y="357166"/>
            <a:ext cx="601618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Занятия по традиционной схеме: вводно-подготовительная часть, основная часть (общеразвивающие упражнения, основные виды движения, подвижные),заключительная часть   (малоподвижные игры)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8" name="Picture 3" descr="C:\Users\Я\Desktop\нетрад формы\P13-10-14_09.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560" y="2636912"/>
            <a:ext cx="3135292" cy="3079305"/>
          </a:xfrm>
          <a:prstGeom prst="rect">
            <a:avLst/>
          </a:prstGeom>
          <a:noFill/>
        </p:spPr>
      </p:pic>
      <p:pic>
        <p:nvPicPr>
          <p:cNvPr id="9" name="Picture 3" descr="C:\Users\Я\Desktop\разное\P19-05-14_10.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2828836"/>
            <a:ext cx="3169492" cy="3056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891</TotalTime>
  <Words>305</Words>
  <Application>Microsoft Office PowerPoint</Application>
  <PresentationFormat>Экран (4:3)</PresentationFormat>
  <Paragraphs>31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4" baseType="lpstr">
      <vt:lpstr>Arial</vt:lpstr>
      <vt:lpstr>Calibri</vt:lpstr>
      <vt:lpstr>Times New Roman</vt:lpstr>
      <vt:lpstr>Тема Office</vt:lpstr>
      <vt:lpstr>«Здоровьесберегающие технологии»    МКДОУ д/с №4 «Красная шапочка»               инструктор по физической культуре  А.Г. Платова  2020 г. г.Козельск  </vt:lpstr>
      <vt:lpstr>                                  Актуальность     Уровень социализации личности дошкольника во многом зависит от полноценного физического воспитания. По мнению академика Н.М. Амосова, ребёнок конца ХХ - начала ХХI веков сталкиваются  с тремя основными пороками цивилизации: накоплением отрицательных эмоций без физической разрядки, перееданием, гиподинамией.   Исходя из принципа «здоровый ребёнок – успешный ребёнок», считаем невозможным решение проблемы воспитания социально адаптированной личности без осуществления системы мероприятий по физическому развитию детей. Поэтому в настоящее время в качестве одного из приоритетных направлений педагогической деятельности выделяется создание здоровьесберегающей среды в условиях МКДОУ. </vt:lpstr>
      <vt:lpstr>Цель – сохранение и укрепление физического и психического здоровья детей с учётом их индивидуальных и возрастных особенностей, удовлетворение потребностей растущего организма , повышение умственной и физической работоспособности, предупреждение утомления.    Задачи:   Создать комфортные условия для физического, психического развития ребёнка;   Реализовать систему мероприятий, направленных на оздоровление и физическое развитие детей их нравственное, эстетическое воспитание; формирование культурно – гигиенических и трудовых навыков;   Осуществить педагогическое и санитарное просвещение среди родителей по вопросам воспитания и оздоровления детей.  </vt:lpstr>
      <vt:lpstr>  Для  решения задач физического   воспитания    я использую:                              1. Рабочую программу инструктора по физической  культуре, составленной по образовательной программе дошкольного образования МКДОУ д/с №4 «Красная шапочка» на 2017 – 2018 учебный год. 2. Программу  по внедрению элементов художественной гимнастики в рабочую программу инструктора по физической  культуре, составленной по образовательной программе дошкольного образования МКДОУ д/с №4 «Красная шапочка» на 2017 – 2018 учебный год.   </vt:lpstr>
      <vt:lpstr>   Для полноценного физического развития детей и удовлетворения их потребностей в движении в МКДОУ создана развивающая предметно – пространственная среда: - спортивно - музыкальный зал  </vt:lpstr>
      <vt:lpstr> Спортплощадка с беговой дорожкой.  </vt:lpstr>
      <vt:lpstr>Ежедневно во всех возрастных группах  реализуется несколько форм  физкультурно - оздоровительной  деятельности: использую различные формы утренней гимнастики на воздухе и в зале.</vt:lpstr>
      <vt:lpstr>В своей работе я использую различные виды занятий на воздухе и в зале:</vt:lpstr>
      <vt:lpstr>   </vt:lpstr>
      <vt:lpstr>Презентация PowerPoint</vt:lpstr>
      <vt:lpstr>                        Сюжетная и образно – игровая форма. </vt:lpstr>
      <vt:lpstr>                        </vt:lpstr>
      <vt:lpstr>В форме круговой тренировки </vt:lpstr>
      <vt:lpstr>Занятия- соревнования: в ходе различных эстафет, где выявляют победителей. .</vt:lpstr>
      <vt:lpstr>Сюжетно-игровые занятия, состоящие из подвижных игр разной степени интенсивности.</vt:lpstr>
      <vt:lpstr>Эффективность физкультурно-оздоровительной работы в МКДОУ во многом зависит от взаимодействия руководителя физического воспитания с медицинским персоналом, музыкальным руководителем, с  воспитателями. Предварительно составляется план совместной деятельности</vt:lpstr>
      <vt:lpstr>Взаимодействие с воспитателями во время НОД.</vt:lpstr>
      <vt:lpstr>  Внедрение элементов  художественной гимнастики: упражнения на осанку, функцию равновесия, -    развитие гибкости и укрепление опорно-двигательного аппарата.   </vt:lpstr>
      <vt:lpstr>В систему оздоровительной работы нашего сада включены следующие мероприятия: контрастные водные процедуры; профилактический массаж ног.</vt:lpstr>
      <vt:lpstr>Упражнения по профилактике плоскостопия</vt:lpstr>
      <vt:lpstr>Упражнения на формирование правильной осанки и равновесия. </vt:lpstr>
      <vt:lpstr>Дыхательная гимнастика. </vt:lpstr>
      <vt:lpstr>Релаксация</vt:lpstr>
      <vt:lpstr>Спортивные праздники и развлечения. « Зимние забавы»</vt:lpstr>
      <vt:lpstr>Для осуществления системного оздоровления детей предлагаю воспитателям комплексы бодрящей гимнастики, физкультминуток для организации игр между непрерывно-образовательной деятельностью, оборудование  в спортивную мастерскую  для организации самостоятельной деятельности детей в группе и на  прогулке. </vt:lpstr>
      <vt:lpstr> Проблемы физического воспитания детей решаются в тесном контакте с семьёй.  Для этого используются следующие методы взаимодействия:  Наблюдение, анкетирование (с целью изучения потребностей родителей по вопросам физического воспитания детей), индивидуальная беседа, консультация (на родительских собраниях  и в форме выпуска газеты по приобщению детей и родителей к здоровому образу жизни). </vt:lpstr>
      <vt:lpstr>    Совместные спортивные        праздники и развлечения</vt:lpstr>
      <vt:lpstr>        Данная физкультурно- оздоровительная работа помогает мне решать следующие задачи: . Обеспечение необходимой двигательной активности детей на протяжении всего дня, рационального распределения интеллектуальной и физической нагрузки детей. . Увеличение  моторной плотности, преобладание мотива эмоциональной привлекательности  выполнения задания. . Развитие способностей детей перевоплощаться  в того или иного персонажа.  Развитие самостоятельности в решении двигательных задач  и формирование способности к созданию комбинаций движений и вариантов упражнений . </vt:lpstr>
      <vt:lpstr>    Результатом данной деятельности является -личность выпускника,  которая отличается следующими качествами: дети  активны, выносливы, сильны, ловки .    Таким образом ,осуществляя физкультурно-оздоровительную работу в МКДОУ д/№4 «Красная шапочка»  нам удаётся способствовать физическому  и психическому развитию детей , воспитывать у них потребность в оздоровлении своего организма, стремление быть здоровыми , бодрыми, жизнерадостными, активными, умеющими  самостоятельно и творчески решать разнообразные задачи.   </vt:lpstr>
      <vt:lpstr>Будьте здоровы!!!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Я</dc:creator>
  <cp:lastModifiedBy>Анжела</cp:lastModifiedBy>
  <cp:revision>98</cp:revision>
  <dcterms:created xsi:type="dcterms:W3CDTF">2014-10-14T15:48:08Z</dcterms:created>
  <dcterms:modified xsi:type="dcterms:W3CDTF">2020-04-30T10:15:22Z</dcterms:modified>
</cp:coreProperties>
</file>