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565" r:id="rId2"/>
    <p:sldId id="540" r:id="rId3"/>
    <p:sldId id="575" r:id="rId4"/>
    <p:sldId id="579" r:id="rId5"/>
    <p:sldId id="433" r:id="rId6"/>
    <p:sldId id="434" r:id="rId7"/>
    <p:sldId id="557" r:id="rId8"/>
    <p:sldId id="299" r:id="rId9"/>
    <p:sldId id="559" r:id="rId10"/>
    <p:sldId id="302" r:id="rId11"/>
    <p:sldId id="573" r:id="rId12"/>
    <p:sldId id="569" r:id="rId13"/>
    <p:sldId id="550" r:id="rId14"/>
    <p:sldId id="570" r:id="rId15"/>
    <p:sldId id="303" r:id="rId16"/>
    <p:sldId id="304" r:id="rId17"/>
    <p:sldId id="305" r:id="rId18"/>
    <p:sldId id="571" r:id="rId19"/>
    <p:sldId id="560" r:id="rId20"/>
    <p:sldId id="566" r:id="rId21"/>
    <p:sldId id="498" r:id="rId22"/>
    <p:sldId id="58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9F11"/>
    <a:srgbClr val="065641"/>
    <a:srgbClr val="29F742"/>
    <a:srgbClr val="FBFBB7"/>
    <a:srgbClr val="4D7620"/>
    <a:srgbClr val="E41802"/>
    <a:srgbClr val="D204C8"/>
    <a:srgbClr val="FFFFFF"/>
    <a:srgbClr val="C6150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580" autoAdjust="0"/>
  </p:normalViewPr>
  <p:slideViewPr>
    <p:cSldViewPr>
      <p:cViewPr varScale="1">
        <p:scale>
          <a:sx n="79" d="100"/>
          <a:sy n="79" d="100"/>
        </p:scale>
        <p:origin x="-250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4E6543-DD26-4EEB-94DC-F0AA8E93EB32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04D2AF2-37C3-4BF5-9387-7BB3084EA940}">
      <dgm:prSet phldrT="[Текст]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+mn-lt"/>
              <a:cs typeface="Arial" pitchFamily="34" charset="0"/>
            </a:rPr>
            <a:t>Коррекция звукопроизношения</a:t>
          </a:r>
        </a:p>
        <a:p>
          <a:pPr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06C5AE56-2E5F-4CAE-AA2D-9A7B51990622}" type="parTrans" cxnId="{291140DC-9B02-4169-A608-9516B1436405}">
      <dgm:prSet/>
      <dgm:spPr/>
      <dgm:t>
        <a:bodyPr/>
        <a:lstStyle/>
        <a:p>
          <a:endParaRPr lang="ru-RU"/>
        </a:p>
      </dgm:t>
    </dgm:pt>
    <dgm:pt modelId="{D705D3B2-57FB-4CDF-B5A1-E1A1BA9E83B6}" type="sibTrans" cxnId="{291140DC-9B02-4169-A608-9516B1436405}">
      <dgm:prSet/>
      <dgm:spPr/>
      <dgm:t>
        <a:bodyPr/>
        <a:lstStyle/>
        <a:p>
          <a:endParaRPr lang="ru-RU"/>
        </a:p>
      </dgm:t>
    </dgm:pt>
    <dgm:pt modelId="{90A708F1-089F-4F98-AAEB-1113F33974AB}">
      <dgm:prSet phldrT="[Текст]"/>
      <dgm:spPr/>
      <dgm:t>
        <a:bodyPr/>
        <a:lstStyle/>
        <a:p>
          <a:pPr rtl="0"/>
          <a:r>
            <a:rPr kumimoji="0" lang="ru-RU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+mn-lt"/>
              <a:cs typeface="Arial" pitchFamily="34" charset="0"/>
            </a:rPr>
            <a:t>Направления работы</a:t>
          </a:r>
          <a:endParaRPr lang="ru-RU" dirty="0">
            <a:solidFill>
              <a:schemeClr val="bg1"/>
            </a:solidFill>
            <a:latin typeface="+mn-lt"/>
          </a:endParaRPr>
        </a:p>
      </dgm:t>
    </dgm:pt>
    <dgm:pt modelId="{35CBB098-4C4B-4595-8F1C-7D47466D2724}" type="parTrans" cxnId="{50BE6075-4608-450E-A1B0-D2AA54FA70E7}">
      <dgm:prSet/>
      <dgm:spPr/>
      <dgm:t>
        <a:bodyPr/>
        <a:lstStyle/>
        <a:p>
          <a:endParaRPr lang="ru-RU"/>
        </a:p>
      </dgm:t>
    </dgm:pt>
    <dgm:pt modelId="{C2EA4894-402A-4779-B815-484538F35931}" type="sibTrans" cxnId="{50BE6075-4608-450E-A1B0-D2AA54FA70E7}">
      <dgm:prSet/>
      <dgm:spPr/>
      <dgm:t>
        <a:bodyPr/>
        <a:lstStyle/>
        <a:p>
          <a:endParaRPr lang="ru-RU"/>
        </a:p>
      </dgm:t>
    </dgm:pt>
    <dgm:pt modelId="{4A3A12B0-FCEE-47E3-9738-979C52913AFF}">
      <dgm:prSet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+mn-lt"/>
              <a:cs typeface="Arial" pitchFamily="34" charset="0"/>
            </a:rPr>
            <a:t>Обучение основам грамоты</a:t>
          </a:r>
        </a:p>
        <a:p>
          <a:pPr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0" lang="ru-RU" b="0" i="0" u="none" strike="noStrike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gm:t>
    </dgm:pt>
    <dgm:pt modelId="{A8723400-CC79-4241-B648-0FAF12DDBBFB}" type="parTrans" cxnId="{1C6DCD04-462B-4C23-8398-A33771608431}">
      <dgm:prSet/>
      <dgm:spPr/>
      <dgm:t>
        <a:bodyPr/>
        <a:lstStyle/>
        <a:p>
          <a:endParaRPr lang="ru-RU"/>
        </a:p>
      </dgm:t>
    </dgm:pt>
    <dgm:pt modelId="{D6600DB1-2477-4916-99E9-75B370611DD0}" type="sibTrans" cxnId="{1C6DCD04-462B-4C23-8398-A33771608431}">
      <dgm:prSet/>
      <dgm:spPr/>
      <dgm:t>
        <a:bodyPr/>
        <a:lstStyle/>
        <a:p>
          <a:endParaRPr lang="ru-RU"/>
        </a:p>
      </dgm:t>
    </dgm:pt>
    <dgm:pt modelId="{C0BFD316-ED0C-4474-A93C-0A327F73D531}">
      <dgm:prSet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+mn-lt"/>
              <a:cs typeface="Arial" pitchFamily="34" charset="0"/>
            </a:rPr>
            <a:t>Формирование </a:t>
          </a: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+mn-lt"/>
              <a:cs typeface="Arial" pitchFamily="34" charset="0"/>
            </a:rPr>
            <a:t>лексико-грамматических категорий</a:t>
          </a:r>
        </a:p>
        <a:p>
          <a:pPr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0" lang="ru-RU" b="0" i="0" u="none" strike="noStrike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gm:t>
    </dgm:pt>
    <dgm:pt modelId="{BAE974BD-3A7C-454A-AFC5-C4824D14D9AB}" type="parTrans" cxnId="{0FC3DF8A-D395-46BD-8CB0-1984087E1971}">
      <dgm:prSet/>
      <dgm:spPr/>
      <dgm:t>
        <a:bodyPr/>
        <a:lstStyle/>
        <a:p>
          <a:endParaRPr lang="ru-RU"/>
        </a:p>
      </dgm:t>
    </dgm:pt>
    <dgm:pt modelId="{BFB23686-7133-4A7D-9424-203C88E3B580}" type="sibTrans" cxnId="{0FC3DF8A-D395-46BD-8CB0-1984087E1971}">
      <dgm:prSet/>
      <dgm:spPr/>
      <dgm:t>
        <a:bodyPr/>
        <a:lstStyle/>
        <a:p>
          <a:endParaRPr lang="ru-RU"/>
        </a:p>
      </dgm:t>
    </dgm:pt>
    <dgm:pt modelId="{4D9F1D57-5218-464C-A58C-C2C77F283F16}">
      <dgm:prSet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+mn-lt"/>
              <a:cs typeface="Arial" pitchFamily="34" charset="0"/>
            </a:rPr>
            <a:t>Развитие связной речи</a:t>
          </a:r>
        </a:p>
        <a:p>
          <a:pPr rtl="0"/>
          <a:endParaRPr kumimoji="0" lang="ru-RU" b="0" i="0" u="none" strike="noStrike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gm:t>
    </dgm:pt>
    <dgm:pt modelId="{494C0706-2FFD-435B-8D18-BDF31741E61A}" type="parTrans" cxnId="{B644B0BC-CEE7-4F66-A299-0BAB66F91450}">
      <dgm:prSet/>
      <dgm:spPr/>
      <dgm:t>
        <a:bodyPr/>
        <a:lstStyle/>
        <a:p>
          <a:endParaRPr lang="ru-RU"/>
        </a:p>
      </dgm:t>
    </dgm:pt>
    <dgm:pt modelId="{AD262717-AD67-4A12-95BD-A52C2389A87B}" type="sibTrans" cxnId="{B644B0BC-CEE7-4F66-A299-0BAB66F91450}">
      <dgm:prSet/>
      <dgm:spPr/>
      <dgm:t>
        <a:bodyPr/>
        <a:lstStyle/>
        <a:p>
          <a:endParaRPr lang="ru-RU"/>
        </a:p>
      </dgm:t>
    </dgm:pt>
    <dgm:pt modelId="{7C49F7B8-00AD-4C5D-BB4C-E1574857546E}">
      <dgm:prSet/>
      <dgm:spPr/>
      <dgm:t>
        <a:bodyPr/>
        <a:lstStyle/>
        <a:p>
          <a:pPr rtl="0"/>
          <a:r>
            <a:rPr kumimoji="0" lang="ru-RU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+mn-lt"/>
              <a:cs typeface="Arial" pitchFamily="34" charset="0"/>
            </a:rPr>
            <a:t>Формирование мыслительных операций</a:t>
          </a:r>
        </a:p>
      </dgm:t>
    </dgm:pt>
    <dgm:pt modelId="{06F4A842-3ED1-4D9A-A33C-D5DD2F730E04}" type="parTrans" cxnId="{A0415BE4-5B73-4A6D-917E-C3ADD0326F4D}">
      <dgm:prSet/>
      <dgm:spPr/>
      <dgm:t>
        <a:bodyPr/>
        <a:lstStyle/>
        <a:p>
          <a:endParaRPr lang="ru-RU"/>
        </a:p>
      </dgm:t>
    </dgm:pt>
    <dgm:pt modelId="{975A47F9-DB61-4744-BD0C-EA4AD541AFB0}" type="sibTrans" cxnId="{A0415BE4-5B73-4A6D-917E-C3ADD0326F4D}">
      <dgm:prSet/>
      <dgm:spPr/>
      <dgm:t>
        <a:bodyPr/>
        <a:lstStyle/>
        <a:p>
          <a:endParaRPr lang="ru-RU"/>
        </a:p>
      </dgm:t>
    </dgm:pt>
    <dgm:pt modelId="{95973329-43C5-4805-A715-996F1C3F62B8}" type="pres">
      <dgm:prSet presAssocID="{454E6543-DD26-4EEB-94DC-F0AA8E93EB3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A5C006-3CF0-4E93-AF59-0C8ECF67D956}" type="pres">
      <dgm:prSet presAssocID="{B04D2AF2-37C3-4BF5-9387-7BB3084EA940}" presName="node" presStyleLbl="node1" presStyleIdx="0" presStyleCnt="6" custScaleY="86663" custLinFactNeighborX="42402" custLinFactNeighborY="36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F0FEBD-F0C6-46C9-857D-A589FC71B4B5}" type="pres">
      <dgm:prSet presAssocID="{D705D3B2-57FB-4CDF-B5A1-E1A1BA9E83B6}" presName="sibTrans" presStyleCnt="0"/>
      <dgm:spPr/>
    </dgm:pt>
    <dgm:pt modelId="{332A34AF-FF7E-49AB-B75A-398696152B4D}" type="pres">
      <dgm:prSet presAssocID="{4A3A12B0-FCEE-47E3-9738-979C52913AFF}" presName="node" presStyleLbl="node1" presStyleIdx="1" presStyleCnt="6" custLinFactY="43674" custLinFactNeighborX="-80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610B1-2378-403C-A536-F93D45021930}" type="pres">
      <dgm:prSet presAssocID="{D6600DB1-2477-4916-99E9-75B370611DD0}" presName="sibTrans" presStyleCnt="0"/>
      <dgm:spPr/>
    </dgm:pt>
    <dgm:pt modelId="{B066150B-2CA5-4CD0-BCB1-F6833023AD17}" type="pres">
      <dgm:prSet presAssocID="{C0BFD316-ED0C-4474-A93C-0A327F73D531}" presName="node" presStyleLbl="node1" presStyleIdx="2" presStyleCnt="6" custScaleY="86665" custLinFactNeighborX="-57200" custLinFactNeighborY="36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2F7550-99ED-4A74-B71A-F06B86C00133}" type="pres">
      <dgm:prSet presAssocID="{BFB23686-7133-4A7D-9424-203C88E3B580}" presName="sibTrans" presStyleCnt="0"/>
      <dgm:spPr/>
    </dgm:pt>
    <dgm:pt modelId="{14EE5ED6-ED32-481B-B26C-D08FDEEB8C2E}" type="pres">
      <dgm:prSet presAssocID="{4D9F1D57-5218-464C-A58C-C2C77F283F16}" presName="node" presStyleLbl="node1" presStyleIdx="3" presStyleCnt="6" custLinFactNeighborX="402" custLinFactNeighborY="28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49E5F6-79D2-49AA-A2F0-E6DFC16790E5}" type="pres">
      <dgm:prSet presAssocID="{AD262717-AD67-4A12-95BD-A52C2389A87B}" presName="sibTrans" presStyleCnt="0"/>
      <dgm:spPr/>
    </dgm:pt>
    <dgm:pt modelId="{AEFCC2F4-DDBC-41C8-BF8D-7E2A9F753C8E}" type="pres">
      <dgm:prSet presAssocID="{90A708F1-089F-4F98-AAEB-1113F33974AB}" presName="node" presStyleLbl="node1" presStyleIdx="4" presStyleCnt="6" custScaleY="72000" custLinFactY="-95136" custLinFactNeighborX="-39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C91D22-AD5E-4D44-A208-825D6273739C}" type="pres">
      <dgm:prSet presAssocID="{C2EA4894-402A-4779-B815-484538F35931}" presName="sibTrans" presStyleCnt="0"/>
      <dgm:spPr/>
    </dgm:pt>
    <dgm:pt modelId="{EB09817A-B387-4CA2-AEA8-29F8B6AE3932}" type="pres">
      <dgm:prSet presAssocID="{7C49F7B8-00AD-4C5D-BB4C-E1574857546E}" presName="node" presStyleLbl="node1" presStyleIdx="5" presStyleCnt="6" custLinFactNeighborX="-4001" custLinFactNeighborY="28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BE6075-4608-450E-A1B0-D2AA54FA70E7}" srcId="{454E6543-DD26-4EEB-94DC-F0AA8E93EB32}" destId="{90A708F1-089F-4F98-AAEB-1113F33974AB}" srcOrd="4" destOrd="0" parTransId="{35CBB098-4C4B-4595-8F1C-7D47466D2724}" sibTransId="{C2EA4894-402A-4779-B815-484538F35931}"/>
    <dgm:cxn modelId="{BFE6E479-572F-4857-9305-1347DA666C5F}" type="presOf" srcId="{90A708F1-089F-4F98-AAEB-1113F33974AB}" destId="{AEFCC2F4-DDBC-41C8-BF8D-7E2A9F753C8E}" srcOrd="0" destOrd="0" presId="urn:microsoft.com/office/officeart/2005/8/layout/default"/>
    <dgm:cxn modelId="{291140DC-9B02-4169-A608-9516B1436405}" srcId="{454E6543-DD26-4EEB-94DC-F0AA8E93EB32}" destId="{B04D2AF2-37C3-4BF5-9387-7BB3084EA940}" srcOrd="0" destOrd="0" parTransId="{06C5AE56-2E5F-4CAE-AA2D-9A7B51990622}" sibTransId="{D705D3B2-57FB-4CDF-B5A1-E1A1BA9E83B6}"/>
    <dgm:cxn modelId="{0FC3DF8A-D395-46BD-8CB0-1984087E1971}" srcId="{454E6543-DD26-4EEB-94DC-F0AA8E93EB32}" destId="{C0BFD316-ED0C-4474-A93C-0A327F73D531}" srcOrd="2" destOrd="0" parTransId="{BAE974BD-3A7C-454A-AFC5-C4824D14D9AB}" sibTransId="{BFB23686-7133-4A7D-9424-203C88E3B580}"/>
    <dgm:cxn modelId="{A0415BE4-5B73-4A6D-917E-C3ADD0326F4D}" srcId="{454E6543-DD26-4EEB-94DC-F0AA8E93EB32}" destId="{7C49F7B8-00AD-4C5D-BB4C-E1574857546E}" srcOrd="5" destOrd="0" parTransId="{06F4A842-3ED1-4D9A-A33C-D5DD2F730E04}" sibTransId="{975A47F9-DB61-4744-BD0C-EA4AD541AFB0}"/>
    <dgm:cxn modelId="{57C0D8A0-848A-4784-894B-F75B813A5B75}" type="presOf" srcId="{4A3A12B0-FCEE-47E3-9738-979C52913AFF}" destId="{332A34AF-FF7E-49AB-B75A-398696152B4D}" srcOrd="0" destOrd="0" presId="urn:microsoft.com/office/officeart/2005/8/layout/default"/>
    <dgm:cxn modelId="{1C6DCD04-462B-4C23-8398-A33771608431}" srcId="{454E6543-DD26-4EEB-94DC-F0AA8E93EB32}" destId="{4A3A12B0-FCEE-47E3-9738-979C52913AFF}" srcOrd="1" destOrd="0" parTransId="{A8723400-CC79-4241-B648-0FAF12DDBBFB}" sibTransId="{D6600DB1-2477-4916-99E9-75B370611DD0}"/>
    <dgm:cxn modelId="{7475C4E7-F37C-4E62-BCD5-8BAABAE18EA9}" type="presOf" srcId="{7C49F7B8-00AD-4C5D-BB4C-E1574857546E}" destId="{EB09817A-B387-4CA2-AEA8-29F8B6AE3932}" srcOrd="0" destOrd="0" presId="urn:microsoft.com/office/officeart/2005/8/layout/default"/>
    <dgm:cxn modelId="{B644B0BC-CEE7-4F66-A299-0BAB66F91450}" srcId="{454E6543-DD26-4EEB-94DC-F0AA8E93EB32}" destId="{4D9F1D57-5218-464C-A58C-C2C77F283F16}" srcOrd="3" destOrd="0" parTransId="{494C0706-2FFD-435B-8D18-BDF31741E61A}" sibTransId="{AD262717-AD67-4A12-95BD-A52C2389A87B}"/>
    <dgm:cxn modelId="{E270881C-0EE7-41FE-9119-8A97FF5CCC66}" type="presOf" srcId="{4D9F1D57-5218-464C-A58C-C2C77F283F16}" destId="{14EE5ED6-ED32-481B-B26C-D08FDEEB8C2E}" srcOrd="0" destOrd="0" presId="urn:microsoft.com/office/officeart/2005/8/layout/default"/>
    <dgm:cxn modelId="{96186E45-8C32-4291-B4CB-F7DD7902A4A2}" type="presOf" srcId="{454E6543-DD26-4EEB-94DC-F0AA8E93EB32}" destId="{95973329-43C5-4805-A715-996F1C3F62B8}" srcOrd="0" destOrd="0" presId="urn:microsoft.com/office/officeart/2005/8/layout/default"/>
    <dgm:cxn modelId="{720C1F94-CBD5-4AC7-894E-C437EE0BD66E}" type="presOf" srcId="{C0BFD316-ED0C-4474-A93C-0A327F73D531}" destId="{B066150B-2CA5-4CD0-BCB1-F6833023AD17}" srcOrd="0" destOrd="0" presId="urn:microsoft.com/office/officeart/2005/8/layout/default"/>
    <dgm:cxn modelId="{7FCB19D1-18A6-46DF-A271-4BF5C207C8F0}" type="presOf" srcId="{B04D2AF2-37C3-4BF5-9387-7BB3084EA940}" destId="{3CA5C006-3CF0-4E93-AF59-0C8ECF67D956}" srcOrd="0" destOrd="0" presId="urn:microsoft.com/office/officeart/2005/8/layout/default"/>
    <dgm:cxn modelId="{6F33C521-0E33-45F4-9F4E-BF78155CF545}" type="presParOf" srcId="{95973329-43C5-4805-A715-996F1C3F62B8}" destId="{3CA5C006-3CF0-4E93-AF59-0C8ECF67D956}" srcOrd="0" destOrd="0" presId="urn:microsoft.com/office/officeart/2005/8/layout/default"/>
    <dgm:cxn modelId="{EA5B30CE-F4E8-46DE-9C2C-29E1C8DCEA04}" type="presParOf" srcId="{95973329-43C5-4805-A715-996F1C3F62B8}" destId="{8EF0FEBD-F0C6-46C9-857D-A589FC71B4B5}" srcOrd="1" destOrd="0" presId="urn:microsoft.com/office/officeart/2005/8/layout/default"/>
    <dgm:cxn modelId="{D2449D5D-0B49-4FFF-9ECB-0CEFE6320E22}" type="presParOf" srcId="{95973329-43C5-4805-A715-996F1C3F62B8}" destId="{332A34AF-FF7E-49AB-B75A-398696152B4D}" srcOrd="2" destOrd="0" presId="urn:microsoft.com/office/officeart/2005/8/layout/default"/>
    <dgm:cxn modelId="{15264C0E-63BC-441D-9501-76F57D83305A}" type="presParOf" srcId="{95973329-43C5-4805-A715-996F1C3F62B8}" destId="{1E0610B1-2378-403C-A536-F93D45021930}" srcOrd="3" destOrd="0" presId="urn:microsoft.com/office/officeart/2005/8/layout/default"/>
    <dgm:cxn modelId="{EF00067E-4817-4117-B28F-D53C444E5AD5}" type="presParOf" srcId="{95973329-43C5-4805-A715-996F1C3F62B8}" destId="{B066150B-2CA5-4CD0-BCB1-F6833023AD17}" srcOrd="4" destOrd="0" presId="urn:microsoft.com/office/officeart/2005/8/layout/default"/>
    <dgm:cxn modelId="{DA152A49-160D-449E-B822-824115C7FB13}" type="presParOf" srcId="{95973329-43C5-4805-A715-996F1C3F62B8}" destId="{A22F7550-99ED-4A74-B71A-F06B86C00133}" srcOrd="5" destOrd="0" presId="urn:microsoft.com/office/officeart/2005/8/layout/default"/>
    <dgm:cxn modelId="{6D717988-A3F2-47A0-BD14-CE9FE83E6121}" type="presParOf" srcId="{95973329-43C5-4805-A715-996F1C3F62B8}" destId="{14EE5ED6-ED32-481B-B26C-D08FDEEB8C2E}" srcOrd="6" destOrd="0" presId="urn:microsoft.com/office/officeart/2005/8/layout/default"/>
    <dgm:cxn modelId="{40F2A077-E650-4F1C-A81A-14552BEC8D0B}" type="presParOf" srcId="{95973329-43C5-4805-A715-996F1C3F62B8}" destId="{8349E5F6-79D2-49AA-A2F0-E6DFC16790E5}" srcOrd="7" destOrd="0" presId="urn:microsoft.com/office/officeart/2005/8/layout/default"/>
    <dgm:cxn modelId="{FCDE3EB3-CD45-4513-9735-0F0ED5C1856B}" type="presParOf" srcId="{95973329-43C5-4805-A715-996F1C3F62B8}" destId="{AEFCC2F4-DDBC-41C8-BF8D-7E2A9F753C8E}" srcOrd="8" destOrd="0" presId="urn:microsoft.com/office/officeart/2005/8/layout/default"/>
    <dgm:cxn modelId="{1E2FEFC5-55E1-44A6-B997-7264BB59E7C5}" type="presParOf" srcId="{95973329-43C5-4805-A715-996F1C3F62B8}" destId="{76C91D22-AD5E-4D44-A208-825D6273739C}" srcOrd="9" destOrd="0" presId="urn:microsoft.com/office/officeart/2005/8/layout/default"/>
    <dgm:cxn modelId="{DDCC75EF-A34B-40A8-BD07-97577E01D9D6}" type="presParOf" srcId="{95973329-43C5-4805-A715-996F1C3F62B8}" destId="{EB09817A-B387-4CA2-AEA8-29F8B6AE393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A5C006-3CF0-4E93-AF59-0C8ECF67D956}">
      <dsp:nvSpPr>
        <dsp:cNvPr id="0" name=""/>
        <dsp:cNvSpPr/>
      </dsp:nvSpPr>
      <dsp:spPr>
        <a:xfrm>
          <a:off x="1090473" y="1252733"/>
          <a:ext cx="2571749" cy="133725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7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+mn-lt"/>
              <a:cs typeface="Arial" pitchFamily="34" charset="0"/>
            </a:rPr>
            <a:t>Коррекция звукопроизношения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090473" y="1252733"/>
        <a:ext cx="2571749" cy="1337253"/>
      </dsp:txXfrm>
    </dsp:sp>
    <dsp:sp modelId="{332A34AF-FF7E-49AB-B75A-398696152B4D}">
      <dsp:nvSpPr>
        <dsp:cNvPr id="0" name=""/>
        <dsp:cNvSpPr/>
      </dsp:nvSpPr>
      <dsp:spPr>
        <a:xfrm>
          <a:off x="2808325" y="2808305"/>
          <a:ext cx="2571749" cy="1543050"/>
        </a:xfrm>
        <a:prstGeom prst="rect">
          <a:avLst/>
        </a:prstGeom>
        <a:solidFill>
          <a:schemeClr val="accent4">
            <a:hueOff val="-703989"/>
            <a:satOff val="-7226"/>
            <a:lumOff val="30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7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+mn-lt"/>
              <a:cs typeface="Arial" pitchFamily="34" charset="0"/>
            </a:rPr>
            <a:t>Обучение основам грамоты</a:t>
          </a:r>
        </a:p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0" lang="ru-RU" sz="1700" b="0" i="0" u="none" strike="noStrike" kern="1200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sp:txBody>
      <dsp:txXfrm>
        <a:off x="2808325" y="2808305"/>
        <a:ext cx="2571749" cy="1543050"/>
      </dsp:txXfrm>
    </dsp:sp>
    <dsp:sp modelId="{B066150B-2CA5-4CD0-BCB1-F6833023AD17}">
      <dsp:nvSpPr>
        <dsp:cNvPr id="0" name=""/>
        <dsp:cNvSpPr/>
      </dsp:nvSpPr>
      <dsp:spPr>
        <a:xfrm>
          <a:off x="4186808" y="1252733"/>
          <a:ext cx="2571749" cy="1337284"/>
        </a:xfrm>
        <a:prstGeom prst="rect">
          <a:avLst/>
        </a:prstGeom>
        <a:solidFill>
          <a:schemeClr val="accent4">
            <a:hueOff val="-1407978"/>
            <a:satOff val="-14452"/>
            <a:lumOff val="60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7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+mn-lt"/>
              <a:cs typeface="Arial" pitchFamily="34" charset="0"/>
            </a:rPr>
            <a:t>Формирование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7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+mn-lt"/>
              <a:cs typeface="Arial" pitchFamily="34" charset="0"/>
            </a:rPr>
            <a:t>лексико-грамматических категорий</a:t>
          </a:r>
        </a:p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0" lang="ru-RU" sz="1700" b="0" i="0" u="none" strike="noStrike" kern="1200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sp:txBody>
      <dsp:txXfrm>
        <a:off x="4186808" y="1252733"/>
        <a:ext cx="2571749" cy="1337284"/>
      </dsp:txXfrm>
    </dsp:sp>
    <dsp:sp modelId="{14EE5ED6-ED32-481B-B26C-D08FDEEB8C2E}">
      <dsp:nvSpPr>
        <dsp:cNvPr id="0" name=""/>
        <dsp:cNvSpPr/>
      </dsp:nvSpPr>
      <dsp:spPr>
        <a:xfrm>
          <a:off x="10338" y="2836908"/>
          <a:ext cx="2571749" cy="1543050"/>
        </a:xfrm>
        <a:prstGeom prst="rect">
          <a:avLst/>
        </a:prstGeom>
        <a:solidFill>
          <a:schemeClr val="accent4">
            <a:hueOff val="-2111967"/>
            <a:satOff val="-21677"/>
            <a:lumOff val="9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7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+mn-lt"/>
              <a:cs typeface="Arial" pitchFamily="34" charset="0"/>
            </a:rPr>
            <a:t>Развитие связной речи</a:t>
          </a:r>
        </a:p>
        <a:p>
          <a:pPr lvl="0" algn="ctr" rtl="0">
            <a:spcBef>
              <a:spcPct val="0"/>
            </a:spcBef>
          </a:pPr>
          <a:endParaRPr kumimoji="0" lang="ru-RU" sz="1700" b="0" i="0" u="none" strike="noStrike" kern="1200" cap="none" normalizeH="0" baseline="0" dirty="0" smtClean="0">
            <a:ln/>
            <a:effectLst/>
            <a:latin typeface="Arial" pitchFamily="34" charset="0"/>
            <a:cs typeface="Arial" pitchFamily="34" charset="0"/>
          </a:endParaRPr>
        </a:p>
      </dsp:txBody>
      <dsp:txXfrm>
        <a:off x="10338" y="2836908"/>
        <a:ext cx="2571749" cy="1543050"/>
      </dsp:txXfrm>
    </dsp:sp>
    <dsp:sp modelId="{AEFCC2F4-DDBC-41C8-BF8D-7E2A9F753C8E}">
      <dsp:nvSpPr>
        <dsp:cNvPr id="0" name=""/>
        <dsp:cNvSpPr/>
      </dsp:nvSpPr>
      <dsp:spPr>
        <a:xfrm>
          <a:off x="2818663" y="0"/>
          <a:ext cx="2571749" cy="1110996"/>
        </a:xfrm>
        <a:prstGeom prst="rect">
          <a:avLst/>
        </a:prstGeom>
        <a:solidFill>
          <a:schemeClr val="accent4">
            <a:hueOff val="-2815956"/>
            <a:satOff val="-28903"/>
            <a:lumOff val="120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700" b="1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+mn-lt"/>
              <a:cs typeface="Arial" pitchFamily="34" charset="0"/>
            </a:rPr>
            <a:t>Направления работы</a:t>
          </a:r>
          <a:endParaRPr lang="ru-RU" sz="1700" kern="1200" dirty="0">
            <a:solidFill>
              <a:schemeClr val="bg1"/>
            </a:solidFill>
            <a:latin typeface="+mn-lt"/>
          </a:endParaRPr>
        </a:p>
      </dsp:txBody>
      <dsp:txXfrm>
        <a:off x="2818663" y="0"/>
        <a:ext cx="2571749" cy="1110996"/>
      </dsp:txXfrm>
    </dsp:sp>
    <dsp:sp modelId="{EB09817A-B387-4CA2-AEA8-29F8B6AE3932}">
      <dsp:nvSpPr>
        <dsp:cNvPr id="0" name=""/>
        <dsp:cNvSpPr/>
      </dsp:nvSpPr>
      <dsp:spPr>
        <a:xfrm>
          <a:off x="5554954" y="2836908"/>
          <a:ext cx="2571749" cy="1543050"/>
        </a:xfrm>
        <a:prstGeom prst="rect">
          <a:avLst/>
        </a:prstGeom>
        <a:solidFill>
          <a:schemeClr val="accent4">
            <a:hueOff val="-3519944"/>
            <a:satOff val="-36129"/>
            <a:lumOff val="150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7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+mn-lt"/>
              <a:cs typeface="Arial" pitchFamily="34" charset="0"/>
            </a:rPr>
            <a:t>Формирование мыслительных операций</a:t>
          </a:r>
        </a:p>
      </dsp:txBody>
      <dsp:txXfrm>
        <a:off x="5554954" y="2836908"/>
        <a:ext cx="2571749" cy="1543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9E561-9A95-436A-ABF3-B90AEF7984C2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E8F1B-76EC-4309-AC5F-28130B6417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419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BE3105-05FF-4AD4-B9CF-4DFE5C3B6050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D3C8CE-FB09-4435-8182-91F3B65AD3E3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9A6236-E402-4CFE-99D9-ED29C7954E6F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4A148C-D5F2-4733-818E-B110BAB5A481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689513-78FE-4335-BDED-EFFAB0546311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E4CF37-4220-41FB-B132-FCC86DF81ED7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23D56A-4D04-472E-9994-142FAF7A2AC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A605-98CD-4FE1-9BE8-42E5DD55BA52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C97E-04D5-47E5-BAB0-A8359B6C8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A605-98CD-4FE1-9BE8-42E5DD55BA52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C97E-04D5-47E5-BAB0-A8359B6C8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A605-98CD-4FE1-9BE8-42E5DD55BA52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C97E-04D5-47E5-BAB0-A8359B6C8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A605-98CD-4FE1-9BE8-42E5DD55BA52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C97E-04D5-47E5-BAB0-A8359B6C8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A605-98CD-4FE1-9BE8-42E5DD55BA52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C97E-04D5-47E5-BAB0-A8359B6C8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A605-98CD-4FE1-9BE8-42E5DD55BA52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C97E-04D5-47E5-BAB0-A8359B6C8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A605-98CD-4FE1-9BE8-42E5DD55BA52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C97E-04D5-47E5-BAB0-A8359B6C8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A605-98CD-4FE1-9BE8-42E5DD55BA52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C97E-04D5-47E5-BAB0-A8359B6C8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A605-98CD-4FE1-9BE8-42E5DD55BA52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C97E-04D5-47E5-BAB0-A8359B6C8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A605-98CD-4FE1-9BE8-42E5DD55BA52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C97E-04D5-47E5-BAB0-A8359B6C8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A605-98CD-4FE1-9BE8-42E5DD55BA52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6C97E-04D5-47E5-BAB0-A8359B6C8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rgbClr val="92D050"/>
            </a:gs>
            <a:gs pos="0">
              <a:schemeClr val="accent4">
                <a:lumMod val="60000"/>
                <a:lumOff val="40000"/>
              </a:schemeClr>
            </a:gs>
            <a:gs pos="37000">
              <a:srgbClr val="FFFF00">
                <a:alpha val="50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0A605-98CD-4FE1-9BE8-42E5DD55BA52}" type="datetimeFigureOut">
              <a:rPr lang="ru-RU" smtClean="0"/>
              <a:pPr/>
              <a:t>16.05.2017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6C97E-04D5-47E5-BAB0-A8359B6C8D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2"/>
            <a:ext cx="9144000" cy="642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Муниципальное бюджетное дошкольное образовательное  учреждение </a:t>
            </a:r>
            <a:br>
              <a:rPr lang="ru-RU" b="1" dirty="0" smtClean="0"/>
            </a:br>
            <a:r>
              <a:rPr lang="ru-RU" b="1" dirty="0" smtClean="0"/>
              <a:t>                      г. Мурманска № 104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5373216"/>
            <a:ext cx="8643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r"/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smtClean="0"/>
              <a:t>Учитель – логопед</a:t>
            </a:r>
          </a:p>
          <a:p>
            <a:pPr algn="r"/>
            <a:r>
              <a:rPr lang="ru-RU" b="1" dirty="0" smtClean="0"/>
              <a:t>                                                           Глоба  Т. Н</a:t>
            </a:r>
          </a:p>
          <a:p>
            <a:pPr algn="ctr"/>
            <a:r>
              <a:rPr lang="ru-RU" b="1" dirty="0" smtClean="0"/>
              <a:t>Мурманск  </a:t>
            </a:r>
            <a:endParaRPr lang="ru-RU" b="1" dirty="0"/>
          </a:p>
        </p:txBody>
      </p:sp>
      <p:sp>
        <p:nvSpPr>
          <p:cNvPr id="9" name="Содержимое 4"/>
          <p:cNvSpPr txBox="1">
            <a:spLocks/>
          </p:cNvSpPr>
          <p:nvPr/>
        </p:nvSpPr>
        <p:spPr>
          <a:xfrm rot="20550882">
            <a:off x="1632716" y="1573759"/>
            <a:ext cx="6758006" cy="2018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1" i="0" u="none" strike="noStrike" kern="1200" normalizeH="0" baseline="0" noProof="0" dirty="0">
              <a:solidFill>
                <a:srgbClr val="FF0000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Объект 2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0488" y1="8130" x2="20488" y2="8130"/>
                        <a14:foregroundMark x1="20976" y1="29675" x2="20976" y2="29675"/>
                        <a14:foregroundMark x1="25854" y1="33740" x2="25854" y2="33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88840"/>
            <a:ext cx="2192925" cy="263150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307833" y="1700808"/>
            <a:ext cx="4896544" cy="2520280"/>
          </a:xfrm>
          <a:prstGeom prst="roundRect">
            <a:avLst/>
          </a:prstGeom>
          <a:solidFill>
            <a:srgbClr val="1B9F11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Авторские пособия </a:t>
            </a:r>
            <a:endParaRPr lang="ru-RU" sz="3200" b="1" dirty="0"/>
          </a:p>
          <a:p>
            <a:pPr algn="ctr"/>
            <a:r>
              <a:rPr lang="ru-RU" sz="3200" b="1" dirty="0"/>
              <a:t>«</a:t>
            </a:r>
            <a:r>
              <a:rPr lang="ru-RU" sz="3200" b="1" dirty="0" smtClean="0"/>
              <a:t>ЧУДО - ПОЛОТНА».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25850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Фотки МО Афонькина\НОВАЯ  грамота\IMG_з0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273" t="40407" b="9084"/>
          <a:stretch>
            <a:fillRect/>
          </a:stretch>
        </p:blipFill>
        <p:spPr>
          <a:xfrm>
            <a:off x="971600" y="1340768"/>
            <a:ext cx="6880848" cy="2743834"/>
          </a:xfrm>
          <a:noFill/>
          <a:ln w="76200">
            <a:solidFill>
              <a:srgbClr val="065641"/>
            </a:solidFill>
          </a:ln>
        </p:spPr>
      </p:pic>
      <p:pic>
        <p:nvPicPr>
          <p:cNvPr id="3" name="Picture 2" descr="H:\22.04.08\IMG_0476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" b="19890"/>
          <a:stretch/>
        </p:blipFill>
        <p:spPr bwMode="auto">
          <a:xfrm>
            <a:off x="2267744" y="4221088"/>
            <a:ext cx="4680520" cy="2349309"/>
          </a:xfrm>
          <a:prstGeom prst="rect">
            <a:avLst/>
          </a:prstGeom>
          <a:noFill/>
          <a:ln w="57150">
            <a:solidFill>
              <a:srgbClr val="0656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ГУСЕНИЦА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484784"/>
            <a:ext cx="4040188" cy="639762"/>
          </a:xfrm>
        </p:spPr>
        <p:txBody>
          <a:bodyPr/>
          <a:lstStyle/>
          <a:p>
            <a:pPr algn="ctr"/>
            <a:r>
              <a:rPr lang="ru-RU" dirty="0" smtClean="0"/>
              <a:t>Читай слоги.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0031" y="1556792"/>
            <a:ext cx="3816425" cy="639762"/>
          </a:xfrm>
        </p:spPr>
        <p:txBody>
          <a:bodyPr/>
          <a:lstStyle/>
          <a:p>
            <a:pPr algn="ctr"/>
            <a:r>
              <a:rPr lang="ru-RU" dirty="0" smtClean="0"/>
              <a:t>Сложи в одно слово.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372096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Содержимое 12" descr="IMG_1134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t="54363"/>
          <a:stretch/>
        </p:blipFill>
        <p:spPr>
          <a:xfrm>
            <a:off x="323528" y="2348880"/>
            <a:ext cx="4040188" cy="4104456"/>
          </a:xfrm>
          <a:ln w="76200">
            <a:solidFill>
              <a:srgbClr val="06564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5508104" y="5755734"/>
            <a:ext cx="684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сам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236296" y="5777924"/>
            <a:ext cx="896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катит</a:t>
            </a:r>
            <a:endParaRPr lang="ru-RU" sz="2400" b="1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  <a:ea typeface="+mn-ea"/>
                <a:cs typeface="+mn-cs"/>
              </a:rPr>
              <a:t>ЧУДО-ЛАДОШКИ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6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ea typeface="+mn-ea"/>
                <a:cs typeface="+mn-cs"/>
              </a:rPr>
              <a:t>ПОЛОТНО КРОССВОРДОВ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7584" y="1600200"/>
            <a:ext cx="7859216" cy="452596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770"/>
              </a:spcBef>
              <a:spcAft>
                <a:spcPts val="0"/>
              </a:spcAft>
              <a:buNone/>
            </a:pPr>
            <a:endParaRPr lang="ru-RU" sz="2400" b="1" dirty="0" smtClean="0">
              <a:solidFill>
                <a:srgbClr val="000000"/>
              </a:solidFill>
            </a:endParaRPr>
          </a:p>
          <a:p>
            <a:pPr marL="0" indent="0" algn="ctr">
              <a:spcBef>
                <a:spcPts val="77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0000"/>
                </a:solidFill>
              </a:rPr>
              <a:t>Данное полотно  </a:t>
            </a:r>
            <a:r>
              <a:rPr lang="ru-RU" sz="2400" b="1" dirty="0">
                <a:solidFill>
                  <a:srgbClr val="000000"/>
                </a:solidFill>
              </a:rPr>
              <a:t>служит для мобильного создания кроссвордов.  Оно разбито на 82 прямоугольника, к каждому из  них сшиты съёмные карманчики, позволяющие вставить </a:t>
            </a:r>
            <a:r>
              <a:rPr lang="ru-RU" sz="2400" b="1" dirty="0" smtClean="0">
                <a:solidFill>
                  <a:srgbClr val="000000"/>
                </a:solidFill>
              </a:rPr>
              <a:t>буквы и любой </a:t>
            </a:r>
            <a:r>
              <a:rPr lang="ru-RU" sz="2400" b="1" dirty="0">
                <a:solidFill>
                  <a:srgbClr val="000000"/>
                </a:solidFill>
              </a:rPr>
              <a:t>наглядный материал соответствующего  размера. Обратная сторона данного пособия обшита трикотажной тканью с мягким ворсом, которую можно использовать  как </a:t>
            </a:r>
            <a:r>
              <a:rPr lang="ru-RU" sz="2400" b="1" dirty="0" err="1">
                <a:solidFill>
                  <a:srgbClr val="000000"/>
                </a:solidFill>
              </a:rPr>
              <a:t>фланелеграф</a:t>
            </a:r>
            <a:r>
              <a:rPr lang="ru-RU" sz="2400" b="1" dirty="0">
                <a:solidFill>
                  <a:srgbClr val="000000"/>
                </a:solidFill>
              </a:rPr>
              <a:t>. </a:t>
            </a:r>
            <a:endParaRPr lang="ru-RU" sz="2400" b="1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770"/>
              </a:spcBef>
              <a:spcAft>
                <a:spcPts val="0"/>
              </a:spcAft>
              <a:buNone/>
            </a:pPr>
            <a:endParaRPr lang="ru-RU" sz="11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27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22.04.08\IMG_04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27686" y="2205162"/>
            <a:ext cx="4325689" cy="3028950"/>
          </a:xfrm>
          <a:prstGeom prst="rect">
            <a:avLst/>
          </a:prstGeom>
          <a:noFill/>
          <a:ln w="57150">
            <a:solidFill>
              <a:srgbClr val="0656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22.04.08\IMG_04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3096344" cy="4525963"/>
          </a:xfrm>
          <a:prstGeom prst="rect">
            <a:avLst/>
          </a:prstGeom>
          <a:noFill/>
          <a:ln w="57150">
            <a:solidFill>
              <a:srgbClr val="0656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ПОЛОТНО КРОССВОРДОВ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3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880120"/>
            <a:ext cx="4038600" cy="388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/>
              <a:t>Исключи лишнюю картинку.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633787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0" y="1412776"/>
            <a:ext cx="3840163" cy="5151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491150" y="836712"/>
            <a:ext cx="4038600" cy="676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Реши кроссворд.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081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:\22.04.08\IMG_043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1" r="14839"/>
          <a:stretch/>
        </p:blipFill>
        <p:spPr bwMode="auto">
          <a:xfrm rot="5400000">
            <a:off x="493978" y="1674375"/>
            <a:ext cx="3888433" cy="3653270"/>
          </a:xfrm>
          <a:prstGeom prst="rect">
            <a:avLst/>
          </a:prstGeom>
          <a:noFill/>
          <a:ln w="57150">
            <a:solidFill>
              <a:srgbClr val="0656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365304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09" y="134863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Запиши слова звуками и буквами.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ВСЕ ФОТО ЗА РАБОТУ\22.04.08\IMG_04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8024" y="1988840"/>
            <a:ext cx="4038600" cy="4176464"/>
          </a:xfrm>
          <a:noFill/>
          <a:ln w="76200">
            <a:solidFill>
              <a:srgbClr val="065641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390207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3"/>
          <p:cNvSpPr>
            <a:spLocks noGrp="1"/>
          </p:cNvSpPr>
          <p:nvPr>
            <p:ph sz="half" idx="2"/>
          </p:nvPr>
        </p:nvSpPr>
        <p:spPr>
          <a:xfrm>
            <a:off x="4946935" y="1268760"/>
            <a:ext cx="3822576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Раздели на слоги.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800" b="1" dirty="0" smtClean="0"/>
              <a:t>Составь  схему предложения.</a:t>
            </a:r>
          </a:p>
        </p:txBody>
      </p:sp>
      <p:pic>
        <p:nvPicPr>
          <p:cNvPr id="37891" name="Picture 2" descr="D:\Фотки МО Афонькина\НОВАЯ  грамота\IMG_з0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719" t="1208"/>
          <a:stretch>
            <a:fillRect/>
          </a:stretch>
        </p:blipFill>
        <p:spPr>
          <a:xfrm>
            <a:off x="500034" y="1412776"/>
            <a:ext cx="8167690" cy="4927678"/>
          </a:xfrm>
          <a:noFill/>
          <a:ln w="76200">
            <a:solidFill>
              <a:srgbClr val="06564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ПОЛОТНО КРОССВОРДОВ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766" y="5311687"/>
            <a:ext cx="8229600" cy="118072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000000"/>
                </a:solidFill>
              </a:rPr>
              <a:t>Обратная сторона данного пособия обшита трикотажной тканью с мягким ворсом, которую можно использовать  как </a:t>
            </a:r>
            <a:r>
              <a:rPr lang="ru-RU" sz="2800" b="1" dirty="0" err="1">
                <a:solidFill>
                  <a:srgbClr val="000000"/>
                </a:solidFill>
              </a:rPr>
              <a:t>фланелеграф</a:t>
            </a:r>
            <a:r>
              <a:rPr lang="ru-RU" sz="2800" b="1" dirty="0">
                <a:solidFill>
                  <a:srgbClr val="000000"/>
                </a:solidFill>
              </a:rPr>
              <a:t>. </a:t>
            </a:r>
          </a:p>
          <a:p>
            <a:endParaRPr lang="ru-RU" dirty="0"/>
          </a:p>
        </p:txBody>
      </p:sp>
      <p:pic>
        <p:nvPicPr>
          <p:cNvPr id="4" name="Picture 2" descr="L:\!!!!!!!!!!!!21.04.14 КОПИЯ ДИСКА Д\Локальный диск (D)\ВСЕ ФОТО ЗА РАБОТУ\ТЕАТРАЛЬН. 2015\DSCN04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2" b="6759"/>
          <a:stretch/>
        </p:blipFill>
        <p:spPr bwMode="auto">
          <a:xfrm>
            <a:off x="788081" y="1282242"/>
            <a:ext cx="2889497" cy="3772418"/>
          </a:xfrm>
          <a:prstGeom prst="rect">
            <a:avLst/>
          </a:prstGeom>
          <a:noFill/>
          <a:ln w="57150">
            <a:solidFill>
              <a:srgbClr val="0656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282242"/>
            <a:ext cx="3316287" cy="393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32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ДЕРЕВО РОДСТВЕННЫХ СЛОВ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КОНКУРС №2 АЛЬМАНАХ\ФОТО\DSCN9976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6701" r="5354" b="4147"/>
          <a:stretch/>
        </p:blipFill>
        <p:spPr bwMode="auto">
          <a:xfrm>
            <a:off x="5471886" y="2420888"/>
            <a:ext cx="2960914" cy="3960439"/>
          </a:xfrm>
          <a:prstGeom prst="rect">
            <a:avLst/>
          </a:prstGeom>
          <a:noFill/>
          <a:ln w="57150">
            <a:solidFill>
              <a:srgbClr val="0656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КОНКУРС №2 АЛЬМАНАХ\ФОТО\DSCN9978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10844" r="3474" b="1286"/>
          <a:stretch/>
        </p:blipFill>
        <p:spPr bwMode="auto">
          <a:xfrm>
            <a:off x="856343" y="2492895"/>
            <a:ext cx="2815772" cy="3888433"/>
          </a:xfrm>
          <a:prstGeom prst="rect">
            <a:avLst/>
          </a:prstGeom>
          <a:noFill/>
          <a:ln w="57150">
            <a:solidFill>
              <a:srgbClr val="0656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134915" y="1832210"/>
            <a:ext cx="4038600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400" b="1" dirty="0" smtClean="0"/>
              <a:t>Назови лишнюю птицу.</a:t>
            </a:r>
            <a:endParaRPr lang="ru-RU" sz="2400" b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92" y="1832210"/>
            <a:ext cx="4033416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79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0043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</a:t>
            </a:r>
            <a:r>
              <a:rPr lang="ru-RU" sz="2800" b="1" dirty="0" smtClean="0"/>
              <a:t>Коррекционно- развивающая работа с детьми, имеющими общее недоразвитие речи, требует большого количества упражнений  на каждом этапе обучения, поэтому необходимо использовать различные пособия, разнообразные методические  приёмы  и технологии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1279525"/>
            <a:ext cx="3365500" cy="430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6672"/>
            <a:ext cx="19145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1772816"/>
            <a:ext cx="814724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+mj-lt"/>
              </a:rPr>
              <a:t>ЧУДО - ПОЛОТНА </a:t>
            </a:r>
          </a:p>
          <a:p>
            <a:pPr marL="0" indent="0" algn="ctr">
              <a:buNone/>
            </a:pPr>
            <a:r>
              <a:rPr lang="ru-RU" sz="3200" b="1" dirty="0" smtClean="0">
                <a:latin typeface="+mj-lt"/>
              </a:rPr>
              <a:t>позволяют более </a:t>
            </a:r>
            <a:r>
              <a:rPr lang="ru-RU" sz="3200" b="1" dirty="0" smtClean="0">
                <a:latin typeface="+mj-lt"/>
                <a:ea typeface="Calibri"/>
              </a:rPr>
              <a:t>эффективно </a:t>
            </a:r>
            <a:r>
              <a:rPr lang="ru-RU" sz="3200" b="1" dirty="0">
                <a:latin typeface="+mj-lt"/>
                <a:ea typeface="Calibri"/>
              </a:rPr>
              <a:t>организовать </a:t>
            </a:r>
            <a:r>
              <a:rPr lang="ru-RU" sz="3200" b="1" dirty="0" smtClean="0">
                <a:latin typeface="+mj-lt"/>
                <a:ea typeface="Calibri"/>
              </a:rPr>
              <a:t>коррекционно- развивающую работу с детьми, имеющими общее недоразвитие речи.</a:t>
            </a:r>
            <a:endParaRPr lang="ru-RU" sz="32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835696" y="1124744"/>
            <a:ext cx="5616624" cy="4464496"/>
          </a:xfrm>
          <a:prstGeom prst="horizontalScroll">
            <a:avLst>
              <a:gd name="adj" fmla="val 20450"/>
            </a:avLst>
          </a:prstGeom>
          <a:solidFill>
            <a:srgbClr val="1B9F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Спасибо </a:t>
            </a:r>
          </a:p>
          <a:p>
            <a:pPr algn="ctr"/>
            <a:r>
              <a:rPr lang="ru-RU" sz="4400" dirty="0" smtClean="0"/>
              <a:t>за внимание!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67193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ЧУДО - ПОЛОТНА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/>
              <a:t>Изготовленная мною серия </a:t>
            </a:r>
          </a:p>
          <a:p>
            <a:pPr marL="0" indent="0" algn="ctr">
              <a:buNone/>
            </a:pPr>
            <a:r>
              <a:rPr lang="ru-RU" b="1" dirty="0" smtClean="0"/>
              <a:t>пособий, </a:t>
            </a:r>
            <a:r>
              <a:rPr lang="ru-RU" b="1" dirty="0"/>
              <a:t>позволяет  решить целый комплекс </a:t>
            </a:r>
            <a:r>
              <a:rPr lang="ru-RU" b="1" dirty="0" smtClean="0"/>
              <a:t> </a:t>
            </a:r>
            <a:r>
              <a:rPr lang="ru-RU" b="1" dirty="0"/>
              <a:t>задач. </a:t>
            </a:r>
            <a:endParaRPr lang="ru-RU" b="1" dirty="0" smtClean="0"/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b="1" dirty="0"/>
              <a:t>Все полотна сшиты из холста с </a:t>
            </a:r>
            <a:r>
              <a:rPr lang="ru-RU" b="1" dirty="0" smtClean="0"/>
              <a:t>применением </a:t>
            </a:r>
            <a:r>
              <a:rPr lang="ru-RU" b="1" dirty="0" smtClean="0"/>
              <a:t>контактной </a:t>
            </a:r>
            <a:r>
              <a:rPr lang="ru-RU" b="1" dirty="0"/>
              <a:t>ленты, ворсистых </a:t>
            </a:r>
            <a:r>
              <a:rPr lang="ru-RU" b="1" dirty="0" smtClean="0"/>
              <a:t>тканей</a:t>
            </a:r>
            <a:r>
              <a:rPr lang="ru-RU" b="1" dirty="0"/>
              <a:t> </a:t>
            </a:r>
            <a:r>
              <a:rPr lang="ru-RU" b="1" dirty="0" smtClean="0"/>
              <a:t>и </a:t>
            </a:r>
            <a:r>
              <a:rPr lang="ru-RU" b="1" dirty="0" smtClean="0"/>
              <a:t> </a:t>
            </a:r>
            <a:r>
              <a:rPr lang="ru-RU" b="1" dirty="0"/>
              <a:t>прозрачных вставок</a:t>
            </a:r>
            <a:r>
              <a:rPr lang="ru-RU" b="1" dirty="0" smtClean="0"/>
              <a:t>.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b="1" dirty="0" smtClean="0"/>
              <a:t>Каждое </a:t>
            </a:r>
            <a:r>
              <a:rPr lang="ru-RU" b="1" dirty="0"/>
              <a:t>из них имеет своё приоритетное назначение, но  также может быть использовано для решения других задач.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305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prstClr val="black"/>
                </a:solidFill>
              </a:rPr>
              <a:t/>
            </a:r>
            <a:br>
              <a:rPr lang="ru-RU" sz="2200" b="1" dirty="0">
                <a:solidFill>
                  <a:prstClr val="black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ЧУДО-ПОЛОТНА </a:t>
            </a:r>
            <a:r>
              <a:rPr lang="ru-RU" sz="2200" b="1" dirty="0" smtClean="0">
                <a:solidFill>
                  <a:prstClr val="black"/>
                </a:solidFill>
              </a:rPr>
              <a:t/>
            </a:r>
            <a:br>
              <a:rPr lang="ru-RU" sz="2200" b="1" dirty="0" smtClean="0">
                <a:solidFill>
                  <a:prstClr val="black"/>
                </a:solidFill>
              </a:rPr>
            </a:br>
            <a:r>
              <a:rPr lang="ru-RU" sz="2200" b="1" dirty="0" smtClean="0">
                <a:solidFill>
                  <a:prstClr val="black"/>
                </a:solidFill>
              </a:rPr>
              <a:t>можно </a:t>
            </a:r>
            <a:r>
              <a:rPr lang="ru-RU" sz="2200" b="1" dirty="0">
                <a:solidFill>
                  <a:prstClr val="black"/>
                </a:solidFill>
              </a:rPr>
              <a:t>использовать в различных направлениях </a:t>
            </a:r>
            <a:r>
              <a:rPr lang="ru-RU" sz="2200" b="1" dirty="0" smtClean="0">
                <a:solidFill>
                  <a:prstClr val="black"/>
                </a:solidFill>
              </a:rPr>
              <a:t/>
            </a:r>
            <a:br>
              <a:rPr lang="ru-RU" sz="2200" b="1" dirty="0" smtClean="0">
                <a:solidFill>
                  <a:prstClr val="black"/>
                </a:solidFill>
              </a:rPr>
            </a:br>
            <a:r>
              <a:rPr lang="ru-RU" sz="2200" b="1" dirty="0" smtClean="0">
                <a:solidFill>
                  <a:prstClr val="black"/>
                </a:solidFill>
              </a:rPr>
              <a:t>коррекционно - </a:t>
            </a:r>
            <a:r>
              <a:rPr lang="ru-RU" sz="2200" b="1" dirty="0">
                <a:solidFill>
                  <a:prstClr val="black"/>
                </a:solidFill>
              </a:rPr>
              <a:t>развивающей работы.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1364737"/>
              </p:ext>
            </p:extLst>
          </p:nvPr>
        </p:nvGraphicFramePr>
        <p:xfrm>
          <a:off x="467544" y="206084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369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99412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ЗВУКОВЫЕ ДОМИКИ </a:t>
            </a:r>
          </a:p>
        </p:txBody>
      </p:sp>
      <p:pic>
        <p:nvPicPr>
          <p:cNvPr id="64515" name="Picture 2" descr="D:\ВСЕ ФОТО ЗА РАБОТУ\22.04.08\IMG_04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3568" y="1124744"/>
            <a:ext cx="3394075" cy="4309939"/>
          </a:xfrm>
          <a:noFill/>
          <a:ln w="76200">
            <a:solidFill>
              <a:srgbClr val="065641"/>
            </a:solidFill>
          </a:ln>
        </p:spPr>
      </p:pic>
      <p:pic>
        <p:nvPicPr>
          <p:cNvPr id="64516" name="Picture 3" descr="D:\ВСЕ ФОТО ЗА РАБОТУ\22.04.08\IMG_04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889" t="2525" r="4396"/>
          <a:stretch>
            <a:fillRect/>
          </a:stretch>
        </p:blipFill>
        <p:spPr>
          <a:xfrm>
            <a:off x="5063915" y="1124744"/>
            <a:ext cx="3445557" cy="4356008"/>
          </a:xfrm>
          <a:noFill/>
          <a:ln w="76200">
            <a:solidFill>
              <a:srgbClr val="065641"/>
            </a:solidFill>
          </a:ln>
        </p:spPr>
      </p:pic>
      <p:sp>
        <p:nvSpPr>
          <p:cNvPr id="5" name="Текст 4"/>
          <p:cNvSpPr txBox="1">
            <a:spLocks/>
          </p:cNvSpPr>
          <p:nvPr/>
        </p:nvSpPr>
        <p:spPr>
          <a:xfrm>
            <a:off x="539552" y="5661248"/>
            <a:ext cx="7992887" cy="6397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/>
              <a:t>Данные полотна помогают ребёнку давать артикуляционную и акустическую характеристику звуков. 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:\ВСЕ ФОТО ЗА РАБОТУ\22.04.08\IMG_04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4375" y="642938"/>
            <a:ext cx="3714749" cy="5454650"/>
          </a:xfrm>
          <a:noFill/>
          <a:ln w="76200">
            <a:solidFill>
              <a:srgbClr val="065641"/>
            </a:solidFill>
          </a:ln>
        </p:spPr>
      </p:pic>
      <p:pic>
        <p:nvPicPr>
          <p:cNvPr id="65539" name="Picture 3" descr="D:\ВСЕ ФОТО ЗА РАБОТУ\22.04.08\IMG_0446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/>
          <a:srcRect l="27353"/>
          <a:stretch/>
        </p:blipFill>
        <p:spPr>
          <a:xfrm>
            <a:off x="5220072" y="642918"/>
            <a:ext cx="3466731" cy="5429250"/>
          </a:xfrm>
          <a:noFill/>
          <a:ln w="76200">
            <a:solidFill>
              <a:srgbClr val="06564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ОНКУРС №2 АЛЬМАНАХ\ФОТО\DSCN996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504" r="1415" b="3873"/>
          <a:stretch/>
        </p:blipFill>
        <p:spPr bwMode="auto">
          <a:xfrm>
            <a:off x="5080292" y="1145616"/>
            <a:ext cx="3164116" cy="4105533"/>
          </a:xfrm>
          <a:prstGeom prst="rect">
            <a:avLst/>
          </a:prstGeom>
          <a:noFill/>
          <a:ln w="57150">
            <a:solidFill>
              <a:srgbClr val="0656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КОНКУРС №2 АЛЬМАНАХ\ФОТО\DSCN99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5073" r="3199" b="9944"/>
          <a:stretch/>
        </p:blipFill>
        <p:spPr bwMode="auto">
          <a:xfrm>
            <a:off x="683566" y="1196752"/>
            <a:ext cx="3164115" cy="4126405"/>
          </a:xfrm>
          <a:prstGeom prst="rect">
            <a:avLst/>
          </a:prstGeom>
          <a:noFill/>
          <a:ln w="57150">
            <a:solidFill>
              <a:srgbClr val="0656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8112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ЁЛОЧКА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5323157"/>
            <a:ext cx="849694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b="1" dirty="0">
                <a:solidFill>
                  <a:prstClr val="black"/>
                </a:solidFill>
              </a:rPr>
              <a:t>П</a:t>
            </a:r>
            <a:r>
              <a:rPr lang="ru-RU" sz="2400" b="1" dirty="0" smtClean="0">
                <a:solidFill>
                  <a:prstClr val="black"/>
                </a:solidFill>
              </a:rPr>
              <a:t>особие </a:t>
            </a:r>
            <a:r>
              <a:rPr lang="ru-RU" sz="2400" b="1" dirty="0">
                <a:solidFill>
                  <a:prstClr val="black"/>
                </a:solidFill>
              </a:rPr>
              <a:t>служит для выполнения </a:t>
            </a:r>
            <a:r>
              <a:rPr lang="ru-RU" sz="2400" b="1" dirty="0" err="1" smtClean="0">
                <a:solidFill>
                  <a:prstClr val="black"/>
                </a:solidFill>
              </a:rPr>
              <a:t>звуко</a:t>
            </a:r>
            <a:r>
              <a:rPr lang="ru-RU" sz="2400" b="1" dirty="0" smtClean="0">
                <a:solidFill>
                  <a:prstClr val="black"/>
                </a:solidFill>
              </a:rPr>
              <a:t>-</a:t>
            </a:r>
          </a:p>
          <a:p>
            <a:pPr lvl="0" algn="ctr">
              <a:spcBef>
                <a:spcPct val="20000"/>
              </a:spcBef>
            </a:pPr>
            <a:r>
              <a:rPr lang="ru-RU" sz="2400" b="1" dirty="0" smtClean="0">
                <a:solidFill>
                  <a:prstClr val="black"/>
                </a:solidFill>
              </a:rPr>
              <a:t>буквенного</a:t>
            </a:r>
            <a:r>
              <a:rPr lang="ru-RU" sz="2400" b="1" dirty="0">
                <a:solidFill>
                  <a:prstClr val="black"/>
                </a:solidFill>
              </a:rPr>
              <a:t>,  слогового анализа и синтеза </a:t>
            </a:r>
            <a:r>
              <a:rPr lang="ru-RU" sz="2400" b="1" dirty="0" smtClean="0">
                <a:solidFill>
                  <a:prstClr val="black"/>
                </a:solidFill>
              </a:rPr>
              <a:t>слов,   </a:t>
            </a:r>
            <a:r>
              <a:rPr lang="ru-RU" sz="2400" b="1" dirty="0">
                <a:solidFill>
                  <a:prstClr val="black"/>
                </a:solidFill>
              </a:rPr>
              <a:t>составления схем </a:t>
            </a:r>
            <a:r>
              <a:rPr lang="ru-RU" sz="2400" b="1" dirty="0" smtClean="0">
                <a:solidFill>
                  <a:prstClr val="black"/>
                </a:solidFill>
              </a:rPr>
              <a:t>предложений. 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5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Фотки МО Афонькина\НОВАЯ  грамота\IMG_з0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-1961" t="22433"/>
          <a:stretch>
            <a:fillRect/>
          </a:stretch>
        </p:blipFill>
        <p:spPr>
          <a:xfrm>
            <a:off x="294053" y="857232"/>
            <a:ext cx="3777881" cy="5452088"/>
          </a:xfrm>
          <a:noFill/>
          <a:ln w="28575">
            <a:solidFill>
              <a:srgbClr val="065641"/>
            </a:solidFill>
          </a:ln>
        </p:spPr>
      </p:pic>
      <p:pic>
        <p:nvPicPr>
          <p:cNvPr id="4" name="Picture 2" descr="F:\DCIM\100NIKON\DSCN0094.JPG"/>
          <p:cNvPicPr>
            <a:picLocks noChangeAspect="1" noChangeArrowheads="1"/>
          </p:cNvPicPr>
          <p:nvPr/>
        </p:nvPicPr>
        <p:blipFill>
          <a:blip r:embed="rId4" cstate="print"/>
          <a:srcRect l="3423" t="5875" r="10166" b="2143"/>
          <a:stretch>
            <a:fillRect/>
          </a:stretch>
        </p:blipFill>
        <p:spPr bwMode="auto">
          <a:xfrm rot="5400000">
            <a:off x="3917660" y="1654451"/>
            <a:ext cx="5452086" cy="3857652"/>
          </a:xfrm>
          <a:prstGeom prst="rect">
            <a:avLst/>
          </a:prstGeom>
          <a:noFill/>
          <a:ln w="38100">
            <a:solidFill>
              <a:srgbClr val="06564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КОНКУРС №2 АЛЬМАНАХ\ФОТО\DSCN99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3562176" cy="4504946"/>
          </a:xfrm>
          <a:prstGeom prst="rect">
            <a:avLst/>
          </a:prstGeom>
          <a:noFill/>
          <a:ln w="57150">
            <a:solidFill>
              <a:srgbClr val="0656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121" y="1052736"/>
            <a:ext cx="352839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82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3154</TotalTime>
  <Words>292</Words>
  <Application>Microsoft Office PowerPoint</Application>
  <PresentationFormat>Экран (4:3)</PresentationFormat>
  <Paragraphs>59</Paragraphs>
  <Slides>22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 </vt:lpstr>
      <vt:lpstr>ЧУДО - ПОЛОТНА</vt:lpstr>
      <vt:lpstr> ЧУДО-ПОЛОТНА  можно использовать в различных направлениях  коррекционно - развивающей работы.</vt:lpstr>
      <vt:lpstr>ЗВУКОВЫЕ ДОМИКИ </vt:lpstr>
      <vt:lpstr>Презентация PowerPoint</vt:lpstr>
      <vt:lpstr>ЁЛОЧКА</vt:lpstr>
      <vt:lpstr>Презентация PowerPoint</vt:lpstr>
      <vt:lpstr>Презентация PowerPoint</vt:lpstr>
      <vt:lpstr>ГУСЕНИЦА  </vt:lpstr>
      <vt:lpstr>ЧУДО-ЛАДОШКИ</vt:lpstr>
      <vt:lpstr>ПОЛОТНО КРОССВОРДОВ</vt:lpstr>
      <vt:lpstr>ПОЛОТНО КРОССВОРДОВ </vt:lpstr>
      <vt:lpstr>Презентация PowerPoint</vt:lpstr>
      <vt:lpstr>Запиши слова звуками и буквами.</vt:lpstr>
      <vt:lpstr>Презентация PowerPoint</vt:lpstr>
      <vt:lpstr>Составь  схему предложения.</vt:lpstr>
      <vt:lpstr>ПОЛОТНО КРОССВОРДОВ </vt:lpstr>
      <vt:lpstr>ДЕРЕВО РОДСТВЕННЫХ СЛОВ</vt:lpstr>
      <vt:lpstr>Презентация PowerPoint</vt:lpstr>
      <vt:lpstr>Презентация PowerPoint</vt:lpstr>
      <vt:lpstr>Презентация PowerPoint</vt:lpstr>
    </vt:vector>
  </TitlesOfParts>
  <Company>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Татьяна</cp:lastModifiedBy>
  <cp:revision>337</cp:revision>
  <dcterms:created xsi:type="dcterms:W3CDTF">2014-04-12T18:34:28Z</dcterms:created>
  <dcterms:modified xsi:type="dcterms:W3CDTF">2017-05-16T18:23:11Z</dcterms:modified>
</cp:coreProperties>
</file>