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1" r:id="rId8"/>
    <p:sldId id="269" r:id="rId9"/>
    <p:sldId id="270" r:id="rId10"/>
    <p:sldId id="262" r:id="rId11"/>
    <p:sldId id="271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B21"/>
    <a:srgbClr val="FF33CC"/>
    <a:srgbClr val="11B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>
      <p:cViewPr>
        <p:scale>
          <a:sx n="66" d="100"/>
          <a:sy n="66" d="100"/>
        </p:scale>
        <p:origin x="150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922001-823F-4EA6-B413-24F604EE9E4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976AA9-EAE4-489C-96DE-8CFFDA9B22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5405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260648"/>
            <a:ext cx="9361040" cy="5328592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Патриотическое </a:t>
            </a: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воспитание  старшего дошкольного возрасте средствами детской 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литературы</a:t>
            </a:r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Выполнила воспитатель старшей группы № 7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Гордейчик Ольга Николаевна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657184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10009112" cy="62646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  <a:t>Формы работы:</a:t>
            </a:r>
            <a:r>
              <a:rPr lang="ru-RU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спектаклей и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сказок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праздничные </a:t>
            </a: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b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продуктивная </a:t>
            </a:r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b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работ детей и родителей.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67545" y="142922"/>
            <a:ext cx="72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0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0"/>
            <a:ext cx="112500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5656"/>
            <a:ext cx="9612560" cy="5662343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 * </a:t>
            </a:r>
            <a:r>
              <a:rPr lang="ru-RU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осле </a:t>
            </a:r>
            <a:r>
              <a:rPr lang="ru-RU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прослушивания литературного произведения и правильно проведенной </a:t>
            </a:r>
            <a:r>
              <a:rPr lang="ru-RU" sz="2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  <a:r>
              <a:rPr lang="ru-RU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даже практически не рисующие дети пытаются изобразить персонажей сказки или особенно впечатлившие </a:t>
            </a:r>
            <a:r>
              <a:rPr lang="ru-RU" sz="2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моменты-  сюжет</a:t>
            </a:r>
            <a:br>
              <a:rPr lang="ru-RU" sz="2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рисования и лепки, можно предложить детям напольный строительный материал, военную технику, игрушки по теме занятия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сюжетно-ролевая игра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ru-RU" sz="2000" b="1" dirty="0" smtClean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dirty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самостоятельной организации игр дети сами пользуются любимыми считалками, что тоже результат специального </a:t>
            </a:r>
            <a:r>
              <a:rPr lang="ru-RU" sz="2000" b="1" dirty="0" smtClean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ознакомления их </a:t>
            </a:r>
            <a:r>
              <a:rPr lang="ru-RU" sz="2000" b="1" dirty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родной </a:t>
            </a:r>
            <a:r>
              <a:rPr lang="ru-RU" sz="2000" b="1" dirty="0" smtClean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культурой</a:t>
            </a:r>
            <a:br>
              <a:rPr lang="ru-RU" sz="2000" b="1" dirty="0" smtClean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«</a:t>
            </a:r>
            <a:r>
              <a:rPr lang="ru-RU" sz="2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Сказкотворчество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»- Дети, прослушав сказку или рассказ, через какое-то время начинают ее пересказывать либо сверстникам, либо игрушкам-«детям», смешивая несколько сюжетов, заменяя персонажей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По рисункам и поделкам детей можно судить о точности и объеме их знаний, о системе понятий и закономерностей, усвоенных </a:t>
            </a:r>
            <a:r>
              <a:rPr lang="ru-RU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ими </a:t>
            </a:r>
            <a:r>
              <a:rPr lang="ru-RU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на занятиях.</a:t>
            </a:r>
            <a:br>
              <a:rPr lang="ru-RU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-180530" y="0"/>
            <a:ext cx="9649073" cy="1340767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F50B21"/>
              </a:solidFill>
              <a:latin typeface="Monotype Corsiva" panose="03010101010201010101" pitchFamily="66" charset="0"/>
            </a:endParaRPr>
          </a:p>
          <a:p>
            <a:endParaRPr lang="ru-RU" sz="2800" b="1" dirty="0">
              <a:solidFill>
                <a:srgbClr val="F50B21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  <a:t>Самостоятельное </a:t>
            </a:r>
            <a:r>
              <a:rPr lang="ru-RU" sz="2800" b="1" dirty="0">
                <a:solidFill>
                  <a:srgbClr val="F50B21"/>
                </a:solidFill>
                <a:latin typeface="Monotype Corsiva" panose="03010101010201010101" pitchFamily="66" charset="0"/>
              </a:rPr>
              <a:t>творчество как переосмысление детьми литературы, используемой в патриотическом воспитании дошкольников</a:t>
            </a:r>
            <a:endParaRPr lang="ru-RU" sz="2800" dirty="0">
              <a:solidFill>
                <a:srgbClr val="F50B2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6571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264696" cy="633670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F50B21"/>
                </a:solidFill>
                <a:latin typeface="Bahnschrift Light SemiCondensed" panose="020B0502040204020203" pitchFamily="34" charset="0"/>
              </a:rPr>
              <a:t>Таким образом, 	</a:t>
            </a:r>
            <a:r>
              <a:rPr lang="ru-RU" b="1" dirty="0" smtClean="0">
                <a:solidFill>
                  <a:srgbClr val="F50B21"/>
                </a:solidFill>
                <a:latin typeface="Bahnschrift Light SemiCondensed" panose="020B0502040204020203" pitchFamily="34" charset="0"/>
              </a:rPr>
              <a:t>художественная литература, произведения </a:t>
            </a:r>
            <a:r>
              <a:rPr lang="ru-RU" b="1" dirty="0">
                <a:solidFill>
                  <a:srgbClr val="F50B21"/>
                </a:solidFill>
                <a:latin typeface="Bahnschrift Light SemiCondensed" panose="020B0502040204020203" pitchFamily="34" charset="0"/>
              </a:rPr>
              <a:t>устного народного творчества не только формируют любовь к традициям своего народа, но и способствуют развитию личности в духе патриотизма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2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009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6692280" cy="262162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400" b="1" dirty="0" smtClean="0">
                <a:solidFill>
                  <a:srgbClr val="F50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5400" b="1" dirty="0">
              <a:solidFill>
                <a:srgbClr val="F50B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" y="0"/>
            <a:ext cx="925252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Патриотическое воспитание – это основа формирования будущего </a:t>
            </a:r>
            <a:r>
              <a:rPr lang="ru-RU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гражданина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50B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9289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Чувство </a:t>
            </a:r>
            <a:r>
              <a:rPr lang="ru-RU" sz="2400" dirty="0">
                <a:latin typeface="Arial Black" panose="020B0A04020102020204" pitchFamily="34" charset="0"/>
              </a:rPr>
              <a:t>Родины начинается у ребенка с отношения к семье, к самым близким </a:t>
            </a:r>
            <a:r>
              <a:rPr lang="ru-RU" sz="2400" dirty="0" smtClean="0">
                <a:latin typeface="Arial Black" panose="020B0A04020102020204" pitchFamily="34" charset="0"/>
              </a:rPr>
              <a:t> людям </a:t>
            </a:r>
            <a:r>
              <a:rPr lang="ru-RU" sz="2400" dirty="0">
                <a:latin typeface="Arial Black" panose="020B0A04020102020204" pitchFamily="34" charset="0"/>
              </a:rPr>
              <a:t>— к матери, отцу, бабушке, дедушке. Это корни, связывающие его с родным домом и ближайшим окружением.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Чувство </a:t>
            </a:r>
            <a:r>
              <a:rPr lang="ru-RU" sz="2400" dirty="0">
                <a:latin typeface="Arial Black" panose="020B0A04020102020204" pitchFamily="34" charset="0"/>
              </a:rPr>
              <a:t>Родины начинается с восхищения тем, что видит перед собой малыш, чему он изумляется и что вызывает отклик в его душе.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120" y="0"/>
            <a:ext cx="98521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217024" cy="67413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  <a:t>Цель</a:t>
            </a:r>
            <a:r>
              <a:rPr lang="ru-RU" sz="4000" b="1" dirty="0">
                <a:solidFill>
                  <a:srgbClr val="F50B21"/>
                </a:solidFill>
                <a:latin typeface="Monotype Corsiva" panose="03010101010201010101" pitchFamily="66" charset="0"/>
              </a:rPr>
              <a:t> патриотического воспитания в </a:t>
            </a:r>
            <a:r>
              <a:rPr lang="ru-RU" sz="4000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  <a:t>ДОУ</a:t>
            </a:r>
            <a:br>
              <a:rPr lang="ru-RU" sz="4000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убежденного патриота,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любящего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Родину, преданного </a:t>
            </a:r>
            <a:r>
              <a:rPr lang="ru-RU" sz="3200" dirty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Отечеству, готового служить ему своим трудом и защищать </a:t>
            </a:r>
            <a:r>
              <a:rPr lang="ru-RU" sz="3200" b="1" dirty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интересы, а также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z="3200" dirty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семьи </a:t>
            </a:r>
            <a:r>
              <a:rPr lang="ru-RU" sz="3200" i="1" dirty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(родителей с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детьми)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для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 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эмоционально- </a:t>
            </a:r>
            <a:r>
              <a:rPr lang="ru-RU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нравственного</a:t>
            </a:r>
            <a:r>
              <a: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воспитания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гордости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страны; формирование толерантности, чувства уважения к другим народам, их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традициям другим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народам, их традициям.</a:t>
            </a:r>
          </a:p>
        </p:txBody>
      </p:sp>
    </p:spTree>
    <p:extLst>
      <p:ext uri="{BB962C8B-B14F-4D97-AF65-F5344CB8AC3E}">
        <p14:creationId xmlns:p14="http://schemas.microsoft.com/office/powerpoint/2010/main" val="64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39632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764704"/>
            <a:ext cx="7605587" cy="59492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*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чувства любви к родным ребенка в семье, к родному дому, к городу, стране;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изучению истории нашей Родины;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*способствовать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воспитанию уважительного отношения к пожилым людям, к защитникам Отечества;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воспитывать толерантность по отношению к соотечественникам и представителям других национальностей;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знакомить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символами государства (герб, флаг, гимн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традиции и обычаи народов, населяющих нашу республику, с уважением относиться к людям других национальностей.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96552" y="260649"/>
            <a:ext cx="8181651" cy="64807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  <a:t>                Основные задачи:</a:t>
            </a:r>
            <a:endParaRPr lang="ru-RU" sz="4800" b="1" dirty="0">
              <a:solidFill>
                <a:srgbClr val="F50B2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15" y="7430"/>
            <a:ext cx="10657184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712968" cy="55446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Важную роль в формировании нравственно-патриотических суждений и оценок у детей играет художественная литература. 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художественной литературы на нравственно-патриотическое  воспитание дошкольников  многогранно.    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произведения привлекают ребенка не только своей яркой образной формой, но и смысловым содержанием. Они, раскрывая внутренний мир героев, заставляют детей волноваться, переживать, как свои, радости и горести героев.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возможно посредством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 детской литературы.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604" y="0"/>
            <a:ext cx="10484222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52128"/>
            <a:ext cx="9361040" cy="558924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любви к Родине. Сказка - это духовные богатства культуры, познавая которые, ребёнок познает сердцем родной народ. Дошкольный возраст - возраст сказки. Именно в этом возрасте ребёнок проявляет сильную тягу ко всему сказочному,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чудесному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дошкольном возрасте восприятие сказки становится специфической деятельностью ребёнка, обладающей притягательной силой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свободно мечтать и фантазировать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маленького ребёнка сильно развит механизм идентификации, т.е. процесс эмоционального включения, объединения себя с другим человеком, персонажем и присвоения его норм, ценностей, образцов.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12576" y="0"/>
            <a:ext cx="10441160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Детская </a:t>
            </a: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литература как средство патриотического воспитания дошкольников</a:t>
            </a:r>
            <a:endParaRPr lang="ru-RU" sz="36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612" y="0"/>
            <a:ext cx="108792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468544" cy="6281937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важной составляющей патриотического воспитания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стихи А. Твардовского, С. Михалкова, рассказы А. Гайдара, А. Митяева о подвигах и мужестве солдат, защищавших Родину, о детях и подростках, участвовавших в борьбе с захватчиками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B0F0"/>
                </a:solidFill>
              </a:rPr>
              <a:t>Рассказы о столице России и о родном городе</a:t>
            </a:r>
            <a:r>
              <a:rPr lang="ru-RU" sz="2000" dirty="0"/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200" b="1" dirty="0" smtClean="0">
                <a:solidFill>
                  <a:schemeClr val="tx1"/>
                </a:solidFill>
              </a:rPr>
              <a:t>ребята </a:t>
            </a:r>
            <a:r>
              <a:rPr lang="ru-RU" sz="2200" b="1" dirty="0">
                <a:solidFill>
                  <a:schemeClr val="tx1"/>
                </a:solidFill>
              </a:rPr>
              <a:t>знакомятся </a:t>
            </a:r>
            <a:r>
              <a:rPr lang="ru-RU" sz="2200" b="1" dirty="0" smtClean="0">
                <a:solidFill>
                  <a:schemeClr val="tx1"/>
                </a:solidFill>
              </a:rPr>
              <a:t>с </a:t>
            </a:r>
            <a:r>
              <a:rPr lang="ru-RU" sz="2200" b="1" dirty="0" smtClean="0">
                <a:solidFill>
                  <a:schemeClr val="bg1"/>
                </a:solidFill>
              </a:rPr>
              <a:t>достопримечательностями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>
                <a:solidFill>
                  <a:schemeClr val="tx1"/>
                </a:solidFill>
              </a:rPr>
              <a:t>достоинствами и особенностями родного края, города. У них </a:t>
            </a:r>
            <a:r>
              <a:rPr lang="ru-RU" sz="2200" b="1" dirty="0">
                <a:solidFill>
                  <a:schemeClr val="bg1"/>
                </a:solidFill>
              </a:rPr>
              <a:t>развивается</a:t>
            </a:r>
            <a:r>
              <a:rPr lang="ru-RU" sz="2200" b="1" dirty="0">
                <a:solidFill>
                  <a:schemeClr val="tx1"/>
                </a:solidFill>
              </a:rPr>
              <a:t> чувство гордости за свой край, своё </a:t>
            </a:r>
            <a:r>
              <a:rPr lang="ru-RU" sz="2200" b="1" dirty="0" err="1" smtClean="0">
                <a:solidFill>
                  <a:schemeClr val="tx1"/>
                </a:solidFill>
              </a:rPr>
              <a:t>отечество,Родину</a:t>
            </a:r>
            <a:r>
              <a:rPr lang="ru-RU" sz="2200" b="1" dirty="0">
                <a:solidFill>
                  <a:schemeClr val="tx1"/>
                </a:solidFill>
              </a:rPr>
              <a:t>.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B0F0"/>
                </a:solidFill>
              </a:rPr>
              <a:t>Устное народное творчество </a:t>
            </a:r>
            <a:r>
              <a:rPr lang="ru-RU" sz="2200" dirty="0">
                <a:solidFill>
                  <a:schemeClr val="tx1"/>
                </a:solidFill>
              </a:rPr>
              <a:t>- </a:t>
            </a:r>
            <a:r>
              <a:rPr lang="ru-RU" sz="2700" b="1" dirty="0">
                <a:solidFill>
                  <a:schemeClr val="tx1"/>
                </a:solidFill>
              </a:rPr>
              <a:t>богатейший материал для патриотического </a:t>
            </a:r>
            <a:r>
              <a:rPr lang="ru-RU" sz="2700" b="1" dirty="0" smtClean="0">
                <a:solidFill>
                  <a:schemeClr val="tx1"/>
                </a:solidFill>
              </a:rPr>
              <a:t>воспитания: </a:t>
            </a:r>
            <a:r>
              <a:rPr lang="ru-RU" sz="2200" b="1" dirty="0">
                <a:solidFill>
                  <a:schemeClr val="tx1"/>
                </a:solidFill>
              </a:rPr>
              <a:t>п</a:t>
            </a:r>
            <a:r>
              <a:rPr lang="ru-RU" sz="2200" b="1" dirty="0" smtClean="0">
                <a:solidFill>
                  <a:schemeClr val="tx1"/>
                </a:solidFill>
              </a:rPr>
              <a:t>ословицы </a:t>
            </a:r>
            <a:r>
              <a:rPr lang="ru-RU" sz="2200" b="1" dirty="0">
                <a:solidFill>
                  <a:schemeClr val="tx1"/>
                </a:solidFill>
              </a:rPr>
              <a:t>и поговорки </a:t>
            </a:r>
            <a:r>
              <a:rPr lang="ru-RU" sz="2200" b="1" dirty="0" smtClean="0">
                <a:solidFill>
                  <a:schemeClr val="tx1"/>
                </a:solidFill>
              </a:rPr>
              <a:t>,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загадки ,</a:t>
            </a:r>
            <a:r>
              <a:rPr lang="ru-RU" sz="2200" b="1" dirty="0">
                <a:solidFill>
                  <a:schemeClr val="tx1"/>
                </a:solidFill>
              </a:rPr>
              <a:t> песенки, </a:t>
            </a:r>
            <a:r>
              <a:rPr lang="ru-RU" sz="2200" b="1" dirty="0" smtClean="0">
                <a:solidFill>
                  <a:schemeClr val="tx1"/>
                </a:solidFill>
              </a:rPr>
              <a:t>потешки</a:t>
            </a:r>
            <a:r>
              <a:rPr lang="ru-RU" sz="2200" b="1" dirty="0">
                <a:solidFill>
                  <a:schemeClr val="tx1"/>
                </a:solidFill>
              </a:rPr>
              <a:t>,</a:t>
            </a:r>
            <a:r>
              <a:rPr lang="ru-RU" sz="2200" b="1" dirty="0" smtClean="0">
                <a:solidFill>
                  <a:schemeClr val="tx1"/>
                </a:solidFill>
              </a:rPr>
              <a:t> заклички, считалки, </a:t>
            </a:r>
            <a:r>
              <a:rPr lang="ru-RU" sz="2200" b="1" dirty="0">
                <a:solidFill>
                  <a:schemeClr val="tx1"/>
                </a:solidFill>
              </a:rPr>
              <a:t>скороговорки, волшебные </a:t>
            </a:r>
            <a:r>
              <a:rPr lang="ru-RU" sz="2200" b="1" dirty="0" smtClean="0">
                <a:solidFill>
                  <a:schemeClr val="tx1"/>
                </a:solidFill>
              </a:rPr>
              <a:t>сказки.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произведения о природе родного края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7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sz="27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сказках, стихах, рассказах И. Бунина, С. Есенина, М. Пришвина, В. Бианки и других поэтов и писателей раскрывается красота родной </a:t>
            </a:r>
            <a:r>
              <a:rPr lang="ru-RU" sz="27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природы.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Calibri"/>
                <a:cs typeface="Times New Roman"/>
              </a:rPr>
              <a:t>Ф</a:t>
            </a:r>
            <a:r>
              <a:rPr lang="ru-RU" sz="27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ормирование </a:t>
            </a:r>
            <a:r>
              <a:rPr lang="ru-RU" sz="27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любви к Родине через любовь к природе родного края одно из средств воспитания патриота нашей </a:t>
            </a:r>
            <a:r>
              <a:rPr lang="ru-RU" sz="27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страны</a:t>
            </a:r>
            <a:r>
              <a:rPr lang="ru-RU" sz="27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,</a:t>
            </a:r>
            <a:r>
              <a:rPr lang="ru-RU" sz="22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smtClean="0"/>
              <a:t>!!!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19022" y="116632"/>
            <a:ext cx="9687566" cy="72007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      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Стихи </a:t>
            </a:r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 рассказы о Великой Отечественной Войне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1089232" cy="7245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979308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– как символ знаний, радости, удовольствия –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знакома детям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самого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раннего возраста. Но именно в старшем </a:t>
            </a:r>
            <a:r>
              <a:rPr lang="ru-RU" sz="2000" b="1" dirty="0" smtClean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дошкольном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 она становится неотъемлемой спутницей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процесса.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 формируется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подкрепляется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уважительное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книге и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специальных занятиях 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типу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«Экскурсия в библиотеку», </a:t>
            </a:r>
            <a:r>
              <a:rPr lang="ru-RU" sz="2000" b="1" dirty="0" smtClean="0">
                <a:solidFill>
                  <a:srgbClr val="F50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«Откуда книга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пришла», «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любимые книги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и на бытовом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 –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приучают брать книгу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чистыми руками, не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рисовать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страницах.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старшего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 всегда «голодны» до новой информации, они собирают образ окружающего мира по кусочкам.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Недаром возраст 5-7 лет называют «возрастом почемучек».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этот период дети особенно внимательны к чтению вслух,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полезно не только для расширения кругозора, но и для развития образного мышления.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должен заражать детей своей любовью к Родине, с искренним удивлением и восхищением рассказывать о богатстве страны и достойных людях, государственных праздниках.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различных форм литературы вне занятий в неформальной,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полусемейной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обстановке приучают детей к естественности художественного слова, его повседневности.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0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44" y="0"/>
            <a:ext cx="10864999" cy="7245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979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52536" y="188639"/>
            <a:ext cx="820891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b="1" dirty="0">
                <a:solidFill>
                  <a:srgbClr val="F50B21"/>
                </a:solidFill>
                <a:latin typeface="Monotype Corsiva" panose="03010101010201010101" pitchFamily="66" charset="0"/>
              </a:rPr>
              <a:t>Жанры литературы, используемые для воспитания детей дошкольного </a:t>
            </a:r>
            <a:r>
              <a:rPr lang="ru-RU" sz="3600" b="1" dirty="0" smtClean="0">
                <a:solidFill>
                  <a:srgbClr val="F50B21"/>
                </a:solidFill>
                <a:latin typeface="Monotype Corsiva" panose="03010101010201010101" pitchFamily="66" charset="0"/>
              </a:rPr>
              <a:t>возраста: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33CC"/>
                </a:solidFill>
                <a:latin typeface="Bahnschrift Light SemiCondensed" panose="020B0502040204020203" pitchFamily="34" charset="0"/>
              </a:rPr>
              <a:t>Русские народные волшебные </a:t>
            </a:r>
            <a:r>
              <a:rPr lang="ru-RU" sz="2800" b="1" dirty="0" smtClean="0">
                <a:solidFill>
                  <a:srgbClr val="FF33CC"/>
                </a:solidFill>
                <a:latin typeface="Bahnschrift Light SemiCondensed" panose="020B0502040204020203" pitchFamily="34" charset="0"/>
              </a:rPr>
              <a:t>сказки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Былины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Обрядовые </a:t>
            </a:r>
            <a:r>
              <a:rPr lang="ru-RU" sz="2800" b="1" dirty="0">
                <a:solidFill>
                  <a:srgbClr val="7030A0"/>
                </a:solidFill>
              </a:rPr>
              <a:t>песни, </a:t>
            </a:r>
            <a:r>
              <a:rPr lang="ru-RU" sz="2800" b="1" dirty="0" smtClean="0">
                <a:solidFill>
                  <a:srgbClr val="7030A0"/>
                </a:solidFill>
              </a:rPr>
              <a:t>прибаутки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11BF32"/>
                </a:solidFill>
              </a:rPr>
              <a:t>Д</a:t>
            </a:r>
            <a:r>
              <a:rPr lang="ru-RU" sz="2800" b="1" dirty="0" smtClean="0">
                <a:solidFill>
                  <a:srgbClr val="11BF32"/>
                </a:solidFill>
              </a:rPr>
              <a:t>окучные </a:t>
            </a:r>
            <a:r>
              <a:rPr lang="ru-RU" sz="2800" b="1" dirty="0">
                <a:solidFill>
                  <a:srgbClr val="11BF32"/>
                </a:solidFill>
              </a:rPr>
              <a:t>сказки и </a:t>
            </a:r>
            <a:r>
              <a:rPr lang="ru-RU" sz="2800" b="1" dirty="0" smtClean="0">
                <a:solidFill>
                  <a:srgbClr val="002060"/>
                </a:solidFill>
              </a:rPr>
              <a:t>небылицы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Стихотворения </a:t>
            </a:r>
            <a:r>
              <a:rPr lang="ru-RU" sz="2800" b="1" dirty="0">
                <a:solidFill>
                  <a:srgbClr val="002060"/>
                </a:solidFill>
              </a:rPr>
              <a:t>посвященные </a:t>
            </a:r>
            <a:r>
              <a:rPr lang="ru-RU" sz="2800" b="1" dirty="0" smtClean="0">
                <a:solidFill>
                  <a:srgbClr val="002060"/>
                </a:solidFill>
              </a:rPr>
              <a:t>природе; </a:t>
            </a:r>
            <a:r>
              <a:rPr lang="ru-RU" sz="2800" b="1" dirty="0">
                <a:solidFill>
                  <a:srgbClr val="002060"/>
                </a:solidFill>
              </a:rPr>
              <a:t>Рассказы о природе 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</a:rPr>
              <a:t>Стихи</a:t>
            </a:r>
            <a:r>
              <a:rPr lang="ru-RU" sz="2800" b="1" dirty="0"/>
              <a:t> о Великой Отечественной </a:t>
            </a:r>
            <a:r>
              <a:rPr lang="ru-RU" sz="2800" b="1" dirty="0" smtClean="0"/>
              <a:t>Войне;</a:t>
            </a:r>
            <a:r>
              <a:rPr lang="ru-RU" sz="2800" b="1" dirty="0"/>
              <a:t> </a:t>
            </a:r>
            <a:r>
              <a:rPr lang="ru-RU" sz="2800" b="1" dirty="0">
                <a:solidFill>
                  <a:srgbClr val="C00000"/>
                </a:solidFill>
              </a:rPr>
              <a:t>Рассказы</a:t>
            </a:r>
            <a:r>
              <a:rPr lang="ru-RU" sz="2800" b="1" dirty="0"/>
              <a:t> о Великой Отечественной Войне, о детях и подростках, участвовавших в борьбе с захватчиками, знакомят современных детей с подвигами их бабушек и дедушек</a:t>
            </a:r>
            <a:r>
              <a:rPr lang="ru-RU" sz="2800" b="1" dirty="0" smtClean="0"/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Рассказы о родном городе и столице России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2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1229</TotalTime>
  <Words>491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Arial Black</vt:lpstr>
      <vt:lpstr>Bahnschrift Light SemiCondensed</vt:lpstr>
      <vt:lpstr>Calibri</vt:lpstr>
      <vt:lpstr>Candara</vt:lpstr>
      <vt:lpstr>Monotype Corsiva</vt:lpstr>
      <vt:lpstr>Symbol</vt:lpstr>
      <vt:lpstr>Times New Roman</vt:lpstr>
      <vt:lpstr>Wingdings</vt:lpstr>
      <vt:lpstr>Волна</vt:lpstr>
      <vt:lpstr> Патриотическое воспитание  старшего дошкольного возрасте средствами детской литературы  Выполнила воспитатель старшей группы № 7 Гордейчик Ольга Николаевна</vt:lpstr>
      <vt:lpstr>Презентация PowerPoint</vt:lpstr>
      <vt:lpstr>Цель патриотического воспитания в ДОУ  воспитание убежденного патриота,  любящего свою Родину, преданного Отечеству, готового служить ему своим трудом и защищать его интересы, а также взаимодействие семьи (родителей с детьми) для воспитания эмоционально- нравственного воспитания.   Развитие чувства ответственности и гордости за достижения страны; формирование толерантности, чувства уважения к другим народам, их традициям другим народам, их традициям.</vt:lpstr>
      <vt:lpstr>*воспитание чувства любви к родным ребенка в семье, к родному дому, к городу, стране; *формирование интереса к изучению истории нашей Родины; *способствовать воспитанию уважительного отношения к пожилым людям, к защитникам Отечества; * воспитывать толерантность по отношению к соотечественникам и представителям других национальностей; * знакомить детей с символами государства (герб, флаг, гимн). * изучать традиции и обычаи народов, населяющих нашу республику, с уважением относиться к людям других национальностей. </vt:lpstr>
      <vt:lpstr>Презентация PowerPoint</vt:lpstr>
      <vt:lpstr>Детская литература как средство патриотического воспитания дошкольников</vt:lpstr>
      <vt:lpstr>Они    являются одной из важной составляющей патриотического воспитания.  Это стихи А. Твардовского, С. Михалкова, рассказы А. Гайдара, А. Митяева о подвигах и мужестве солдат, защищавших Родину, о детях и подростках, участвовавших в борьбе с захватчиками. Рассказы о столице России и о родном городе - ребята знакомятся с достопримечательностями, достоинствами и особенностями родного края, города. У них развивается чувство гордости за свой край, своё отечество,Родину. Устное народное творчество - богатейший материал для патриотического воспитания: пословицы и поговорки , загадки , песенки, потешки, заклички, считалки, скороговорки, волшебные сказки. Художественные произведения о природе родного края. В сказках, стихах, рассказах И. Бунина, С. Есенина, М. Пришвина, В. Бианки и других поэтов и писателей раскрывается красота родной природы. Формирование любви к Родине через любовь к природе родного края одно из средств воспитания патриота нашей страны, !!!</vt:lpstr>
      <vt:lpstr>Презентация PowerPoint</vt:lpstr>
      <vt:lpstr>Презентация PowerPoint</vt:lpstr>
      <vt:lpstr>Формы работы:  беседы  экскурсия в музей  показ спектаклей и сказок   праздничные мероприятия  продуктивная деятельность детей  выставки творческих работ детей и родителей. </vt:lpstr>
      <vt:lpstr> * После прослушивания литературного произведения и правильно проведенной беседы, даже практически не рисующие дети пытаются изобразить персонажей сказки или особенно впечатлившие моменты-  сюжет   * Кроме рисования и лепки, можно предложить детям напольный строительный материал, военную технику, игрушки по теме занятия.     сюжетно-ролевая игра    *  При самостоятельной организации игр дети сами пользуются любимыми считалками, что тоже результат специального  ознакомления их с родной культурой      * «Сказкотворчество»- Дети, прослушав сказку или рассказ, через какое-то время начинают ее пересказывать либо сверстникам, либо игрушкам-«детям», смешивая несколько сюжетов, заменяя персонажей.    По рисункам и поделкам детей можно судить о точности и объеме их знаний, о системе понятий и закономерностей, усвоенных  ими на занятиях.              </vt:lpstr>
      <vt:lpstr>Таким образом,  художественная литература, произведения устного народного творчества не только формируют любовь к традициям своего народа, но и способствуют развитию личности в духе патриотизма.</vt:lpstr>
      <vt:lpstr>СПАСИБО ЗА     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в старшем дошкольном возрасте посредством художественной литературы</dc:title>
  <dc:creator>Пользователь Windows</dc:creator>
  <cp:lastModifiedBy>User</cp:lastModifiedBy>
  <cp:revision>49</cp:revision>
  <dcterms:created xsi:type="dcterms:W3CDTF">2018-04-18T13:24:42Z</dcterms:created>
  <dcterms:modified xsi:type="dcterms:W3CDTF">2020-05-21T18:36:51Z</dcterms:modified>
</cp:coreProperties>
</file>