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8" r:id="rId4"/>
    <p:sldId id="259" r:id="rId5"/>
    <p:sldId id="260" r:id="rId6"/>
    <p:sldId id="261" r:id="rId7"/>
    <p:sldId id="288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9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00" autoAdjust="0"/>
  </p:normalViewPr>
  <p:slideViewPr>
    <p:cSldViewPr>
      <p:cViewPr varScale="1">
        <p:scale>
          <a:sx n="66" d="100"/>
          <a:sy n="66" d="100"/>
        </p:scale>
        <p:origin x="-150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detibdd.ru/wp-content/uploads/2016/04/RAMKA-DLYA-FOTO-ILI-RISUN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36104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5636" y="948420"/>
            <a:ext cx="65527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Квест</a:t>
            </a:r>
            <a:r>
              <a:rPr lang="ru-RU" sz="3600" b="1" dirty="0">
                <a:solidFill>
                  <a:srgbClr val="002060"/>
                </a:solidFill>
                <a:latin typeface="Constantia" panose="02030602050306030303" pitchFamily="18" charset="0"/>
              </a:rPr>
              <a:t>-игра для детей средней группы по правилам дорожного движения: </a:t>
            </a:r>
            <a:endParaRPr lang="ru-RU" sz="36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«</a:t>
            </a:r>
            <a:r>
              <a:rPr lang="ru-RU" sz="3600" b="1" dirty="0">
                <a:solidFill>
                  <a:srgbClr val="002060"/>
                </a:solidFill>
                <a:latin typeface="Constantia" panose="02030602050306030303" pitchFamily="18" charset="0"/>
              </a:rPr>
              <a:t>По следу </a:t>
            </a:r>
            <a:r>
              <a:rPr lang="ru-RU" sz="3600" b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Бармалея</a:t>
            </a:r>
            <a:r>
              <a:rPr lang="ru-RU" sz="3600" b="1" dirty="0">
                <a:solidFill>
                  <a:srgbClr val="002060"/>
                </a:solidFill>
                <a:latin typeface="Constantia" panose="02030602050306030303" pitchFamily="18" charset="0"/>
              </a:rPr>
              <a:t>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7664" y="4725144"/>
            <a:ext cx="4571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Подготовила: воспитатель МАДОУ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«Детский сад №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ru-RU" sz="20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» Беспалова В.В.</a:t>
            </a:r>
            <a:endParaRPr lang="ru-RU" sz="20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3248" y="332656"/>
            <a:ext cx="71131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-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Ребята! Вы готовы? Впереди нас ждёт увлекательное путешествие. Но чтобы отыскать нашу игру, нам нужно найти кусочки карты и склеить их в одно целое. </a:t>
            </a:r>
            <a:r>
              <a:rPr lang="ru-RU" sz="2400" b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Бармалей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, убегая, запутал все следы. Дети увидели конверт, висящий на входной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двери.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40980"/>
            <a:ext cx="42862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062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772816"/>
            <a:ext cx="5904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Он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вежливый и строгий.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Известен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на весь мир,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И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на улице широкой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Самый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главный командир.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Если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свет зажегся красный.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Значит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, двигаться опасно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Желтый свет — предупрежденье.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Жди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сигнала для движенья.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Свет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зеленый говорит: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Проходите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, путь открыт!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57475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23628" y="879102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Ребята, разгадка подскажет, что нужно сделать.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4152" y="58626"/>
            <a:ext cx="407149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Станция  - Светофор</a:t>
            </a:r>
            <a:endParaRPr lang="ru-RU" sz="3200" dirty="0">
              <a:solidFill>
                <a:srgbClr val="C0000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2778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42199"/>
            <a:ext cx="4070226" cy="407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1690803"/>
            <a:ext cx="6984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Какие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бывают светофоры?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Какие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цвета светофора?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Что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означают цвета светофора?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endParaRPr lang="ru-RU" sz="2400" b="1" i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Собрав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правильно светофор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,</a:t>
            </a:r>
          </a:p>
          <a:p>
            <a:pPr lvl="0" algn="ctr"/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д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ети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получают первый </a:t>
            </a:r>
            <a:endParaRPr lang="ru-RU" sz="2400" b="1" i="1" dirty="0" smtClean="0">
              <a:solidFill>
                <a:schemeClr val="bg2">
                  <a:lumMod val="10000"/>
                </a:schemeClr>
              </a:solidFill>
              <a:latin typeface="Constantia" panose="02030602050306030303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обрывок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карты, </a:t>
            </a:r>
            <a:endParaRPr lang="ru-RU" sz="2400" b="1" i="1" dirty="0" smtClean="0">
              <a:solidFill>
                <a:schemeClr val="bg2">
                  <a:lumMod val="10000"/>
                </a:schemeClr>
              </a:solidFill>
              <a:latin typeface="Constantia" panose="02030602050306030303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которая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спрятана </a:t>
            </a:r>
            <a:endParaRPr lang="ru-RU" sz="2400" b="1" i="1" dirty="0" smtClean="0">
              <a:solidFill>
                <a:schemeClr val="bg2">
                  <a:lumMod val="10000"/>
                </a:schemeClr>
              </a:solidFill>
              <a:latin typeface="Constantia" panose="02030602050306030303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на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задней панели.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9" r="26708" b="103"/>
          <a:stretch/>
        </p:blipFill>
        <p:spPr bwMode="auto">
          <a:xfrm flipH="1">
            <a:off x="0" y="2852936"/>
            <a:ext cx="2290722" cy="40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245" y="116632"/>
            <a:ext cx="6769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На столе лежат кружочки разных цветов.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- Давайте из кружочков соберем светофоры и ответим на вопросы: 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23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t="-879" r="12262" b="1"/>
          <a:stretch/>
        </p:blipFill>
        <p:spPr bwMode="auto">
          <a:xfrm>
            <a:off x="6164826" y="2753757"/>
            <a:ext cx="3082413" cy="413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88640"/>
            <a:ext cx="5454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Игра на внимание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«Красный, желтый, зеленый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»</a:t>
            </a:r>
          </a:p>
          <a:p>
            <a:pPr lvl="0" algn="ctr"/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/>
            <a:r>
              <a:rPr lang="ru-RU" sz="2400" b="1" i="1" u="sng" dirty="0">
                <a:solidFill>
                  <a:srgbClr val="002060"/>
                </a:solidFill>
                <a:latin typeface="Constantia" panose="02030602050306030303" pitchFamily="18" charset="0"/>
              </a:rPr>
              <a:t>Описание.</a:t>
            </a:r>
            <a:r>
              <a:rPr lang="ru-RU" sz="2400" b="1" i="1" dirty="0">
                <a:solidFill>
                  <a:srgbClr val="002060"/>
                </a:solidFill>
                <a:latin typeface="Constantia" panose="02030602050306030303" pitchFamily="18" charset="0"/>
              </a:rPr>
              <a:t> Если ведущий показывает красный кружочек, дети хлопают в ладоши, желтый кружочек - не двигаются, зеленый кружочек - топают ногами.</a:t>
            </a:r>
            <a:endParaRPr lang="ru-RU" i="1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-3495" r="18162" b="-1"/>
          <a:stretch/>
        </p:blipFill>
        <p:spPr bwMode="auto">
          <a:xfrm>
            <a:off x="18177" y="2753757"/>
            <a:ext cx="2531837" cy="416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614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809875"/>
            <a:ext cx="308451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599" y="151800"/>
            <a:ext cx="4486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Станция  - Знак «Дети»</a:t>
            </a:r>
            <a:endParaRPr lang="ru-RU" sz="28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27530" y="836712"/>
            <a:ext cx="532773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Это очень важный знак,</a:t>
            </a:r>
            <a:b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Он висит не просто так.</a:t>
            </a:r>
            <a:b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Будь внимательней, шофер!</a:t>
            </a:r>
            <a:b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Рядом садик, школьный двор.</a:t>
            </a:r>
            <a:endParaRPr lang="ru-RU" sz="28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" t="2315" r="3393" b="2193"/>
          <a:stretch/>
        </p:blipFill>
        <p:spPr bwMode="auto">
          <a:xfrm>
            <a:off x="5471592" y="3551048"/>
            <a:ext cx="3672408" cy="340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804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8092" y="764704"/>
            <a:ext cx="8487816" cy="5057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1)Как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правильно перейти улицу?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(</a:t>
            </a:r>
            <a:r>
              <a:rPr lang="ru-RU" sz="2400" b="1" i="1" dirty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остановиться на тротуаре, посмотреть налево и направо, убедиться в отсутствии транспорта, шагать по тротуару и переходить дорогу)</a:t>
            </a:r>
            <a:endParaRPr lang="ru-RU" sz="2400" b="1" i="1" dirty="0">
              <a:solidFill>
                <a:srgbClr val="0070C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)Место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для ожидания транспорта?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     </a:t>
            </a: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(</a:t>
            </a:r>
            <a:r>
              <a:rPr lang="ru-RU" sz="2400" b="1" i="1" dirty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остановка)</a:t>
            </a:r>
            <a:endParaRPr lang="ru-RU" sz="2400" b="1" i="1" dirty="0">
              <a:solidFill>
                <a:srgbClr val="0070C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3)Человек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, идущий по тротуару?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       </a:t>
            </a: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(</a:t>
            </a:r>
            <a:r>
              <a:rPr lang="ru-RU" sz="2400" b="1" i="1" dirty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пешеход)</a:t>
            </a:r>
            <a:endParaRPr lang="ru-RU" sz="2400" b="1" i="1" dirty="0">
              <a:solidFill>
                <a:srgbClr val="0070C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4)Сколько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колес у легкового автомобиля?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                                                  </a:t>
            </a: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(</a:t>
            </a:r>
            <a:r>
              <a:rPr lang="ru-RU" sz="2400" b="1" i="1" dirty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четыре</a:t>
            </a: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)</a:t>
            </a: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5)Кто управляет автомобилем?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                   </a:t>
            </a: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                                                          </a:t>
            </a: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(</a:t>
            </a:r>
            <a:r>
              <a:rPr lang="ru-RU" sz="2400" b="1" i="1" dirty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Водитель</a:t>
            </a: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)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42163"/>
            <a:ext cx="590465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800" b="1" dirty="0">
                <a:solidFill>
                  <a:srgbClr val="C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А здесь нас ждет «Блиц опрос»:</a:t>
            </a:r>
            <a:endParaRPr lang="ru-RU" sz="2800" b="1" dirty="0">
              <a:solidFill>
                <a:srgbClr val="C0000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09875"/>
            <a:ext cx="308451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730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6428" y="0"/>
            <a:ext cx="8411144" cy="5585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6)Для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чего нужна проезжая часть?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i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                  </a:t>
            </a: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( </a:t>
            </a:r>
            <a:r>
              <a:rPr lang="ru-RU" sz="2400" b="1" i="1" dirty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для движения транспорта)</a:t>
            </a:r>
            <a:endParaRPr lang="ru-RU" sz="2400" b="1" i="1" dirty="0">
              <a:solidFill>
                <a:srgbClr val="0070C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7)Какой свет верхний на светофоре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? </a:t>
            </a: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(</a:t>
            </a:r>
            <a:r>
              <a:rPr lang="ru-RU" sz="2400" b="1" i="1" dirty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Красный)</a:t>
            </a:r>
            <a:endParaRPr lang="ru-RU" sz="2400" b="1" i="1" dirty="0">
              <a:solidFill>
                <a:srgbClr val="0070C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8)На какое животное похож пешеходный переход?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                                                                                    ( </a:t>
            </a:r>
            <a:r>
              <a:rPr lang="ru-RU" sz="2400" b="1" i="1" dirty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На зебру)</a:t>
            </a:r>
            <a:endParaRPr lang="ru-RU" sz="2400" b="1" i="1" dirty="0">
              <a:solidFill>
                <a:srgbClr val="0070C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9)Какие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машины оборудованы специальными звуковыми и световыми сигналами?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(«</a:t>
            </a:r>
            <a:r>
              <a:rPr lang="ru-RU" sz="2400" b="1" i="1" dirty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Скорая помощь», пожарная и </a:t>
            </a:r>
            <a:endParaRPr lang="ru-RU" sz="2400" b="1" i="1" dirty="0" smtClean="0">
              <a:solidFill>
                <a:srgbClr val="0070C0"/>
              </a:solidFill>
              <a:latin typeface="Constantia" panose="02030602050306030303" pitchFamily="18" charset="0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i="1" dirty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                     милицейская </a:t>
            </a:r>
            <a:r>
              <a:rPr lang="ru-RU" sz="2400" b="1" i="1" dirty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машины)</a:t>
            </a:r>
            <a:endParaRPr lang="ru-RU" sz="2400" b="1" i="1" dirty="0">
              <a:solidFill>
                <a:srgbClr val="0070C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10)Где нужно играть, чтобы не подвергаться опасности? </a:t>
            </a:r>
            <a:r>
              <a:rPr lang="ru-RU" sz="2400" b="1" i="1" dirty="0" smtClean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( </a:t>
            </a:r>
            <a:r>
              <a:rPr lang="ru-RU" sz="2400" b="1" i="1" dirty="0">
                <a:solidFill>
                  <a:srgbClr val="0070C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Во дворе, на детской площадке)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09875"/>
            <a:ext cx="308451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730" y="5657671"/>
            <a:ext cx="66985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Дети выбирают правильный знак, объясняют почему они это выбрали и под ним находят второй кусочек карты.</a:t>
            </a:r>
          </a:p>
        </p:txBody>
      </p:sp>
    </p:spTree>
    <p:extLst>
      <p:ext uri="{BB962C8B-B14F-4D97-AF65-F5344CB8AC3E}">
        <p14:creationId xmlns:p14="http://schemas.microsoft.com/office/powerpoint/2010/main" val="2237695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918" y="36523"/>
            <a:ext cx="5367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Станция – Пешеходный переход </a:t>
            </a:r>
            <a:endParaRPr lang="ru-RU" sz="24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43133" y="836712"/>
            <a:ext cx="4572000" cy="17643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Всем знакомые полоски</a:t>
            </a:r>
            <a:b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Знают дети, знает взрослый.</a:t>
            </a:r>
            <a:b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На ту сторону ведет</a:t>
            </a:r>
            <a:b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Пешеходный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………..</a:t>
            </a:r>
            <a:endParaRPr lang="ru-RU" sz="28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  <p:pic>
        <p:nvPicPr>
          <p:cNvPr id="4098" name="Picture 2" descr="https://c7.hotpng.com/preview/518/91/815/traffic-sign-traffic-light-clip-art-traffic-sig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954" y="3826952"/>
            <a:ext cx="3577357" cy="31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809875"/>
            <a:ext cx="308451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714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0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latin typeface="Constantia" panose="02030602050306030303" pitchFamily="18" charset="0"/>
                <a:ea typeface="Times New Roman"/>
              </a:rPr>
              <a:t>Задание:</a:t>
            </a:r>
            <a:r>
              <a:rPr lang="ru-RU" sz="2400" b="1" dirty="0">
                <a:solidFill>
                  <a:srgbClr val="C00000"/>
                </a:solidFill>
                <a:latin typeface="Constantia" panose="02030602050306030303" pitchFamily="18" charset="0"/>
                <a:ea typeface="Times New Roman"/>
              </a:rPr>
              <a:t> на данном рисунке надо найти нарушение правил дорожного движения</a:t>
            </a:r>
            <a:endParaRPr lang="ru-RU" sz="2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Рисунок 3" descr="https://files.1urok.ru/images/44957ae4a959d54a90f2b13500d6b93fd5772667.jpe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20857" r="24064" b="5175"/>
          <a:stretch/>
        </p:blipFill>
        <p:spPr bwMode="auto">
          <a:xfrm>
            <a:off x="961177" y="862686"/>
            <a:ext cx="7416824" cy="5589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847" y="6451925"/>
            <a:ext cx="9111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Выполнив задание дети получают третью часть карты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48" y="3735910"/>
            <a:ext cx="2064705" cy="276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671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2894" y="260648"/>
            <a:ext cx="777686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Игра «Такси»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      </a:t>
            </a:r>
            <a:r>
              <a:rPr lang="ru-RU" sz="2400" b="1" i="1" u="sng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Ход </a:t>
            </a:r>
            <a:r>
              <a:rPr lang="ru-RU" sz="2400" b="1" i="1" u="sng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игры.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Играют две команды. Внутри обруча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1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ребенок «Таксист», а остальные «Пассажиры». Таксисты должны двигаться с одинаковой скоростью и в одном направлении пробегает до знака и обратно с остановки забирают себе по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2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пассажира и бегут дальше. Игра продолжается до тех пор, пока всех пассажиров не заберут.</a:t>
            </a:r>
            <a:b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Дети бегают держась за обруч, пока играет музыка.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74007"/>
            <a:ext cx="206692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895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139700"/>
            <a:ext cx="9126537" cy="71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0443" y="235506"/>
            <a:ext cx="6845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u="sng" dirty="0">
                <a:solidFill>
                  <a:srgbClr val="002060"/>
                </a:solidFill>
                <a:latin typeface="Constantia" panose="02030602050306030303" pitchFamily="18" charset="0"/>
              </a:rPr>
              <a:t>Цель: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 формирование и закрепление у детей знаний о дорожных знаках и правилах дорожного движения в игровой форме.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11919" y="2420888"/>
            <a:ext cx="7732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u="sng" dirty="0">
                <a:solidFill>
                  <a:srgbClr val="002060"/>
                </a:solidFill>
                <a:latin typeface="Constantia" panose="02030602050306030303" pitchFamily="18" charset="0"/>
              </a:rPr>
              <a:t>Задачи: 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Constantia" panose="02030602050306030303" pitchFamily="18" charset="0"/>
              </a:rPr>
              <a:t>Речевое </a:t>
            </a:r>
            <a:r>
              <a:rPr lang="ru-RU" sz="2400" b="1" i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развитие: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владение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речью как средством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общения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;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обогащение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активного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словаря;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развитие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связной, грамматически правильной диалогической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и монологической речи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;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развитие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речевого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творчества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;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активизировать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и развивать словарь по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теме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;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закреплять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названия дорожных знаков.</a:t>
            </a:r>
          </a:p>
        </p:txBody>
      </p:sp>
    </p:spTree>
    <p:extLst>
      <p:ext uri="{BB962C8B-B14F-4D97-AF65-F5344CB8AC3E}">
        <p14:creationId xmlns:p14="http://schemas.microsoft.com/office/powerpoint/2010/main" val="2177345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1775"/>
            <a:ext cx="5376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latin typeface="Constantia" panose="02030602050306030303" pitchFamily="18" charset="0"/>
              </a:rPr>
              <a:t>  Станция - Дорожные </a:t>
            </a:r>
            <a:r>
              <a:rPr lang="ru-RU" sz="28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знаки</a:t>
            </a:r>
            <a:endParaRPr lang="ru-RU" sz="28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641914"/>
            <a:ext cx="2219262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Угадай знак?!</a:t>
            </a:r>
            <a:endParaRPr lang="ru-RU" sz="2800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1194202"/>
            <a:ext cx="4572000" cy="36810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1. Почему проезда нет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Землю роет человек.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Может быть, он ищет клад,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И старинные монеты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В сундуке большом лежат.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Их, наверно, спрятал встарь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Под землёю жадный царь.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3827909"/>
            <a:ext cx="3336032" cy="333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808285"/>
            <a:ext cx="308451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20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2763479"/>
            <a:ext cx="308451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332656"/>
            <a:ext cx="4572000" cy="20717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2. Этот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знак такого рода –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Он на страже пешехода.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Переходим дружно вместе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Мы дорогу в этом месте.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6151" name="Picture 7" descr="https://im0-tub-ru.yandex.net/i?id=b49edeb4dc1bc2b5b06653f7cfd65589-l&amp;ref=rim&amp;n=13&amp;w=800&amp;h=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3429000"/>
            <a:ext cx="3514725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303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0067" y="2809875"/>
            <a:ext cx="308451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47137" y="476672"/>
            <a:ext cx="4572000" cy="20717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3.Тут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вилка. Тут ложка,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Подзаправишься немножко,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Накормили и собаку,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Говорим «спасибо» знаку.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43590"/>
            <a:ext cx="3203848" cy="381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75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0528" y="2809875"/>
            <a:ext cx="308451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183515"/>
            <a:ext cx="5064224" cy="262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4. Запомни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этот знак, дружок: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Велосипед здесь и кружок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С большою красною каймой.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Ты перед этим знаком стой!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Вези в руках велосипед.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  <p:pic>
        <p:nvPicPr>
          <p:cNvPr id="8199" name="Picture 7" descr="https://im0-tub-ru.yandex.net/i?id=7be1d64c3269721833a1e9aa28f8e2d8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07692"/>
            <a:ext cx="3336032" cy="333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359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0528" y="2806008"/>
            <a:ext cx="308451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29877" y="548680"/>
            <a:ext cx="4572000" cy="20717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5. Я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хочу спросить про знак.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Нарисован он вот так: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В треугольнике, ребята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Со всех ног бегут куда-то.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52" y="3527900"/>
            <a:ext cx="3670300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1728" y="60809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EEECE1">
                    <a:lumMod val="10000"/>
                  </a:srgbClr>
                </a:solidFill>
                <a:latin typeface="Constantia" panose="02030602050306030303" pitchFamily="18" charset="0"/>
              </a:rPr>
              <a:t>Дети </a:t>
            </a:r>
            <a:r>
              <a:rPr lang="ru-RU" sz="2400" b="1" i="1" dirty="0" smtClean="0">
                <a:solidFill>
                  <a:srgbClr val="EEECE1">
                    <a:lumMod val="10000"/>
                  </a:srgbClr>
                </a:solidFill>
                <a:latin typeface="Constantia" panose="02030602050306030303" pitchFamily="18" charset="0"/>
              </a:rPr>
              <a:t>получают</a:t>
            </a:r>
          </a:p>
          <a:p>
            <a:pPr lvl="0" algn="ctr"/>
            <a:r>
              <a:rPr lang="ru-RU" sz="2400" b="1" i="1" dirty="0" smtClean="0">
                <a:solidFill>
                  <a:srgbClr val="EEECE1">
                    <a:lumMod val="10000"/>
                  </a:srgbClr>
                </a:solidFill>
                <a:latin typeface="Constantia" panose="02030602050306030303" pitchFamily="18" charset="0"/>
              </a:rPr>
              <a:t> </a:t>
            </a:r>
            <a:r>
              <a:rPr lang="ru-RU" sz="2400" b="1" i="1" dirty="0">
                <a:solidFill>
                  <a:srgbClr val="EEECE1">
                    <a:lumMod val="10000"/>
                  </a:srgbClr>
                </a:solidFill>
                <a:latin typeface="Constantia" panose="02030602050306030303" pitchFamily="18" charset="0"/>
              </a:rPr>
              <a:t>фрагмент от карты</a:t>
            </a:r>
            <a:endParaRPr lang="ru-RU" sz="2400" b="1" i="1" dirty="0">
              <a:solidFill>
                <a:srgbClr val="EEECE1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60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864096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 panose="02020603050405020304" pitchFamily="18" charset="0"/>
              </a:rPr>
              <a:t>Здесь вас ждет дидактическая игра «Расставьте правильные знаки». Детям дается карточки без дорожных знаков. Задание: надо найти каждому знаку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свое место.</a:t>
            </a:r>
            <a:endParaRPr lang="ru-RU" sz="28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8138"/>
            <a:ext cx="4911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Станция – Правильные знаки </a:t>
            </a:r>
            <a:endParaRPr lang="ru-RU" sz="2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Рисунок 4" descr="https://files.1urok.ru/images/4bfc01f0db5c6b77e8ed27750e7b41058e98997c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92" y="2111354"/>
            <a:ext cx="7151707" cy="484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3429000"/>
            <a:ext cx="2592288" cy="347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71601" y="6126181"/>
            <a:ext cx="471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EEECE1">
                    <a:lumMod val="10000"/>
                  </a:srgbClr>
                </a:solidFill>
                <a:latin typeface="Constantia" panose="02030602050306030303" pitchFamily="18" charset="0"/>
              </a:rPr>
              <a:t>Дети получают фрагмент от карты</a:t>
            </a:r>
            <a:endParaRPr lang="ru-RU" sz="2400" b="1" i="1" dirty="0">
              <a:solidFill>
                <a:srgbClr val="EEECE1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589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3413"/>
            <a:ext cx="6039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Станция - «Разрешается-запрещается</a:t>
            </a:r>
            <a:endParaRPr lang="ru-RU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5179" y="1196752"/>
            <a:ext cx="861364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Переход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улицы при зеленом свете светофора ...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(разрешается!)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Перебегать улицу пред близко идущим транспортом ...   </a:t>
            </a:r>
            <a:r>
              <a:rPr 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(запрещается!)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Переход улицы по подземному переходу ... </a:t>
            </a:r>
            <a:r>
              <a:rPr 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(разрешается</a:t>
            </a:r>
            <a:r>
              <a:rPr lang="ru-RU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!)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- Переходить улицу при красном свете светофора ... </a:t>
            </a:r>
            <a:r>
              <a:rPr lang="ru-RU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(запрещается!)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- Переходить улицу при желтом свете светофора... </a:t>
            </a:r>
            <a:r>
              <a:rPr lang="ru-RU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(запрещается!)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- Велосипедистам цепляться за проезжающие машины ... </a:t>
            </a:r>
            <a:r>
              <a:rPr lang="ru-RU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(запрещается!)</a:t>
            </a:r>
          </a:p>
          <a:p>
            <a:pPr algn="just"/>
            <a:endParaRPr lang="ru-RU" sz="2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541069"/>
            <a:ext cx="6531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Надо правильно закончить предложение 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5" y="5056124"/>
            <a:ext cx="1409207" cy="188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432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006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1540" y="2085008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- Выбегать на проезжую часть ... </a:t>
            </a:r>
            <a:r>
              <a:rPr lang="ru-RU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(запрещается</a:t>
            </a:r>
            <a:r>
              <a:rPr 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!)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Кататься на велосипеде, не держась за руль ... </a:t>
            </a:r>
            <a:r>
              <a:rPr lang="ru-RU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(запрещается</a:t>
            </a:r>
            <a:r>
              <a:rPr 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!)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Дергать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девочек за косички ... </a:t>
            </a:r>
            <a:r>
              <a:rPr lang="ru-RU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(запрещается!)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- Болтать и громко смеяться в транспорте ... (запрещается!)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- Уважать правила движения ... </a:t>
            </a:r>
            <a:r>
              <a:rPr lang="ru-RU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(разрешается!)</a:t>
            </a:r>
            <a:endParaRPr lang="ru-RU" sz="2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4321" y="116632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Это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не правила движения, но зато правила уважительного отношения между пешеходами, пассажирами и водителями.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540" y="6021288"/>
            <a:ext cx="6040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Дети получают фрагмент от карты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843304"/>
            <a:ext cx="2267745" cy="304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718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582089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Играющим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предлагается за определенное время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собрать знаки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дорожного движения.</a:t>
            </a:r>
            <a:endParaRPr lang="ru-RU" sz="2400" b="1" i="0" dirty="0">
              <a:solidFill>
                <a:srgbClr val="002060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6581"/>
            <a:ext cx="3938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Станция - «</a:t>
            </a:r>
            <a:r>
              <a:rPr lang="ru-RU" sz="2800" b="1" dirty="0" err="1" smtClean="0">
                <a:solidFill>
                  <a:srgbClr val="C00000"/>
                </a:solidFill>
                <a:latin typeface="Constantia" panose="02030602050306030303" pitchFamily="18" charset="0"/>
              </a:rPr>
              <a:t>Пазлы</a:t>
            </a:r>
            <a:r>
              <a:rPr lang="ru-RU" sz="28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»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84673" y="1442791"/>
            <a:ext cx="7200800" cy="5301208"/>
          </a:xfrm>
          <a:prstGeom prst="rect">
            <a:avLst/>
          </a:prstGeo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548" y="3429000"/>
            <a:ext cx="255474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315" y="6393307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EEECE1">
                    <a:lumMod val="10000"/>
                  </a:srgbClr>
                </a:solidFill>
                <a:latin typeface="Constantia" panose="02030602050306030303" pitchFamily="18" charset="0"/>
              </a:rPr>
              <a:t>Дети получают фрагмент от карты</a:t>
            </a:r>
            <a:endParaRPr lang="ru-RU" sz="2400" b="1" i="1" dirty="0">
              <a:solidFill>
                <a:srgbClr val="EEECE1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16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144000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02108"/>
            <a:ext cx="8496944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2400" b="1" i="1" u="sng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Подвижная игра «Водитель и пассажиры».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</a:br>
            <a:r>
              <a:rPr lang="ru-RU" sz="2400" b="1" i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Ход игры: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участвуют две команды детей. В каждой команде «водитель» - первый участник и «пассажиры» - другие участники. По команде «Марш!» первые игроки быстрым шагом </a:t>
            </a:r>
            <a:r>
              <a:rPr lang="ru-RU" sz="2400" b="1" i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(бежать запрещается)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 направляются к своим конусам и возвращаются в колонны, где к ним присоединяются вторые по счету игроки, и вместе они проделывают тот же путь, затем к ним присоединяются третьи </a:t>
            </a:r>
            <a:r>
              <a:rPr lang="ru-RU" sz="2400" b="1" dirty="0" err="1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и.т.д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. Играющие держат друг друга за локти. Когда команда возвратится на место с полным составом пассажиров, «водитель» должен подать сигнал свистком. Выигрывает команда, первой прибывшая на конечную остановку.</a:t>
            </a:r>
            <a:endParaRPr lang="ru-RU" sz="2800" b="1" dirty="0">
              <a:solidFill>
                <a:srgbClr val="002060"/>
              </a:solidFill>
              <a:latin typeface="Constantia" panose="02030602050306030303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980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139700"/>
            <a:ext cx="9126537" cy="71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74168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Constantia" panose="02030602050306030303" pitchFamily="18" charset="0"/>
              </a:rPr>
              <a:t>Познавательное </a:t>
            </a:r>
            <a:r>
              <a:rPr lang="ru-RU" sz="2400" b="1" i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развитие: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- развитие интересов детей, любознательности и познавательной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мотивации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формирование познавательных действий, становление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сознания;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развитие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воображения и творческой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активности;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закреплять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знания детей о правилах дорожного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движения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;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закреплять правила поведения на дорогах.</a:t>
            </a:r>
          </a:p>
        </p:txBody>
      </p:sp>
    </p:spTree>
    <p:extLst>
      <p:ext uri="{BB962C8B-B14F-4D97-AF65-F5344CB8AC3E}">
        <p14:creationId xmlns:p14="http://schemas.microsoft.com/office/powerpoint/2010/main" val="2081375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0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давай посмотрим, где спрятал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Бармалей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нашу игру.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спрятана в уголке конструирования. Дети находят ее и начинают играть.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счастливы!!!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3" y="2942756"/>
            <a:ext cx="2930995" cy="393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29706"/>
            <a:ext cx="6028523" cy="484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3789040"/>
            <a:ext cx="372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Constantia" panose="02030602050306030303" pitchFamily="18" charset="0"/>
              </a:rPr>
              <a:t>1</a:t>
            </a:r>
            <a:endParaRPr lang="ru-RU" sz="40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65781" y="4099289"/>
            <a:ext cx="4331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srgbClr val="002060"/>
                </a:solidFill>
                <a:latin typeface="Constantia" panose="02030602050306030303" pitchFamily="18" charset="0"/>
              </a:rPr>
              <a:t>2</a:t>
            </a:r>
            <a:endParaRPr lang="ru-RU" sz="40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3108394"/>
            <a:ext cx="4187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3</a:t>
            </a:r>
            <a:endParaRPr lang="ru-RU" sz="40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44218" y="5229200"/>
            <a:ext cx="4539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4</a:t>
            </a:r>
            <a:endParaRPr lang="ru-RU" sz="40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8586" y="5937086"/>
            <a:ext cx="4251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5</a:t>
            </a:r>
            <a:endParaRPr lang="ru-RU" sz="40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61825" y="6150113"/>
            <a:ext cx="465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6</a:t>
            </a:r>
            <a:endParaRPr lang="ru-RU" sz="40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5794198"/>
            <a:ext cx="4267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7</a:t>
            </a:r>
            <a:endParaRPr lang="ru-RU" sz="40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181" y="4038409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Клад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1655821" y="3777529"/>
            <a:ext cx="748499" cy="3187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178945" y="3807111"/>
            <a:ext cx="771859" cy="3358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4672569" y="4327160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2484052">
            <a:off x="4461023" y="3990463"/>
            <a:ext cx="771742" cy="33815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9202491">
            <a:off x="4288547" y="5225472"/>
            <a:ext cx="1092625" cy="38939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1545515">
            <a:off x="2935276" y="5619959"/>
            <a:ext cx="828075" cy="3484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2099680">
            <a:off x="1378505" y="5591198"/>
            <a:ext cx="724440" cy="2927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4495374">
            <a:off x="291605" y="4643924"/>
            <a:ext cx="624785" cy="3207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080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6696744" cy="5145360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31" y="2524709"/>
            <a:ext cx="3276649" cy="440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472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139700"/>
            <a:ext cx="9126537" cy="71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0826" y="314819"/>
            <a:ext cx="68407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Constantia" panose="02030602050306030303" pitchFamily="18" charset="0"/>
              </a:rPr>
              <a:t>Социально-коммуникативное </a:t>
            </a:r>
            <a:r>
              <a:rPr lang="ru-RU" sz="2400" b="1" i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развитие: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- формирование готовности к совместной деятельности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.;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формирование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основ безопасности в быту, социуме,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природе;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становление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самостоятельности, целенаправленности и </a:t>
            </a:r>
            <a:r>
              <a:rPr lang="ru-RU" sz="2400" b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саморегуляции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 собственных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действий;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развитие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социального и эмоционального интеллекта, эмоциональной отзывчивости,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сопереживания;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закреплять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умение общаться друг с другом,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закреплять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умение работать в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команде;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двигаясь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к общей цели. </a:t>
            </a:r>
          </a:p>
        </p:txBody>
      </p:sp>
    </p:spTree>
    <p:extLst>
      <p:ext uri="{BB962C8B-B14F-4D97-AF65-F5344CB8AC3E}">
        <p14:creationId xmlns:p14="http://schemas.microsoft.com/office/powerpoint/2010/main" val="633480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139700"/>
            <a:ext cx="9126537" cy="71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88640"/>
            <a:ext cx="712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Constantia" panose="02030602050306030303" pitchFamily="18" charset="0"/>
              </a:rPr>
              <a:t>Физическое </a:t>
            </a:r>
            <a:r>
              <a:rPr lang="ru-RU" sz="2400" b="1" i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развитие: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- развивать ловкость, быстроту,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выносливость;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развивать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у детей организованность, самостоятельность, инициативность, умения.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Художественно-эстетическое развитие: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развивать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восприятие музыки, художественной литературы,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фольклора;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стимулирование сопереживания персонажам художественных произведений. </a:t>
            </a:r>
          </a:p>
        </p:txBody>
      </p:sp>
    </p:spTree>
    <p:extLst>
      <p:ext uri="{BB962C8B-B14F-4D97-AF65-F5344CB8AC3E}">
        <p14:creationId xmlns:p14="http://schemas.microsoft.com/office/powerpoint/2010/main" val="1298526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139700"/>
            <a:ext cx="9126537" cy="71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16632"/>
            <a:ext cx="74705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rgbClr val="002060"/>
                </a:solidFill>
                <a:latin typeface="Constantia" panose="02030602050306030303" pitchFamily="18" charset="0"/>
              </a:rPr>
              <a:t>Планируемые результаты: </a:t>
            </a:r>
            <a:endParaRPr lang="ru-RU" sz="2400" b="1" i="1" u="sng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усвоение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детьми знаний, представлений о правилах дорожного движения;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повышение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уровня ответственности за безопасность жизни;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развитие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у детей активности, самостоятельности, самосознания;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обогащение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словарного запаса детей новыми словами: автодорога, проезжая часть, тротуар, пешеходная дорожка, пешеход, пассажир, пешеходный переход, перекресток, светофор, дорожные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знаки;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закрепление и обобщение у детей представлений о различных видах транспорта, о движении транспорта. </a:t>
            </a:r>
          </a:p>
        </p:txBody>
      </p:sp>
    </p:spTree>
    <p:extLst>
      <p:ext uri="{BB962C8B-B14F-4D97-AF65-F5344CB8AC3E}">
        <p14:creationId xmlns:p14="http://schemas.microsoft.com/office/powerpoint/2010/main" val="809968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139700"/>
            <a:ext cx="9126537" cy="71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729" y="260648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u="sng" dirty="0">
                <a:solidFill>
                  <a:srgbClr val="002060"/>
                </a:solidFill>
                <a:latin typeface="Constantia" panose="02030602050306030303" pitchFamily="18" charset="0"/>
              </a:rPr>
              <a:t>Методы и технологии, применяемые с детьми</a:t>
            </a:r>
            <a:r>
              <a:rPr lang="ru-RU" sz="2400" b="1" u="sng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: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- интерактивный метод 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обучения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;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личностно-ориентированная технология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;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технология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игрового обучения. 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2167349"/>
            <a:ext cx="64807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u="sng" dirty="0">
                <a:solidFill>
                  <a:srgbClr val="002060"/>
                </a:solidFill>
                <a:latin typeface="Constantia" panose="02030602050306030303" pitchFamily="18" charset="0"/>
              </a:rPr>
              <a:t>Оборудование: </a:t>
            </a:r>
            <a:endParaRPr lang="ru-RU" sz="2400" b="1" i="1" u="sng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зашифрованное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письмо,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конверт с разрезанными кусочками карты группы,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конверт с заданием «Собери светофор»,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конверты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с заданиями «убери лишние знаки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»,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конверт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с загадками,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картинка «Расставь знаки»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м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акеты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дорожных знаков,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подарок.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8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139700"/>
            <a:ext cx="9126537" cy="71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747743"/>
            <a:ext cx="71287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rgbClr val="002060"/>
                </a:solidFill>
                <a:latin typeface="Constantia" panose="02030602050306030303" pitchFamily="18" charset="0"/>
              </a:rPr>
              <a:t>Описание игры: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В средней группе детского сада спрятаны «задания» с подсказками. </a:t>
            </a:r>
            <a:endParaRPr lang="ru-RU" sz="2400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группе на входной двери дети находят письмо. Во время </a:t>
            </a:r>
            <a:r>
              <a:rPr lang="ru-RU" sz="2400" b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квеста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 необходимо находить спрятанные тайные записки с заданиями. Детей в среднем возрасте очень захватывает сам процесс поиска подсказок. Данный </a:t>
            </a:r>
            <a:r>
              <a:rPr lang="ru-RU" sz="2400" b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квест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</a:rPr>
              <a:t> предназначен для детей, которые ещё не умеют писать и читать. </a:t>
            </a:r>
          </a:p>
        </p:txBody>
      </p:sp>
    </p:spTree>
    <p:extLst>
      <p:ext uri="{BB962C8B-B14F-4D97-AF65-F5344CB8AC3E}">
        <p14:creationId xmlns:p14="http://schemas.microsoft.com/office/powerpoint/2010/main" val="3072743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6"/>
            <a:ext cx="9144000" cy="703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251520" y="150001"/>
            <a:ext cx="4752528" cy="3816424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Здравствуйте </a:t>
            </a:r>
            <a:r>
              <a:rPr lang="ru-RU" b="1" dirty="0">
                <a:solidFill>
                  <a:srgbClr val="002060"/>
                </a:solidFill>
                <a:latin typeface="Constantia" panose="02030602050306030303" pitchFamily="18" charset="0"/>
              </a:rPr>
              <a:t>ребята! </a:t>
            </a:r>
            <a:endParaRPr lang="ru-RU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Я </a:t>
            </a:r>
            <a:r>
              <a:rPr lang="ru-RU" b="1" dirty="0">
                <a:solidFill>
                  <a:srgbClr val="002060"/>
                </a:solidFill>
                <a:latin typeface="Constantia" panose="02030602050306030303" pitchFamily="18" charset="0"/>
              </a:rPr>
              <a:t>злой и </a:t>
            </a:r>
            <a:r>
              <a:rPr lang="ru-RU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страшный </a:t>
            </a:r>
            <a:r>
              <a:rPr lang="ru-RU" b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Бармалей</a:t>
            </a:r>
            <a:r>
              <a:rPr lang="ru-RU" b="1" dirty="0"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люблю </a:t>
            </a:r>
            <a:r>
              <a:rPr lang="ru-RU" b="1" dirty="0">
                <a:solidFill>
                  <a:srgbClr val="002060"/>
                </a:solidFill>
                <a:latin typeface="Constantia" panose="02030602050306030303" pitchFamily="18" charset="0"/>
              </a:rPr>
              <a:t>маленьких детей! Так как со мной никто не хочет играть и делиться игрушками, я забрал вашу новую игру себе. А если хотите вернуть, то попробуйте её отыскать.</a:t>
            </a:r>
          </a:p>
        </p:txBody>
      </p:sp>
      <p:sp>
        <p:nvSpPr>
          <p:cNvPr id="4" name="Облако 3"/>
          <p:cNvSpPr/>
          <p:nvPr/>
        </p:nvSpPr>
        <p:spPr>
          <a:xfrm>
            <a:off x="4211960" y="2879094"/>
            <a:ext cx="588640" cy="50405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595" y="3189780"/>
            <a:ext cx="4937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45521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6" t="3444"/>
          <a:stretch/>
        </p:blipFill>
        <p:spPr bwMode="auto">
          <a:xfrm flipH="1">
            <a:off x="4607715" y="1738810"/>
            <a:ext cx="4465722" cy="529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0945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1312</Words>
  <Application>Microsoft Office PowerPoint</Application>
  <PresentationFormat>Экран (4:3)</PresentationFormat>
  <Paragraphs>176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Alena</dc:creator>
  <cp:lastModifiedBy>Alena</cp:lastModifiedBy>
  <cp:revision>26</cp:revision>
  <dcterms:created xsi:type="dcterms:W3CDTF">2020-05-20T19:41:25Z</dcterms:created>
  <dcterms:modified xsi:type="dcterms:W3CDTF">2020-05-21T19:30:23Z</dcterms:modified>
</cp:coreProperties>
</file>