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0" r:id="rId2"/>
    <p:sldId id="289" r:id="rId3"/>
    <p:sldId id="291" r:id="rId4"/>
    <p:sldId id="279" r:id="rId5"/>
    <p:sldId id="287" r:id="rId6"/>
    <p:sldId id="283" r:id="rId7"/>
    <p:sldId id="284" r:id="rId8"/>
    <p:sldId id="292" r:id="rId9"/>
    <p:sldId id="285" r:id="rId10"/>
    <p:sldId id="286" r:id="rId11"/>
    <p:sldId id="288" r:id="rId12"/>
    <p:sldId id="347" r:id="rId13"/>
    <p:sldId id="348" r:id="rId14"/>
    <p:sldId id="308" r:id="rId15"/>
    <p:sldId id="342" r:id="rId16"/>
    <p:sldId id="294" r:id="rId17"/>
    <p:sldId id="344" r:id="rId18"/>
    <p:sldId id="345" r:id="rId19"/>
    <p:sldId id="343" r:id="rId20"/>
    <p:sldId id="297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66"/>
    <a:srgbClr val="003300"/>
    <a:srgbClr val="FFFFCC"/>
    <a:srgbClr val="CCFF99"/>
    <a:srgbClr val="FFCCFF"/>
    <a:srgbClr val="CC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98" autoAdjust="0"/>
  </p:normalViewPr>
  <p:slideViewPr>
    <p:cSldViewPr>
      <p:cViewPr varScale="1">
        <p:scale>
          <a:sx n="70" d="100"/>
          <a:sy n="70" d="100"/>
        </p:scale>
        <p:origin x="-181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996836C-0852-40DA-9809-8EADC90860DE}" type="datetimeFigureOut">
              <a:rPr lang="ru-RU"/>
              <a:pPr>
                <a:defRPr/>
              </a:pPr>
              <a:t>18.08.2020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D786518-B972-45BB-958E-53A2131ACE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663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oprepod.ru/dorozhnye-znaki-pdd/znaki-prioriteta-dorozhnogo-dvizheniia-kartinki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oprepod.ru/dorozhnye-znaki-pdd/znaki-osobykh-predpisanii-dorozhnogo-dvizheniia-kartinki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utoprepod.ru/dorozhnye-znaki-pdd/informatcionnye-znaki-dorozhnogo-dvizheniia-kartinki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utoprepod.ru/dorozhnye-znaki-pdd/znaki-servisa-dorozhnogo-dvizheniia-kartinki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utoprepod.ru/dorozhnye-znaki-pdd/7.12-znak-dps-post-dorozhno-patrulnoi-sluzhby.html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– предупреждающие знаки, имеющие треугольную форму с красной каймой; Предупреждающие знаки информируют водителей о приближении к опасному участку дороги, движение по которому требует принятия мер, соответствующих обстановке.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7B0D3F-E1B8-4DD6-9AD2-B5C5269985EE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Знаки </a:t>
            </a:r>
            <a:r>
              <a:rPr lang="ru-RU" smtClean="0">
                <a:hlinkClick r:id="rId3" tooltip="Знаки приоритета"/>
              </a:rPr>
              <a:t>Приоритета </a:t>
            </a:r>
            <a:r>
              <a:rPr lang="ru-RU" smtClean="0"/>
              <a:t> не менее важны для водителей. Они устанавливают очередность проезда различных пересечений, поэтому эти знаки вы можете увидеть на большинстве перекрестков и узких разъездах. Основные знаки этой группы имеют отличную от других форму, поэтому их трудно спутать с остальными.</a:t>
            </a:r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404CFD-8274-4905-9167-AC61D0889936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smtClean="0"/>
              <a:t>Запрещающие знаки</a:t>
            </a:r>
            <a:r>
              <a:rPr lang="ru-RU" smtClean="0"/>
              <a:t>предназначены для информирования водителей и пешеходов обограничениях в движении или о снятии определенных ограничений.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Эти знаки выполнены в виде табличек круглой формы с красной окантовкой и наиболее заметны, как в светлое, так и в темное время суток. Действие запрещающих знаков начинается с места их установки на дороге.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Эти группы знаков в прямом смысле слова диктуют свои условия. Причем запрещающие знаки говорят о том, что ДЕЛАТЬ НЕЛЬЗЯ. А предписывающие указывают: «ДЕЛАЙ ТОЛЬКО ТАК!»</a:t>
            </a: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2608C8-CF30-41B4-A011-95B0F0326E6E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Крайне дорого и даже опасно игнорировать значения знаков, имеющих круглую форму: </a:t>
            </a:r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FF088C-289C-4E5D-804A-379063BD1666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>
                <a:hlinkClick r:id="rId3" tooltip="Знаки особых предписаний"/>
              </a:rPr>
              <a:t>Знаки Особых предписаний </a:t>
            </a:r>
            <a:r>
              <a:rPr lang="ru-RU" smtClean="0"/>
              <a:t> устанавливают определенные режимы движения, в том числе ограничивают скорость потока транспорта. Их излюбленные места: дороги с односторонним движением, автомагистрали, начало и конец населенных пунктов. Без них не обходятся оживленные перекрестки, пешеходные переходы, выделенные полосы и остановки маршрутного транспорта.</a:t>
            </a:r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B48EFB-315F-413F-AF1E-96B45DE46D5D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Информационные знаки информируют о расположении населенных пунктов и других объектов, а также об установленных или о рекомендуемых режимах движения.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>
                <a:hlinkClick r:id="rId3" tooltip="Информационные знаки"/>
              </a:rPr>
              <a:t>Информационные знаки </a:t>
            </a:r>
            <a:r>
              <a:rPr lang="ru-RU" smtClean="0"/>
              <a:t> вовремя подскажут водителю место для разворота или объезда ремонтируемого участка дороги. Укажут стоп-линию для остановки и подскажут поворот в нужный пункт назначения или оставшееся до него расстояние.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8D3AE3-1D64-4A4F-897D-F3485B7F649D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Знаки сервиса информируют о расположении соответствующих объектов.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 </a:t>
            </a:r>
            <a:r>
              <a:rPr lang="ru-RU" smtClean="0">
                <a:hlinkClick r:id="rId3" tooltip="Знаки сервиса"/>
              </a:rPr>
              <a:t>Знаки сервиса </a:t>
            </a:r>
            <a:r>
              <a:rPr lang="ru-RU" smtClean="0"/>
              <a:t> сообщат о ближайшей заправочной станции, гостинице, больнице, пункте полиции и запросто наведут дисциплину на дороге с помощью трех магических букв - </a:t>
            </a:r>
            <a:r>
              <a:rPr lang="ru-RU" smtClean="0">
                <a:hlinkClick r:id="rId4" tooltip="Знак сервиса Пост дорожно-патрульной службы"/>
              </a:rPr>
              <a:t>ДПС.</a:t>
            </a: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5959CD-4CC8-4E2D-83BE-8AC5C4723C10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Знаки дополнительной информации (таблички) уточняют или ограничивают действие знаков, с которыми они применены. Таблички размещаются непосредственно под знаком.</a:t>
            </a: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81D89-5035-4F38-BFFB-0F99637E5589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CE857-7367-47BC-A821-E58FE37E97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D3A9A-EB92-4712-B0C9-701A86AF0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1695F-7B3D-48F1-A3CD-B63EF03C0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62F98-AC54-49E1-B265-4A0727E88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836DE-FFE0-4716-85E1-CC7B37DF1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6026E-1518-49A8-B86E-8B46160124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D7199-8F2F-430D-8D9B-399A836C3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04FE0-43A9-4939-B69E-5B6C4626D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C7F3-E361-4A15-9C5E-16C819C92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1C669-8580-448A-8CFB-59A8811D1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FE469-96FA-4C26-968B-5B82B0B87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5F0A060-4825-44BB-83DA-D27DDB606E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6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>
            <a:off x="611188" y="1628775"/>
            <a:ext cx="792162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atin typeface="Arial"/>
                <a:cs typeface="Arial"/>
              </a:rPr>
              <a:t>Дорожные знаки</a:t>
            </a:r>
          </a:p>
        </p:txBody>
      </p:sp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2771775" y="260350"/>
            <a:ext cx="3887788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2052" name="WordArt 8"/>
          <p:cNvSpPr>
            <a:spLocks noChangeArrowheads="1" noChangeShapeType="1" noTextEdit="1"/>
          </p:cNvSpPr>
          <p:nvPr/>
        </p:nvSpPr>
        <p:spPr bwMode="auto">
          <a:xfrm>
            <a:off x="827088" y="4508500"/>
            <a:ext cx="5486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4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18900000" scaled="1"/>
              </a:gra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1908175" y="260350"/>
            <a:ext cx="5543550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7 группа</a:t>
            </a:r>
          </a:p>
          <a:p>
            <a:pPr algn="ctr"/>
            <a:r>
              <a:rPr lang="ru-RU" sz="3600" b="1" kern="1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Знаки сервиса</a:t>
            </a:r>
          </a:p>
        </p:txBody>
      </p:sp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1979613" y="4797425"/>
            <a:ext cx="393382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>
              <a:ln w="3175">
                <a:solidFill>
                  <a:srgbClr val="800000"/>
                </a:solidFill>
                <a:round/>
                <a:headEnd/>
                <a:tailEnd/>
              </a:ln>
              <a:solidFill>
                <a:srgbClr val="CC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2339975" y="5157788"/>
            <a:ext cx="266382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1908175" y="1557338"/>
            <a:ext cx="5903913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2781300"/>
            <a:ext cx="11811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2781300"/>
            <a:ext cx="12001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780928"/>
            <a:ext cx="11906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2780928"/>
            <a:ext cx="12096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250" y="2781300"/>
            <a:ext cx="12096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2780928"/>
            <a:ext cx="11906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725" y="2781300"/>
            <a:ext cx="11906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5"/>
          <p:cNvSpPr>
            <a:spLocks noChangeArrowheads="1" noChangeShapeType="1" noTextEdit="1"/>
          </p:cNvSpPr>
          <p:nvPr/>
        </p:nvSpPr>
        <p:spPr bwMode="auto">
          <a:xfrm>
            <a:off x="467544" y="260350"/>
            <a:ext cx="8497069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Знаки дополнительной информации</a:t>
            </a:r>
          </a:p>
          <a:p>
            <a:pPr algn="ctr"/>
            <a:r>
              <a:rPr lang="ru-RU" sz="3600" b="1" kern="10" dirty="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(таблички)</a:t>
            </a:r>
          </a:p>
        </p:txBody>
      </p:sp>
      <p:sp>
        <p:nvSpPr>
          <p:cNvPr id="12291" name="WordArt 8"/>
          <p:cNvSpPr>
            <a:spLocks noChangeArrowheads="1" noChangeShapeType="1" noTextEdit="1"/>
          </p:cNvSpPr>
          <p:nvPr/>
        </p:nvSpPr>
        <p:spPr bwMode="auto">
          <a:xfrm>
            <a:off x="571500" y="1643063"/>
            <a:ext cx="7993063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636838"/>
            <a:ext cx="1800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789363"/>
            <a:ext cx="18002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4868863"/>
            <a:ext cx="1800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213" y="3141663"/>
            <a:ext cx="1800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213" y="4365625"/>
            <a:ext cx="1800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1" descr="Знак Расстояние до объект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2138" y="5805488"/>
            <a:ext cx="1333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3" descr="Знак Вид транспортного средств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9700" y="2636838"/>
            <a:ext cx="3313113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5" descr="Знак Направление главной дороги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6325" y="4652963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7" descr="Знак Полоса движения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67625" y="4508500"/>
            <a:ext cx="1333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19" descr="Знак Препятстви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3438" y="5300663"/>
            <a:ext cx="13525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21" descr="Знак Фотовидеофиксация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0113" y="5949950"/>
            <a:ext cx="1333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C:\Documents and Settings\User\Рабочий стол\18 заняти по ПДД\док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692175"/>
            <a:ext cx="770572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212976"/>
            <a:ext cx="11620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83568" y="1340768"/>
            <a:ext cx="360040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1340768"/>
            <a:ext cx="36004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1124744"/>
            <a:ext cx="28803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348880"/>
            <a:ext cx="36004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2276872"/>
            <a:ext cx="360040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3068960"/>
            <a:ext cx="3600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3645024"/>
            <a:ext cx="28803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95736" y="3789040"/>
            <a:ext cx="28803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8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5013176"/>
            <a:ext cx="21602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9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4869160"/>
            <a:ext cx="504056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635896" y="5013176"/>
            <a:ext cx="432048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72198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 descr="C:\Documents and Settings\User\Рабочий стол\18 заняти по ПДД\док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8569325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250825" y="258763"/>
            <a:ext cx="856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8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Найди для каждого дорожного знака его название</a:t>
            </a:r>
            <a:endParaRPr lang="ru-RU" sz="2800" b="1">
              <a:solidFill>
                <a:srgbClr val="00006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700808"/>
            <a:ext cx="360040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700808"/>
            <a:ext cx="360040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284984"/>
            <a:ext cx="36004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3284984"/>
            <a:ext cx="36004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869160"/>
            <a:ext cx="36004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4869160"/>
            <a:ext cx="36004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90664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WORK\Мои документы\Занятия по ПДД 2016\семинар по ПДД\18 занятий по ПДД с картинками\док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" y="1196975"/>
            <a:ext cx="9097962" cy="448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1628800"/>
            <a:ext cx="28803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2564904"/>
            <a:ext cx="432048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440906"/>
            <a:ext cx="288032" cy="4201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4437112"/>
            <a:ext cx="43204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33265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Группа дорожных знаков?</a:t>
            </a:r>
            <a:endParaRPr lang="ru-RU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36712"/>
            <a:ext cx="918566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 descr="C:\Documents and Settings\User\Рабочий стол\18 заняти по ПДД\док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89644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1"/>
          <p:cNvSpPr>
            <a:spLocks noChangeArrowheads="1"/>
          </p:cNvSpPr>
          <p:nvPr/>
        </p:nvSpPr>
        <p:spPr bwMode="auto">
          <a:xfrm>
            <a:off x="468313" y="200025"/>
            <a:ext cx="8207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4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Какой из этих дорожных знаков запрещает движение пешеходов?</a:t>
            </a:r>
            <a:endParaRPr lang="ru-RU" sz="4000" b="1">
              <a:solidFill>
                <a:srgbClr val="00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5085184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1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39952" y="5013176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2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64288" y="5157192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3</a:t>
            </a:r>
            <a:endParaRPr lang="ru-RU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192688" cy="681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832648" cy="678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32714" cy="502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1214438"/>
            <a:ext cx="1193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8" y="1214438"/>
            <a:ext cx="11303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2428875"/>
            <a:ext cx="1304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1143000"/>
            <a:ext cx="128587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1071563"/>
            <a:ext cx="11811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88" y="1214438"/>
            <a:ext cx="11430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3" y="2571750"/>
            <a:ext cx="12319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85938" y="2428875"/>
            <a:ext cx="12954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63" y="2571750"/>
            <a:ext cx="11509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15250" y="1214438"/>
            <a:ext cx="1158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15063" y="2571750"/>
            <a:ext cx="11811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3813" y="2500313"/>
            <a:ext cx="12287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8625" y="3714750"/>
            <a:ext cx="128587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57375" y="3786188"/>
            <a:ext cx="12096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15063" y="3857625"/>
            <a:ext cx="11906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3813" y="3857625"/>
            <a:ext cx="11906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86125" y="3929063"/>
            <a:ext cx="128587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86313" y="4000500"/>
            <a:ext cx="1225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00034" y="357166"/>
            <a:ext cx="828680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atin typeface="Arial"/>
                <a:cs typeface="Arial"/>
              </a:rPr>
              <a:t>Азбуку города помни всегда</a:t>
            </a:r>
            <a:endParaRPr lang="ru-RU" sz="4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14282" y="5572140"/>
            <a:ext cx="892971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latin typeface="Arial"/>
                <a:cs typeface="Arial"/>
              </a:rPr>
              <a:t>Чтоб не случилась с тобою беда!</a:t>
            </a:r>
            <a:endParaRPr lang="ru-RU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179388" y="-6350"/>
            <a:ext cx="87137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3200" b="1" u="sng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Творческое задание:</a:t>
            </a:r>
          </a:p>
          <a:p>
            <a:pPr algn="ctr" eaLnBrk="0" hangingPunct="0"/>
            <a:r>
              <a:rPr lang="ru-RU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Придумай и нарисуй свой знак, </a:t>
            </a:r>
          </a:p>
          <a:p>
            <a:pPr algn="ctr" eaLnBrk="0" hangingPunct="0"/>
            <a:r>
              <a:rPr lang="ru-RU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который не существует.</a:t>
            </a:r>
            <a:endParaRPr lang="ru-RU" sz="3200" b="1">
              <a:solidFill>
                <a:srgbClr val="C00000"/>
              </a:solidFill>
            </a:endParaRPr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395288" y="1666875"/>
            <a:ext cx="85693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3200" b="1" u="sng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Вопросы:</a:t>
            </a:r>
            <a:endParaRPr lang="ru-RU" sz="3200" u="sng">
              <a:solidFill>
                <a:srgbClr val="000066"/>
              </a:solidFill>
            </a:endParaRPr>
          </a:p>
          <a:p>
            <a:pPr eaLnBrk="0" hangingPunct="0">
              <a:buFont typeface="Arial" charset="0"/>
              <a:buAutoNum type="arabicPeriod"/>
            </a:pPr>
            <a:r>
              <a:rPr lang="ru-RU" sz="32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Для чего нужны дорожные знаки?</a:t>
            </a:r>
            <a:endParaRPr lang="ru-RU" sz="3200" b="1">
              <a:solidFill>
                <a:srgbClr val="990000"/>
              </a:solidFill>
            </a:endParaRPr>
          </a:p>
          <a:p>
            <a:pPr eaLnBrk="0" hangingPunct="0">
              <a:buFont typeface="Arial" charset="0"/>
              <a:buAutoNum type="arabicPeriod"/>
            </a:pPr>
            <a:r>
              <a:rPr lang="ru-RU" sz="3200" b="1">
                <a:solidFill>
                  <a:srgbClr val="990000"/>
                </a:solidFill>
                <a:latin typeface="Calibri" pitchFamily="34" charset="0"/>
                <a:cs typeface="Times New Roman" pitchFamily="18" charset="0"/>
              </a:rPr>
              <a:t>Назовите группы дорожных знаков.</a:t>
            </a:r>
            <a:endParaRPr lang="ru-RU" sz="3200" b="1">
              <a:solidFill>
                <a:srgbClr val="990000"/>
              </a:solidFill>
            </a:endParaRPr>
          </a:p>
          <a:p>
            <a:pPr eaLnBrk="0" hangingPunct="0">
              <a:buFont typeface="Arial" charset="0"/>
              <a:buAutoNum type="arabicPeriod"/>
            </a:pPr>
            <a:r>
              <a:rPr lang="ru-RU" sz="3200" b="1">
                <a:solidFill>
                  <a:srgbClr val="990000"/>
                </a:solidFill>
                <a:latin typeface="Calibri" pitchFamily="34" charset="0"/>
                <a:cs typeface="Times New Roman" pitchFamily="18" charset="0"/>
              </a:rPr>
              <a:t>Перечислите названия знаков и их значение.</a:t>
            </a:r>
            <a:endParaRPr lang="ru-RU" sz="3200" b="1">
              <a:solidFill>
                <a:srgbClr val="990000"/>
              </a:solidFill>
            </a:endParaRPr>
          </a:p>
          <a:p>
            <a:pPr eaLnBrk="0" hangingPunct="0">
              <a:buFont typeface="Arial" charset="0"/>
              <a:buAutoNum type="arabicPeriod"/>
            </a:pPr>
            <a:r>
              <a:rPr lang="ru-RU" sz="3200" b="1">
                <a:solidFill>
                  <a:srgbClr val="990000"/>
                </a:solidFill>
                <a:latin typeface="Calibri" pitchFamily="34" charset="0"/>
                <a:cs typeface="Times New Roman" pitchFamily="18" charset="0"/>
              </a:rPr>
              <a:t>Чем опасно незнание значений дорожных знаков?</a:t>
            </a:r>
            <a:endParaRPr lang="ru-RU" sz="3200" b="1">
              <a:solidFill>
                <a:srgbClr val="990000"/>
              </a:solidFill>
            </a:endParaRPr>
          </a:p>
          <a:p>
            <a:pPr eaLnBrk="0" hangingPunct="0">
              <a:buFont typeface="Arial" charset="0"/>
              <a:buAutoNum type="arabicPeriod"/>
            </a:pPr>
            <a:r>
              <a:rPr lang="ru-RU" sz="3200" b="1">
                <a:solidFill>
                  <a:srgbClr val="990000"/>
                </a:solidFill>
                <a:latin typeface="Calibri" pitchFamily="34" charset="0"/>
                <a:cs typeface="Times New Roman" pitchFamily="18" charset="0"/>
              </a:rPr>
              <a:t>Перечислите факторы, которые могут создать аварийную обстановку.</a:t>
            </a:r>
            <a:endParaRPr lang="ru-RU" sz="3200" b="1">
              <a:solidFill>
                <a:srgbClr val="99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-31750"/>
            <a:ext cx="6913562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755650" y="260350"/>
            <a:ext cx="78486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 группа Предупреждающие знаки</a:t>
            </a:r>
          </a:p>
        </p:txBody>
      </p:sp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2071688" y="1196975"/>
            <a:ext cx="42291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2143125" y="2420938"/>
            <a:ext cx="4013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CC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500313" y="3068638"/>
            <a:ext cx="33670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pic>
        <p:nvPicPr>
          <p:cNvPr id="51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653136"/>
            <a:ext cx="17272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653136"/>
            <a:ext cx="16954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653136"/>
            <a:ext cx="16764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581128"/>
            <a:ext cx="16954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2" descr="C:\Documents and Settings\User\Рабочий стол\18 заняти по ПДД\док4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628800"/>
            <a:ext cx="799306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6"/>
          <p:cNvSpPr>
            <a:spLocks noChangeArrowheads="1" noChangeShapeType="1" noTextEdit="1"/>
          </p:cNvSpPr>
          <p:nvPr/>
        </p:nvSpPr>
        <p:spPr bwMode="auto">
          <a:xfrm>
            <a:off x="1835150" y="404813"/>
            <a:ext cx="5761038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2 группа</a:t>
            </a:r>
          </a:p>
          <a:p>
            <a:pPr algn="ctr"/>
            <a:r>
              <a:rPr lang="ru-RU" sz="3600" b="1" kern="1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Знаки приоритета</a:t>
            </a:r>
          </a:p>
        </p:txBody>
      </p:sp>
      <p:sp>
        <p:nvSpPr>
          <p:cNvPr id="6147" name="WordArt 7"/>
          <p:cNvSpPr>
            <a:spLocks noChangeArrowheads="1" noChangeShapeType="1" noTextEdit="1"/>
          </p:cNvSpPr>
          <p:nvPr/>
        </p:nvSpPr>
        <p:spPr bwMode="auto">
          <a:xfrm>
            <a:off x="395288" y="1484313"/>
            <a:ext cx="8353425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4" cstate="print"/>
          <a:srcRect r="5515"/>
          <a:stretch>
            <a:fillRect/>
          </a:stretch>
        </p:blipFill>
        <p:spPr bwMode="auto">
          <a:xfrm>
            <a:off x="4716463" y="3068638"/>
            <a:ext cx="12239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4724400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4652963"/>
            <a:ext cx="15795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2997200"/>
            <a:ext cx="15716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875" y="2924175"/>
            <a:ext cx="1643063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0" descr="Знак Уступите дорогу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425" y="4868863"/>
            <a:ext cx="1333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2" descr="Знак Пересечение со второстепенной дорогой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588" y="3068638"/>
            <a:ext cx="1333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1763713" y="260350"/>
            <a:ext cx="5832475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 группа</a:t>
            </a:r>
          </a:p>
          <a:p>
            <a:pPr algn="ctr"/>
            <a:r>
              <a:rPr lang="ru-RU" sz="3600" b="1" kern="1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Запрещающие знаки</a:t>
            </a:r>
          </a:p>
        </p:txBody>
      </p:sp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2484438" y="1773238"/>
            <a:ext cx="3382962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2268538" y="4724400"/>
            <a:ext cx="393382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CC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2411413" y="5229225"/>
            <a:ext cx="3529012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pic>
        <p:nvPicPr>
          <p:cNvPr id="7174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5085184"/>
            <a:ext cx="13620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5157192"/>
            <a:ext cx="13620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5085184"/>
            <a:ext cx="13716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5085184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085184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2" descr="C:\Documents and Settings\User\Рабочий стол\18 заняти по ПДД\док4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2276872"/>
            <a:ext cx="85693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2"/>
          <p:cNvSpPr>
            <a:spLocks noChangeArrowheads="1" noChangeShapeType="1" noTextEdit="1"/>
          </p:cNvSpPr>
          <p:nvPr/>
        </p:nvSpPr>
        <p:spPr bwMode="auto">
          <a:xfrm>
            <a:off x="1331640" y="333375"/>
            <a:ext cx="6664598" cy="10073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группа</a:t>
            </a:r>
          </a:p>
          <a:p>
            <a:pPr algn="ctr">
              <a:defRPr/>
            </a:pPr>
            <a:r>
              <a:rPr lang="ru-RU" sz="3600" b="1" kern="10" dirty="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Предписывающие</a:t>
            </a:r>
            <a:r>
              <a:rPr lang="ru-RU" sz="3600" b="1" kern="10" dirty="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знаки</a:t>
            </a:r>
          </a:p>
        </p:txBody>
      </p:sp>
      <p:sp>
        <p:nvSpPr>
          <p:cNvPr id="8195" name="WordArt 4"/>
          <p:cNvSpPr>
            <a:spLocks noChangeArrowheads="1" noChangeShapeType="1" noTextEdit="1"/>
          </p:cNvSpPr>
          <p:nvPr/>
        </p:nvSpPr>
        <p:spPr bwMode="auto">
          <a:xfrm>
            <a:off x="2339975" y="4797425"/>
            <a:ext cx="393382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>
              <a:ln w="3175">
                <a:solidFill>
                  <a:srgbClr val="800000"/>
                </a:solidFill>
                <a:round/>
                <a:headEnd/>
                <a:tailEnd/>
              </a:ln>
              <a:solidFill>
                <a:srgbClr val="CC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6085" name="WordArt 5"/>
          <p:cNvSpPr>
            <a:spLocks noChangeArrowheads="1" noChangeShapeType="1" noTextEdit="1"/>
          </p:cNvSpPr>
          <p:nvPr/>
        </p:nvSpPr>
        <p:spPr bwMode="auto">
          <a:xfrm>
            <a:off x="2843808" y="5229200"/>
            <a:ext cx="29527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pic>
        <p:nvPicPr>
          <p:cNvPr id="819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3068960"/>
            <a:ext cx="13620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068638"/>
            <a:ext cx="13620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068960"/>
            <a:ext cx="1362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068960"/>
            <a:ext cx="13525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3068960"/>
            <a:ext cx="13620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rgbClr val="990000"/>
                </a:solidFill>
              </a:rPr>
              <a:t>5 группа</a:t>
            </a:r>
            <a:br>
              <a:rPr lang="ru-RU" sz="4000" b="1" smtClean="0">
                <a:solidFill>
                  <a:srgbClr val="990000"/>
                </a:solidFill>
              </a:rPr>
            </a:br>
            <a:r>
              <a:rPr lang="ru-RU" sz="4000" b="1" smtClean="0">
                <a:solidFill>
                  <a:srgbClr val="990000"/>
                </a:solidFill>
              </a:rPr>
              <a:t>Знаки особых предписаний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Picture 5" descr="Картинка 7 из 850"/>
          <p:cNvPicPr>
            <a:picLocks noChangeAspect="1" noChangeArrowheads="1"/>
          </p:cNvPicPr>
          <p:nvPr/>
        </p:nvPicPr>
        <p:blipFill>
          <a:blip r:embed="rId3" cstate="print"/>
          <a:srcRect t="11333"/>
          <a:stretch>
            <a:fillRect/>
          </a:stretch>
        </p:blipFill>
        <p:spPr bwMode="auto">
          <a:xfrm>
            <a:off x="323850" y="1509713"/>
            <a:ext cx="6335713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 descr="C:\Users\Lena\Desktop\5.19.2-znak-dorozhnyi-kartinka-peshehodnyi-pereho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700213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 descr="C:\Users\Lena\Desktop\5.20-znak-iskusstvennaia-nerovnost-lezhachii-politceiski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3141663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4" descr="C:\Users\Lena\Desktop\5.21-znak-zhilaia-zona-osobykh-predpisani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4581525"/>
            <a:ext cx="13335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5" descr="C:\Users\Lena\Desktop\5.23.1-2-znak-naselennyi-punkt-dorozhnyi-belyi-nachal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5300663"/>
            <a:ext cx="1752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6" descr="C:\Users\Lena\Desktop\5.24.1-2-znak-konetc-naselennogo-punkta-dorozhnyi-bely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513" y="5300663"/>
            <a:ext cx="17621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7" descr="C:\Users\Lena\Desktop\5.25-znak-naselennyi-punkt-dorozhnyi-sinii-nachal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538" y="5300663"/>
            <a:ext cx="1762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8" descr="C:\Users\Lena\Desktop\5.26-znak-konetc-naselennogo-punkta-dorozhnyi-sinii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00563" y="6238875"/>
            <a:ext cx="1762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2843213" y="188913"/>
            <a:ext cx="6121400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6 группа</a:t>
            </a:r>
          </a:p>
          <a:p>
            <a:pPr algn="ctr"/>
            <a:r>
              <a:rPr lang="ru-RU" sz="3600" b="1" kern="10">
                <a:ln w="31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Информационные знаки</a:t>
            </a:r>
          </a:p>
        </p:txBody>
      </p:sp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2411413" y="4221163"/>
            <a:ext cx="38893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0"/>
              </a:avLst>
            </a:prstTxWarp>
          </a:bodyPr>
          <a:lstStyle/>
          <a:p>
            <a:pPr algn="ctr"/>
            <a:endParaRPr lang="ru-RU" sz="3600" b="1" kern="10">
              <a:ln w="3175">
                <a:solidFill>
                  <a:srgbClr val="800000"/>
                </a:solidFill>
                <a:round/>
                <a:headEnd/>
                <a:tailEnd/>
              </a:ln>
              <a:solidFill>
                <a:srgbClr val="CC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2339975" y="4797425"/>
            <a:ext cx="467995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10245" name="WordArt 8"/>
          <p:cNvSpPr>
            <a:spLocks noChangeArrowheads="1" noChangeShapeType="1" noTextEdit="1"/>
          </p:cNvSpPr>
          <p:nvPr/>
        </p:nvSpPr>
        <p:spPr bwMode="auto">
          <a:xfrm>
            <a:off x="2051050" y="1773238"/>
            <a:ext cx="5473700" cy="1081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pic>
        <p:nvPicPr>
          <p:cNvPr id="102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6425"/>
            <a:ext cx="11620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1" descr="C:\Users\Lena\Desktop\6.1-znak-obshchie-ogranicheniia-maksimalnoi-skorost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188" y="1700213"/>
            <a:ext cx="13335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3" descr="Знак Рекомендуемая скорост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25" y="3573463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5" descr="Знак Место для разворот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7163" y="5157788"/>
            <a:ext cx="12239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7" descr="Знак Зона для разворот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212976"/>
            <a:ext cx="1223764" cy="122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9" descr="Знак Подземный пешеходный переход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00338" y="5705475"/>
            <a:ext cx="115093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21" descr="Знак дорожный Тупик справ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3350" y="5740400"/>
            <a:ext cx="11176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23" descr="Знак Предварительный указатель направлений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24653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25" descr="Знак Километровый знак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5738" y="5876925"/>
            <a:ext cx="13335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27" descr="Знак Номер маршрута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64163" y="5599113"/>
            <a:ext cx="231140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29" descr="Знак Направление движения для грузовых автомобилей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2133600"/>
            <a:ext cx="13335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31" descr="Знак Схема объезда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3789363"/>
            <a:ext cx="13335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33" descr="Знак Направление движения к аварийному выходу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16463" y="4581525"/>
            <a:ext cx="29622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Picture 35" descr="Знак Стоп-линия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16238" y="188913"/>
            <a:ext cx="1333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1" name="Picture 37" descr="Знак Полоса аварийной остановки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24075" y="4221163"/>
            <a:ext cx="11890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2" name="Picture 39" descr="Знак Схема движения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92500" y="4292600"/>
            <a:ext cx="10922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Picture 41" descr="Знак Указатель направлений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51720" y="1844824"/>
            <a:ext cx="4191232" cy="196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heme/theme1.xml><?xml version="1.0" encoding="utf-8"?>
<a:theme xmlns:a="http://schemas.openxmlformats.org/drawingml/2006/main" name="Дорожные знаки 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Дорожные знаки 1</Template>
  <TotalTime>95</TotalTime>
  <Words>336</Words>
  <Application>Microsoft Office PowerPoint</Application>
  <PresentationFormat>Экран (4:3)</PresentationFormat>
  <Paragraphs>74</Paragraphs>
  <Slides>20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Дорожные знаки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группа Знаки особых предписаний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Lena</dc:creator>
  <cp:lastModifiedBy>Людмила Ивановна</cp:lastModifiedBy>
  <cp:revision>17</cp:revision>
  <dcterms:created xsi:type="dcterms:W3CDTF">2016-11-30T13:04:28Z</dcterms:created>
  <dcterms:modified xsi:type="dcterms:W3CDTF">2020-08-18T08:05:23Z</dcterms:modified>
</cp:coreProperties>
</file>