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6"/>
  </p:handoutMasterIdLst>
  <p:sldIdLst>
    <p:sldId id="256" r:id="rId2"/>
    <p:sldId id="263" r:id="rId3"/>
    <p:sldId id="258" r:id="rId4"/>
    <p:sldId id="259" r:id="rId5"/>
    <p:sldId id="261" r:id="rId6"/>
    <p:sldId id="257" r:id="rId7"/>
    <p:sldId id="270" r:id="rId8"/>
    <p:sldId id="277" r:id="rId9"/>
    <p:sldId id="276" r:id="rId10"/>
    <p:sldId id="264" r:id="rId11"/>
    <p:sldId id="265" r:id="rId12"/>
    <p:sldId id="266" r:id="rId13"/>
    <p:sldId id="280" r:id="rId14"/>
    <p:sldId id="281" r:id="rId15"/>
    <p:sldId id="286" r:id="rId16"/>
    <p:sldId id="284" r:id="rId17"/>
    <p:sldId id="283" r:id="rId18"/>
    <p:sldId id="278" r:id="rId19"/>
    <p:sldId id="267" r:id="rId20"/>
    <p:sldId id="269" r:id="rId21"/>
    <p:sldId id="288" r:id="rId22"/>
    <p:sldId id="274" r:id="rId23"/>
    <p:sldId id="275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FF7B6-DD4D-4BBC-9AE1-911EC700FE2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B0B4-A00F-496F-9C96-6D2B78983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996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duotone>
              <a:schemeClr val="bg1">
                <a:tint val="93000"/>
                <a:shade val="85000"/>
              </a:schemeClr>
              <a:schemeClr val="bg1">
                <a:tint val="96000"/>
                <a:shade val="99000"/>
              </a:schemeClr>
            </a:duotone>
            <a:lum/>
          </a:blip>
          <a:srcRect/>
          <a:tile tx="0" ty="0" sx="90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4F5442E-6921-4DDE-A251-441D894BF9BE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92687DB-7BF4-417F-9A8C-40F8083A3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74;&#1075;&#1077;&#1085;&#1080;&#1081;\Desktop\videoplayback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мотивации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музыки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3857628"/>
            <a:ext cx="4176464" cy="2400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cap="all" spc="400" dirty="0" smtClean="0">
                <a:solidFill>
                  <a:schemeClr val="tx1"/>
                </a:solidFill>
                <a:latin typeface="Times New Roman" pitchFamily="18" charset="0"/>
                <a:cs typeface="Adobe Hebrew" pitchFamily="18" charset="-79"/>
              </a:rPr>
              <a:t>Подготовила: Петрова Ирина Владимировна  </a:t>
            </a:r>
            <a:r>
              <a:rPr lang="ru-RU" sz="1600" cap="all" spc="400" dirty="0" smtClean="0">
                <a:solidFill>
                  <a:schemeClr val="tx1"/>
                </a:solidFill>
                <a:latin typeface="Times New Roman" pitchFamily="18" charset="0"/>
                <a:cs typeface="Adobe Hebrew" pitchFamily="18" charset="-79"/>
              </a:rPr>
              <a:t>учитель искусства </a:t>
            </a:r>
          </a:p>
          <a:p>
            <a:pPr>
              <a:lnSpc>
                <a:spcPct val="150000"/>
              </a:lnSpc>
            </a:pPr>
            <a:r>
              <a:rPr lang="ru-RU" sz="1600" cap="all" spc="400" dirty="0" smtClean="0">
                <a:solidFill>
                  <a:schemeClr val="tx1"/>
                </a:solidFill>
                <a:latin typeface="Times New Roman" pitchFamily="18" charset="0"/>
                <a:cs typeface="Adobe Hebrew" pitchFamily="18" charset="-79"/>
              </a:rPr>
              <a:t>МКОУ </a:t>
            </a:r>
            <a:r>
              <a:rPr lang="ru-RU" sz="1600" cap="all" spc="400" dirty="0">
                <a:solidFill>
                  <a:schemeClr val="tx1"/>
                </a:solidFill>
                <a:latin typeface="Times New Roman" pitchFamily="18" charset="0"/>
                <a:cs typeface="Adobe Hebrew" pitchFamily="18" charset="-79"/>
              </a:rPr>
              <a:t>ООШ </a:t>
            </a:r>
            <a:r>
              <a:rPr lang="ru-RU" sz="1600" cap="all" spc="400" dirty="0" err="1" smtClean="0">
                <a:solidFill>
                  <a:schemeClr val="tx1"/>
                </a:solidFill>
                <a:latin typeface="Times New Roman" pitchFamily="18" charset="0"/>
                <a:cs typeface="Adobe Hebrew" pitchFamily="18" charset="-79"/>
              </a:rPr>
              <a:t>д.Арык</a:t>
            </a:r>
            <a:r>
              <a:rPr lang="ru-RU" sz="1600" cap="all" spc="400" dirty="0" smtClean="0">
                <a:solidFill>
                  <a:schemeClr val="tx1"/>
                </a:solidFill>
                <a:latin typeface="Times New Roman" pitchFamily="18" charset="0"/>
                <a:cs typeface="Adobe Hebrew" pitchFamily="18" charset="-79"/>
              </a:rPr>
              <a:t> </a:t>
            </a:r>
            <a:r>
              <a:rPr lang="ru-RU" sz="1600" cap="all" spc="400" dirty="0" err="1">
                <a:solidFill>
                  <a:schemeClr val="tx1"/>
                </a:solidFill>
                <a:latin typeface="Times New Roman" pitchFamily="18" charset="0"/>
                <a:cs typeface="Adobe Hebrew" pitchFamily="18" charset="-79"/>
              </a:rPr>
              <a:t>Малмыжского</a:t>
            </a:r>
            <a:r>
              <a:rPr lang="ru-RU" sz="1600" cap="all" spc="400" dirty="0">
                <a:solidFill>
                  <a:schemeClr val="tx1"/>
                </a:solidFill>
                <a:latin typeface="Times New Roman" pitchFamily="18" charset="0"/>
                <a:cs typeface="Adobe Hebrew" pitchFamily="18" charset="-79"/>
              </a:rPr>
              <a:t> района  Кировской области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84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571480"/>
            <a:ext cx="7572428" cy="14287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 «от </a:t>
            </a:r>
            <a:r>
              <a:rPr lang="ru-RU" sz="2800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современности </a:t>
            </a:r>
            <a:r>
              <a:rPr lang="ru-RU" sz="28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классике»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lassika-v-obrabot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3116"/>
            <a:ext cx="422912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342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520940" cy="54864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  Бородина «Князь Игорь»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lesson-borodin-opera-knyaz-igor-screenshot-2.jpg"/>
          <p:cNvPicPr>
            <a:picLocks noChangeAspect="1"/>
          </p:cNvPicPr>
          <p:nvPr/>
        </p:nvPicPr>
        <p:blipFill>
          <a:blip r:embed="rId2"/>
          <a:srcRect l="8000" t="10106" r="8000" b="18085"/>
          <a:stretch>
            <a:fillRect/>
          </a:stretch>
        </p:blipFill>
        <p:spPr>
          <a:xfrm>
            <a:off x="4000496" y="1928802"/>
            <a:ext cx="488953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esson-borodin-opera-knyaz-igor-screenshot-1.jpg"/>
          <p:cNvPicPr>
            <a:picLocks noChangeAspect="1"/>
          </p:cNvPicPr>
          <p:nvPr/>
        </p:nvPicPr>
        <p:blipFill>
          <a:blip r:embed="rId3"/>
          <a:srcRect l="5294" t="8291" r="8235" b="18961"/>
          <a:stretch>
            <a:fillRect/>
          </a:stretch>
        </p:blipFill>
        <p:spPr>
          <a:xfrm>
            <a:off x="428596" y="1142983"/>
            <a:ext cx="4000528" cy="253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967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3857652" cy="30718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Современный вариант исполнения песни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Улетай на крыльях ветра 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3438" y="428604"/>
            <a:ext cx="3857652" cy="23574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Классический-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оперы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Хор и половецкие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пляски »</a:t>
            </a:r>
          </a:p>
          <a:p>
            <a:endParaRPr lang="ru-RU" dirty="0"/>
          </a:p>
        </p:txBody>
      </p:sp>
      <p:pic>
        <p:nvPicPr>
          <p:cNvPr id="3074" name="Picture 2" descr="D:\Мои документы\Рабочий стол\2\1igo_4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3001514" cy="240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18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78130" cy="548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русской народной песни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000240"/>
            <a:ext cx="6163618" cy="4335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0964">
            <a:off x="429613" y="1157399"/>
            <a:ext cx="3672407" cy="244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128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65760"/>
            <a:ext cx="8001056" cy="548640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Американская опера «Порги 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2910" y="1000108"/>
            <a:ext cx="3746126" cy="5200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 Клары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99" r="27364" b="7884"/>
          <a:stretch>
            <a:fillRect/>
          </a:stretch>
        </p:blipFill>
        <p:spPr bwMode="auto">
          <a:xfrm>
            <a:off x="642910" y="1714488"/>
            <a:ext cx="3320918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0" r="5677"/>
          <a:stretch>
            <a:fillRect/>
          </a:stretch>
        </p:blipFill>
        <p:spPr bwMode="auto">
          <a:xfrm>
            <a:off x="4786314" y="1428736"/>
            <a:ext cx="3714776" cy="355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740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ludvig_van_bethoven_lunnaja_sonata_sonata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4" t="20636" r="49389" b="9301"/>
          <a:stretch>
            <a:fillRect/>
          </a:stretch>
        </p:blipFill>
        <p:spPr bwMode="auto">
          <a:xfrm>
            <a:off x="500034" y="1071546"/>
            <a:ext cx="2928958" cy="374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58114" cy="7001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Людвиг Ван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бетховен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соната № 14 (Лунная)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00496" y="1071546"/>
            <a:ext cx="4429156" cy="37862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Вслушайтесь в нее не только своим слухом, но и всем сердцем</a:t>
            </a:r>
          </a:p>
          <a:p>
            <a:pPr algn="ctr">
              <a:lnSpc>
                <a:spcPct val="150000"/>
              </a:lnSpc>
            </a:pP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    Д.Б.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Кабалевский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20940" cy="548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Военные песни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071966" cy="2889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911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7520940" cy="548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«Аве Мария 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285860"/>
            <a:ext cx="3175022" cy="17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10" t="4733" r="25687" b="1470"/>
          <a:stretch>
            <a:fillRect/>
          </a:stretch>
        </p:blipFill>
        <p:spPr bwMode="auto">
          <a:xfrm>
            <a:off x="285720" y="1071546"/>
            <a:ext cx="2500330" cy="36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14686"/>
            <a:ext cx="2924202" cy="1645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14422"/>
            <a:ext cx="2560230" cy="346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405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915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 «ПОГРУЖЕНИЯ»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5786" y="1357298"/>
            <a:ext cx="7520940" cy="26432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себя в жизни через переживание, чувство и впечатление, увлечённость музыкой всегда будет стержневой идеей урока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Гаврилин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валерий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Александрович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57818" y="1100628"/>
            <a:ext cx="3214710" cy="311419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« Перезвоны » </a:t>
            </a:r>
            <a:r>
              <a:rPr lang="ru-RU" sz="2800" b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это эпическая песенная хоровая симфония</a:t>
            </a:r>
            <a:endParaRPr lang="ru-RU" sz="2800" dirty="0"/>
          </a:p>
        </p:txBody>
      </p:sp>
      <p:pic>
        <p:nvPicPr>
          <p:cNvPr id="3074" name="Picture 2" descr="C:\Users\User\Desktop\10331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" r="2038" b="7926"/>
          <a:stretch>
            <a:fillRect/>
          </a:stretch>
        </p:blipFill>
        <p:spPr bwMode="auto">
          <a:xfrm>
            <a:off x="357158" y="1142984"/>
            <a:ext cx="4548219" cy="31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907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571480"/>
            <a:ext cx="7000924" cy="300039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личного желания, личных усилий  ученика никакой учитель не сможет научить ребёнка чему –либо </a:t>
            </a:r>
          </a:p>
          <a:p>
            <a:pPr>
              <a:lnSpc>
                <a:spcPct val="160000"/>
              </a:lnSpc>
            </a:pPr>
            <a:r>
              <a:rPr 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Г. В. </a:t>
            </a:r>
            <a:r>
              <a:rPr lang="ru-RU" sz="28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Стюхина</a:t>
            </a:r>
            <a:endParaRPr lang="ru-RU" sz="2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71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«Перезвоны» - это: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5786" y="1000108"/>
            <a:ext cx="7821006" cy="35798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Голос народной жизни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Древняя традиция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колокольности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в русской музыке</a:t>
            </a:r>
          </a:p>
          <a:p>
            <a:pPr>
              <a:buFont typeface="Wingdings" pitchFamily="2" charset="2"/>
              <a:buChar char="ü"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Диалог – раздумье композитора о жизни и смерти, любви и разлуки, печали и радости, грехе и раскаянии, о матери и сыне, человеке и природе, Отчизне, душе, совести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520940" cy="5486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Фрагмент «Вечерняя» Гаврилин В.А.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670" y="1357298"/>
            <a:ext cx="4643470" cy="3482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35320" cy="9201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осмыслением прослушанного отрывка музыкального произведения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357298"/>
            <a:ext cx="7520940" cy="357984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картину вы  представили? (Словесное рисование)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 ассоциации, вызываемые произведением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ассоциации, связанные  с музыкальным произведением</a:t>
            </a: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xmlns="" val="246625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571480"/>
            <a:ext cx="7858180" cy="392909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музыки сердцем</a:t>
            </a:r>
          </a:p>
          <a:p>
            <a:pPr algn="just">
              <a:lnSpc>
                <a:spcPct val="150000"/>
              </a:lnSpc>
            </a:pPr>
            <a:r>
              <a:rPr lang="ru-RU" sz="3200" b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у детей способности сердцем откликаться  на музыку , чтобы через неё глубоко проникнуться чувством сокровенного родства каждого человека со всем сущим в мироздании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16366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1428736"/>
            <a:ext cx="5486400" cy="86744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43042" y="2571744"/>
            <a:ext cx="6643734" cy="1105295"/>
          </a:xfrm>
        </p:spPr>
        <p:txBody>
          <a:bodyPr>
            <a:noAutofit/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внимание</a:t>
            </a:r>
            <a:r>
              <a:rPr lang="ru-RU" sz="6000" cap="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60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428604"/>
            <a:ext cx="7786742" cy="40005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человеческий опыт нравственно-эстетического 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вчувствования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мир, который выражается в художественных образах, языком музыки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6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0034" y="714356"/>
            <a:ext cx="8286808" cy="2928958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Цель художественно педагогической деятельности учителя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присвоить духовный опыт человечества, запечатлённый в музыкальном искусстве.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7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Приём «визуализации»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5786" y="1214422"/>
            <a:ext cx="7858180" cy="2643206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Благодаря визуализации образов, всех действий, переживания обретают внешние, видимые контуры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08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20940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визуализации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3200400" cy="548640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М.И.ГлИНКА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6314" y="1000108"/>
            <a:ext cx="3714776" cy="5486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Увертюра к опере «Руслан и  Людмила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Рабочий стол\2\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88460" cy="31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Рабочий стол\2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700808"/>
            <a:ext cx="3839231" cy="33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26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520940" cy="548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Фрески Софии киевской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2786082" cy="548640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Кикта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Валерий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григорьевич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71964" y="1142984"/>
            <a:ext cx="4772036" cy="5486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 портрет  дочерей Ярослава мудрого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3" r="46383"/>
          <a:stretch>
            <a:fillRect/>
          </a:stretch>
        </p:blipFill>
        <p:spPr bwMode="auto">
          <a:xfrm>
            <a:off x="571472" y="1857364"/>
            <a:ext cx="2285984" cy="312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ofiyskiy_sobor_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785926"/>
            <a:ext cx="4071966" cy="315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44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14291"/>
            <a:ext cx="7643866" cy="64294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ШОСТАКОВИЧ СИМФОНИЯ «ЛЕНИНГРАДСКАЯ»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26" r="3158" b="2881"/>
          <a:stretch>
            <a:fillRect/>
          </a:stretch>
        </p:blipFill>
        <p:spPr bwMode="auto">
          <a:xfrm>
            <a:off x="4786314" y="1285860"/>
            <a:ext cx="3143272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3" r="50667"/>
          <a:stretch>
            <a:fillRect/>
          </a:stretch>
        </p:blipFill>
        <p:spPr bwMode="auto">
          <a:xfrm>
            <a:off x="928662" y="1285860"/>
            <a:ext cx="3348062" cy="36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395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85728"/>
            <a:ext cx="7520940" cy="548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Мюзикл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НАЗВАНИЕ???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86058"/>
            <a:ext cx="5472022" cy="3636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4953035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023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983</TotalTime>
  <Words>365</Words>
  <Application>Microsoft Office PowerPoint</Application>
  <PresentationFormat>Экран (4:3)</PresentationFormat>
  <Paragraphs>51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Приёмы  мотивации  на уроках музыки </vt:lpstr>
      <vt:lpstr>Слайд 2</vt:lpstr>
      <vt:lpstr>Слайд 3</vt:lpstr>
      <vt:lpstr>Слайд 4</vt:lpstr>
      <vt:lpstr>      Приём «визуализации»</vt:lpstr>
      <vt:lpstr>Приём визуализации</vt:lpstr>
      <vt:lpstr> Фрески Софии киевской  </vt:lpstr>
      <vt:lpstr>          </vt:lpstr>
      <vt:lpstr>Мюзикл  НАЗВАНИЕ???</vt:lpstr>
      <vt:lpstr>Слайд 10</vt:lpstr>
      <vt:lpstr> Опера  Бородина «Князь Игорь»</vt:lpstr>
      <vt:lpstr>Слайд 12</vt:lpstr>
      <vt:lpstr>Тема русской народной песни</vt:lpstr>
      <vt:lpstr>Американская опера «Порги и бесс»</vt:lpstr>
      <vt:lpstr> Людвиг Ван бетховен соната № 14 (Лунная)</vt:lpstr>
      <vt:lpstr> Военные песни</vt:lpstr>
      <vt:lpstr> «Аве Мария »</vt:lpstr>
      <vt:lpstr>ПРИЁМ  «ПОГРУЖЕНИЯ» </vt:lpstr>
      <vt:lpstr>Гаврилин валерий Александрович</vt:lpstr>
      <vt:lpstr>«Перезвоны» - это:</vt:lpstr>
      <vt:lpstr>    Фрагмент «Вечерняя» Гаврилин В.А.</vt:lpstr>
      <vt:lpstr>Работа над осмыслением прослушанного отрывка музыкального произведения </vt:lpstr>
      <vt:lpstr>Слайд 23</vt:lpstr>
      <vt:lpstr>    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мотивации  на уроках музыки</dc:title>
  <dc:creator>Admin</dc:creator>
  <cp:lastModifiedBy>Евгений</cp:lastModifiedBy>
  <cp:revision>66</cp:revision>
  <dcterms:created xsi:type="dcterms:W3CDTF">2017-01-27T07:26:59Z</dcterms:created>
  <dcterms:modified xsi:type="dcterms:W3CDTF">2020-08-25T11:16:22Z</dcterms:modified>
</cp:coreProperties>
</file>