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92" r:id="rId3"/>
    <p:sldId id="257" r:id="rId4"/>
    <p:sldId id="293" r:id="rId5"/>
    <p:sldId id="271" r:id="rId6"/>
    <p:sldId id="294" r:id="rId7"/>
    <p:sldId id="274" r:id="rId8"/>
    <p:sldId id="273" r:id="rId9"/>
    <p:sldId id="279" r:id="rId10"/>
    <p:sldId id="265" r:id="rId11"/>
    <p:sldId id="266" r:id="rId12"/>
    <p:sldId id="277" r:id="rId13"/>
    <p:sldId id="278" r:id="rId14"/>
    <p:sldId id="295"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94660"/>
  </p:normalViewPr>
  <p:slideViewPr>
    <p:cSldViewPr>
      <p:cViewPr>
        <p:scale>
          <a:sx n="80" d="100"/>
          <a:sy n="80" d="100"/>
        </p:scale>
        <p:origin x="-408" y="-61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5B106E36-FD25-4E2D-B0AA-010F637433A0}" type="datetimeFigureOut">
              <a:rPr lang="ru-RU" smtClean="0"/>
              <a:pPr/>
              <a:t>22.04.2020</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5B106E36-FD25-4E2D-B0AA-010F637433A0}" type="datetimeFigureOut">
              <a:rPr lang="ru-RU" smtClean="0"/>
              <a:pPr/>
              <a:t>22.04.2020</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5B106E36-FD25-4E2D-B0AA-010F637433A0}" type="datetimeFigureOut">
              <a:rPr lang="ru-RU" smtClean="0"/>
              <a:pPr/>
              <a:t>22.04.2020</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5B106E36-FD25-4E2D-B0AA-010F637433A0}" type="datetimeFigureOut">
              <a:rPr lang="ru-RU" smtClean="0"/>
              <a:pPr/>
              <a:t>22.04.2020</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p>
            <a:fld id="{5B106E36-FD25-4E2D-B0AA-010F637433A0}" type="datetimeFigureOut">
              <a:rPr lang="ru-RU" smtClean="0"/>
              <a:pPr/>
              <a:t>22.04.2020</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p>
            <a:fld id="{5B106E36-FD25-4E2D-B0AA-010F637433A0}" type="datetimeFigureOut">
              <a:rPr lang="ru-RU" smtClean="0"/>
              <a:pPr/>
              <a:t>22.04.2020</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p>
            <a:fld id="{5B106E36-FD25-4E2D-B0AA-010F637433A0}" type="datetimeFigureOut">
              <a:rPr lang="ru-RU" smtClean="0"/>
              <a:pPr/>
              <a:t>22.04.2020</a:t>
            </a:fld>
            <a:endParaRPr lang="ru-RU"/>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p>
        </p:txBody>
      </p:sp>
      <p:sp>
        <p:nvSpPr>
          <p:cNvPr id="9" name="Номер слайда 8"/>
          <p:cNvSpPr>
            <a:spLocks noGrp="1"/>
          </p:cNvSpPr>
          <p:nvPr>
            <p:ph type="sldNum" sz="quarter" idx="12"/>
          </p:nvPr>
        </p:nvSpPr>
        <p:spPr>
          <a:xfrm>
            <a:off x="6553200" y="6356350"/>
            <a:ext cx="2133600" cy="365125"/>
          </a:xfrm>
          <a:prstGeom prst="rect">
            <a:avLst/>
          </a:prstGeom>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fld id="{5B106E36-FD25-4E2D-B0AA-010F637433A0}" type="datetimeFigureOut">
              <a:rPr lang="ru-RU" smtClean="0"/>
              <a:pPr/>
              <a:t>22.04.2020</a:t>
            </a:fld>
            <a:endParaRPr lang="ru-RU"/>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p>
        </p:txBody>
      </p:sp>
      <p:sp>
        <p:nvSpPr>
          <p:cNvPr id="5" name="Номер слайда 4"/>
          <p:cNvSpPr>
            <a:spLocks noGrp="1"/>
          </p:cNvSpPr>
          <p:nvPr>
            <p:ph type="sldNum" sz="quarter" idx="12"/>
          </p:nvPr>
        </p:nvSpPr>
        <p:spPr>
          <a:xfrm>
            <a:off x="6553200" y="6356350"/>
            <a:ext cx="2133600" cy="365125"/>
          </a:xfrm>
          <a:prstGeom prst="rect">
            <a:avLst/>
          </a:prstGeo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5B106E36-FD25-4E2D-B0AA-010F637433A0}" type="datetimeFigureOut">
              <a:rPr lang="ru-RU" smtClean="0"/>
              <a:pPr/>
              <a:t>22.04.2020</a:t>
            </a:fld>
            <a:endParaRPr lang="ru-RU"/>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p>
        </p:txBody>
      </p:sp>
      <p:sp>
        <p:nvSpPr>
          <p:cNvPr id="4" name="Номер слайда 3"/>
          <p:cNvSpPr>
            <a:spLocks noGrp="1"/>
          </p:cNvSpPr>
          <p:nvPr>
            <p:ph type="sldNum" sz="quarter" idx="12"/>
          </p:nvPr>
        </p:nvSpPr>
        <p:spPr>
          <a:xfrm>
            <a:off x="6553200" y="6356350"/>
            <a:ext cx="2133600" cy="365125"/>
          </a:xfrm>
          <a:prstGeom prst="rect">
            <a:avLst/>
          </a:prstGeo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5B106E36-FD25-4E2D-B0AA-010F637433A0}" type="datetimeFigureOut">
              <a:rPr lang="ru-RU" smtClean="0"/>
              <a:pPr/>
              <a:t>22.04.2020</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5B106E36-FD25-4E2D-B0AA-010F637433A0}" type="datetimeFigureOut">
              <a:rPr lang="ru-RU" smtClean="0"/>
              <a:pPr/>
              <a:t>22.04.2020</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descr="pure_white_photographic_vinyl.jpg"/>
          <p:cNvPicPr>
            <a:picLocks noChangeAspect="1"/>
          </p:cNvPicPr>
          <p:nvPr/>
        </p:nvPicPr>
        <p:blipFill>
          <a:blip r:embed="rId13" cstate="print"/>
          <a:stretch>
            <a:fillRect/>
          </a:stretch>
        </p:blipFill>
        <p:spPr>
          <a:xfrm>
            <a:off x="0" y="0"/>
            <a:ext cx="9144000" cy="6858000"/>
          </a:xfrm>
          <a:prstGeom prst="rect">
            <a:avLst/>
          </a:prstGeom>
        </p:spPr>
      </p:pic>
      <p:pic>
        <p:nvPicPr>
          <p:cNvPr id="13" name="Рисунок 12" descr="DC 2301.jpg"/>
          <p:cNvPicPr>
            <a:picLocks noChangeAspect="1"/>
          </p:cNvPicPr>
          <p:nvPr/>
        </p:nvPicPr>
        <p:blipFill>
          <a:blip r:embed="rId14" cstate="print"/>
          <a:stretch>
            <a:fillRect/>
          </a:stretch>
        </p:blipFill>
        <p:spPr>
          <a:xfrm>
            <a:off x="0" y="0"/>
            <a:ext cx="9144000" cy="6858000"/>
          </a:xfrm>
          <a:prstGeom prst="frame">
            <a:avLst>
              <a:gd name="adj1" fmla="val 219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Picture 2" descr="Free Clip Art Download Free Vector Clipart Images Online PVPOnline Games stuff, reviews, game servers, game updates"/>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4357686" y="5721677"/>
            <a:ext cx="4786314" cy="1136323"/>
          </a:xfrm>
          <a:prstGeom prst="rect">
            <a:avLst/>
          </a:prstGeom>
          <a:noFill/>
        </p:spPr>
      </p:pic>
      <p:pic>
        <p:nvPicPr>
          <p:cNvPr id="11" name="Picture 6" descr="&amp;Gcy;&amp;rcy;&amp;ucy;&amp;pcy;&amp;pcy;&amp;acy; &amp;Bcy;&amp;iecy;&amp;gcy;&amp;ucy;&amp;ncy;&amp;ocy;&amp;vcy; &amp;kcy;&amp;lcy;&amp;icy;&amp;pcy;&amp;acy;&amp;rcy;&amp;tcy;&amp;ycy; - ClipartLogo.com"/>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6215074" y="0"/>
            <a:ext cx="2928926" cy="1772001"/>
          </a:xfrm>
          <a:prstGeom prst="rect">
            <a:avLst/>
          </a:prstGeom>
          <a:noFill/>
        </p:spPr>
      </p:pic>
      <p:pic>
        <p:nvPicPr>
          <p:cNvPr id="10" name="Picture 8" descr="1809 &amp;Rcy;&amp;acy;&amp;scy;&amp;shcy;&amp;icy;&amp;rcy;&amp;iecy;&amp;ncy;&amp;ncy;&amp;acy;&amp;yacy; &amp;kcy;&amp;ocy;&amp;lcy;&amp;lcy;&amp;iecy;&amp;kcy;&amp;tscy;&amp;icy;&amp;yacy; &amp;kcy;&amp;acy;&amp;rcy;&amp;tcy;&amp;icy;&amp;ncy;&amp;ocy;&amp;kcy; &amp;ocy;&amp;tcy; ekler (&amp;Pcy;&amp;ocy;&amp;kcy;&amp;acy;&amp;zcy;&amp;acy;&amp;tcy;&amp;softcy; 1 &amp;dcy;&amp;ocy; 81) - ClipartLogo.com"/>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1" y="5214950"/>
            <a:ext cx="4600539" cy="164305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14355"/>
            <a:ext cx="7772400" cy="1928827"/>
          </a:xfrm>
        </p:spPr>
        <p:txBody>
          <a:bodyPr/>
          <a:lstStyle/>
          <a:p>
            <a:r>
              <a:rPr lang="ru-RU" b="1" dirty="0" smtClean="0"/>
              <a:t>ВИД СПОРТА</a:t>
            </a:r>
            <a:br>
              <a:rPr lang="ru-RU" b="1" dirty="0" smtClean="0"/>
            </a:br>
            <a:r>
              <a:rPr lang="ru-RU" b="1" dirty="0" smtClean="0"/>
              <a:t>ЛЁГКАЯ  АТЛЕТИКА</a:t>
            </a:r>
            <a:endParaRPr lang="ru-RU" b="1" dirty="0"/>
          </a:p>
        </p:txBody>
      </p:sp>
      <p:sp>
        <p:nvSpPr>
          <p:cNvPr id="3" name="Подзаголовок 2"/>
          <p:cNvSpPr>
            <a:spLocks noGrp="1"/>
          </p:cNvSpPr>
          <p:nvPr>
            <p:ph type="subTitle" idx="1"/>
          </p:nvPr>
        </p:nvSpPr>
        <p:spPr>
          <a:xfrm>
            <a:off x="214282" y="2143116"/>
            <a:ext cx="8786874" cy="2000264"/>
          </a:xfrm>
        </p:spPr>
        <p:txBody>
          <a:bodyPr/>
          <a:lstStyle/>
          <a:p>
            <a:r>
              <a:rPr lang="ru-RU" sz="2800" b="1" dirty="0" smtClean="0">
                <a:solidFill>
                  <a:schemeClr val="tx2">
                    <a:lumMod val="50000"/>
                  </a:schemeClr>
                </a:solidFill>
              </a:rPr>
              <a:t>Легкая атлетика</a:t>
            </a:r>
            <a:endParaRPr lang="ru-RU" sz="2800" dirty="0" smtClean="0">
              <a:solidFill>
                <a:schemeClr val="tx2">
                  <a:lumMod val="50000"/>
                </a:schemeClr>
              </a:solidFill>
            </a:endParaRPr>
          </a:p>
          <a:p>
            <a:r>
              <a:rPr lang="ru-RU" sz="2800" dirty="0" smtClean="0">
                <a:solidFill>
                  <a:schemeClr val="tx2">
                    <a:lumMod val="50000"/>
                  </a:schemeClr>
                </a:solidFill>
              </a:rPr>
              <a:t>один из самых популярных видов спорта. </a:t>
            </a:r>
          </a:p>
          <a:p>
            <a:r>
              <a:rPr lang="ru-RU" sz="2800" dirty="0" smtClean="0">
                <a:solidFill>
                  <a:schemeClr val="tx2">
                    <a:lumMod val="50000"/>
                  </a:schemeClr>
                </a:solidFill>
              </a:rPr>
              <a:t>В широких кругах любителей спорта она носит титул </a:t>
            </a:r>
          </a:p>
          <a:p>
            <a:r>
              <a:rPr lang="ru-RU" sz="2800" b="1" i="1" dirty="0" smtClean="0">
                <a:solidFill>
                  <a:schemeClr val="tx2">
                    <a:lumMod val="50000"/>
                  </a:schemeClr>
                </a:solidFill>
              </a:rPr>
              <a:t>Королева спорта.</a:t>
            </a:r>
            <a:endParaRPr lang="ru-RU" sz="2800" b="1" dirty="0" smtClean="0">
              <a:solidFill>
                <a:schemeClr val="tx2">
                  <a:lumMod val="50000"/>
                </a:schemeClr>
              </a:solidFill>
            </a:endParaRPr>
          </a:p>
          <a:p>
            <a:endParaRPr lang="ru-RU" sz="2400" dirty="0"/>
          </a:p>
        </p:txBody>
      </p:sp>
      <p:sp>
        <p:nvSpPr>
          <p:cNvPr id="4" name="TextBox 3"/>
          <p:cNvSpPr txBox="1"/>
          <p:nvPr/>
        </p:nvSpPr>
        <p:spPr>
          <a:xfrm>
            <a:off x="5000628" y="4214818"/>
            <a:ext cx="3571900" cy="1477328"/>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dirty="0" smtClean="0"/>
              <a:t>Автор:</a:t>
            </a:r>
          </a:p>
          <a:p>
            <a:pPr algn="r"/>
            <a:r>
              <a:rPr lang="ru-RU" dirty="0" smtClean="0"/>
              <a:t>учитель физической культуры МБОУ «Прогимназия «Эврика»</a:t>
            </a:r>
          </a:p>
          <a:p>
            <a:pPr algn="r"/>
            <a:r>
              <a:rPr lang="ru-RU" dirty="0" err="1" smtClean="0"/>
              <a:t>Шелепень</a:t>
            </a:r>
            <a:r>
              <a:rPr lang="ru-RU" dirty="0" smtClean="0"/>
              <a:t> И.Г.</a:t>
            </a:r>
          </a:p>
          <a:p>
            <a:pPr algn="r"/>
            <a:r>
              <a:rPr lang="ru-RU" dirty="0" err="1" smtClean="0"/>
              <a:t>г.Муравленко</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l"/>
            <a:r>
              <a:rPr lang="ru-RU" b="1" dirty="0" smtClean="0">
                <a:solidFill>
                  <a:srgbClr val="C00000"/>
                </a:solidFill>
              </a:rPr>
              <a:t>БЕГ ПО ДИСТАНЦИИ </a:t>
            </a:r>
            <a:endParaRPr lang="ru-RU" b="1" dirty="0">
              <a:solidFill>
                <a:srgbClr val="C00000"/>
              </a:solidFill>
            </a:endParaRPr>
          </a:p>
        </p:txBody>
      </p:sp>
      <p:sp>
        <p:nvSpPr>
          <p:cNvPr id="3" name="Содержимое 2"/>
          <p:cNvSpPr>
            <a:spLocks noGrp="1"/>
          </p:cNvSpPr>
          <p:nvPr>
            <p:ph sz="half" idx="1"/>
          </p:nvPr>
        </p:nvSpPr>
        <p:spPr>
          <a:xfrm>
            <a:off x="4929190" y="1357298"/>
            <a:ext cx="3900486" cy="4525963"/>
          </a:xfrm>
        </p:spPr>
        <p:txBody>
          <a:bodyPr/>
          <a:lstStyle/>
          <a:p>
            <a:pPr algn="just"/>
            <a:r>
              <a:rPr lang="ru-RU" sz="2000" dirty="0" smtClean="0"/>
              <a:t> </a:t>
            </a:r>
            <a:r>
              <a:rPr lang="ru-RU" sz="1800" dirty="0" smtClean="0"/>
              <a:t>После стартового разгона бегун переходит на бег по дистанции с относительно постоянной скоростью. </a:t>
            </a:r>
          </a:p>
          <a:p>
            <a:pPr algn="just"/>
            <a:r>
              <a:rPr lang="ru-RU" sz="1800" dirty="0" smtClean="0"/>
              <a:t>Задача бегуна на этом отрезке дистанции состоит в том, чтобы сохранить скорость, достигнутую при стартовом разгоне.</a:t>
            </a:r>
          </a:p>
          <a:p>
            <a:pPr algn="just"/>
            <a:r>
              <a:rPr lang="ru-RU" sz="1800" dirty="0" smtClean="0"/>
              <a:t>В беге на короткие дистанции более высокая частота движений ног, и энергичные движения рук.</a:t>
            </a:r>
          </a:p>
          <a:p>
            <a:pPr algn="just"/>
            <a:r>
              <a:rPr lang="ru-RU" sz="1800" dirty="0" smtClean="0"/>
              <a:t>В беге на средние и длинные дистанции шаги и движения рук более широкие.</a:t>
            </a:r>
          </a:p>
          <a:p>
            <a:pPr algn="just"/>
            <a:endParaRPr lang="ru-RU" sz="2000" dirty="0"/>
          </a:p>
        </p:txBody>
      </p:sp>
      <p:sp>
        <p:nvSpPr>
          <p:cNvPr id="5" name="Содержимое 4"/>
          <p:cNvSpPr>
            <a:spLocks noGrp="1"/>
          </p:cNvSpPr>
          <p:nvPr>
            <p:ph sz="half" idx="2"/>
          </p:nvPr>
        </p:nvSpPr>
        <p:spPr>
          <a:xfrm>
            <a:off x="4648200" y="6429395"/>
            <a:ext cx="4038600" cy="142876"/>
          </a:xfrm>
        </p:spPr>
        <p:txBody>
          <a:bodyPr/>
          <a:lstStyle/>
          <a:p>
            <a:endParaRPr lang="ru-RU"/>
          </a:p>
        </p:txBody>
      </p:sp>
      <p:pic>
        <p:nvPicPr>
          <p:cNvPr id="4098" name="Picture 2" descr="http://kakbegat.com/uploads/posts/2014-09/1411588481_beg_na_korotkie_distantsii2.gif"/>
          <p:cNvPicPr>
            <a:picLocks noChangeAspect="1" noChangeArrowheads="1"/>
          </p:cNvPicPr>
          <p:nvPr/>
        </p:nvPicPr>
        <p:blipFill>
          <a:blip r:embed="rId2" cstate="print"/>
          <a:srcRect/>
          <a:stretch>
            <a:fillRect/>
          </a:stretch>
        </p:blipFill>
        <p:spPr bwMode="auto">
          <a:xfrm>
            <a:off x="285720" y="1785926"/>
            <a:ext cx="4500594" cy="1468945"/>
          </a:xfrm>
          <a:prstGeom prst="rect">
            <a:avLst/>
          </a:prstGeom>
          <a:noFill/>
        </p:spPr>
      </p:pic>
      <p:pic>
        <p:nvPicPr>
          <p:cNvPr id="4102" name="Picture 6" descr="http://mir-la.com/uploads/posts/2013-01/1357476199_rudisha_2306835b.jpg"/>
          <p:cNvPicPr>
            <a:picLocks noChangeAspect="1" noChangeArrowheads="1"/>
          </p:cNvPicPr>
          <p:nvPr/>
        </p:nvPicPr>
        <p:blipFill>
          <a:blip r:embed="rId3" cstate="print"/>
          <a:srcRect/>
          <a:stretch>
            <a:fillRect/>
          </a:stretch>
        </p:blipFill>
        <p:spPr bwMode="auto">
          <a:xfrm>
            <a:off x="214282" y="3714752"/>
            <a:ext cx="4572032" cy="285383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l"/>
            <a:r>
              <a:rPr lang="ru-RU" b="1" dirty="0" smtClean="0">
                <a:solidFill>
                  <a:srgbClr val="C00000"/>
                </a:solidFill>
              </a:rPr>
              <a:t>ФИНИШИРОВАНИЕ</a:t>
            </a:r>
            <a:endParaRPr lang="ru-RU" b="1" dirty="0">
              <a:solidFill>
                <a:srgbClr val="C00000"/>
              </a:solidFill>
            </a:endParaRPr>
          </a:p>
        </p:txBody>
      </p:sp>
      <p:sp>
        <p:nvSpPr>
          <p:cNvPr id="3" name="Содержимое 2"/>
          <p:cNvSpPr>
            <a:spLocks noGrp="1"/>
          </p:cNvSpPr>
          <p:nvPr>
            <p:ph sz="half" idx="1"/>
          </p:nvPr>
        </p:nvSpPr>
        <p:spPr>
          <a:xfrm>
            <a:off x="457200" y="1214423"/>
            <a:ext cx="4038600" cy="2571768"/>
          </a:xfrm>
        </p:spPr>
        <p:txBody>
          <a:bodyPr/>
          <a:lstStyle/>
          <a:p>
            <a:pPr algn="just"/>
            <a:r>
              <a:rPr lang="ru-RU" sz="2000" dirty="0" smtClean="0"/>
              <a:t>Заключительным усилием для сохранения скорости бега является ФИНИШИРОВАНИЕ. Финишировать нельзя прыжком. После финиша нужно постепенно, замедляя бег, перейти на ходьбу. </a:t>
            </a:r>
            <a:endParaRPr lang="ru-RU" sz="2000" dirty="0"/>
          </a:p>
        </p:txBody>
      </p:sp>
      <p:sp>
        <p:nvSpPr>
          <p:cNvPr id="5" name="Содержимое 4"/>
          <p:cNvSpPr>
            <a:spLocks noGrp="1"/>
          </p:cNvSpPr>
          <p:nvPr>
            <p:ph sz="half" idx="2"/>
          </p:nvPr>
        </p:nvSpPr>
        <p:spPr>
          <a:xfrm>
            <a:off x="6000760" y="6072206"/>
            <a:ext cx="2686040" cy="53957"/>
          </a:xfrm>
        </p:spPr>
        <p:txBody>
          <a:bodyPr/>
          <a:lstStyle/>
          <a:p>
            <a:endParaRPr lang="ru-RU" dirty="0"/>
          </a:p>
        </p:txBody>
      </p:sp>
      <p:pic>
        <p:nvPicPr>
          <p:cNvPr id="3074" name="Picture 2" descr="http://mirvkartinkah.ru/wp-content/uploads/olimpiiskie-igry-london-foto-65.jpg"/>
          <p:cNvPicPr>
            <a:picLocks noChangeAspect="1" noChangeArrowheads="1"/>
          </p:cNvPicPr>
          <p:nvPr/>
        </p:nvPicPr>
        <p:blipFill>
          <a:blip r:embed="rId2" cstate="print"/>
          <a:srcRect r="12500"/>
          <a:stretch>
            <a:fillRect/>
          </a:stretch>
        </p:blipFill>
        <p:spPr bwMode="auto">
          <a:xfrm>
            <a:off x="285720" y="4000504"/>
            <a:ext cx="4000528" cy="2752700"/>
          </a:xfrm>
          <a:prstGeom prst="rect">
            <a:avLst/>
          </a:prstGeom>
          <a:noFill/>
        </p:spPr>
      </p:pic>
      <p:pic>
        <p:nvPicPr>
          <p:cNvPr id="3076" name="Picture 4" descr="http://www.runnerclub.ru/wp-content/uploads/2016/03/finish-sprint-e1458501083193.jpg"/>
          <p:cNvPicPr>
            <a:picLocks noChangeAspect="1" noChangeArrowheads="1"/>
          </p:cNvPicPr>
          <p:nvPr/>
        </p:nvPicPr>
        <p:blipFill>
          <a:blip r:embed="rId3" cstate="print"/>
          <a:srcRect/>
          <a:stretch>
            <a:fillRect/>
          </a:stretch>
        </p:blipFill>
        <p:spPr bwMode="auto">
          <a:xfrm>
            <a:off x="4786314" y="3929066"/>
            <a:ext cx="4143404" cy="2750184"/>
          </a:xfrm>
          <a:prstGeom prst="rect">
            <a:avLst/>
          </a:prstGeom>
          <a:noFill/>
        </p:spPr>
      </p:pic>
      <p:pic>
        <p:nvPicPr>
          <p:cNvPr id="3078" name="Picture 6" descr="http://tula-tf.ru/data/mods/news/732409ba239f0249e6274f1a7490a497.jpg"/>
          <p:cNvPicPr>
            <a:picLocks noChangeAspect="1" noChangeArrowheads="1"/>
          </p:cNvPicPr>
          <p:nvPr/>
        </p:nvPicPr>
        <p:blipFill>
          <a:blip r:embed="rId4" cstate="print"/>
          <a:srcRect/>
          <a:stretch>
            <a:fillRect/>
          </a:stretch>
        </p:blipFill>
        <p:spPr bwMode="auto">
          <a:xfrm>
            <a:off x="4857752" y="1000108"/>
            <a:ext cx="3857652" cy="278608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sz="3200" b="1" dirty="0" smtClean="0"/>
              <a:t>Техника безопасности на уроках </a:t>
            </a:r>
            <a:br>
              <a:rPr lang="ru-RU" sz="3200" b="1" dirty="0" smtClean="0"/>
            </a:br>
            <a:r>
              <a:rPr lang="ru-RU" sz="3200" b="1" dirty="0" smtClean="0"/>
              <a:t>лёгкой атлетики</a:t>
            </a:r>
            <a:endParaRPr lang="ru-RU" sz="3200" b="1" dirty="0"/>
          </a:p>
        </p:txBody>
      </p:sp>
      <p:sp>
        <p:nvSpPr>
          <p:cNvPr id="3" name="Содержимое 2"/>
          <p:cNvSpPr>
            <a:spLocks noGrp="1"/>
          </p:cNvSpPr>
          <p:nvPr>
            <p:ph idx="1"/>
          </p:nvPr>
        </p:nvSpPr>
        <p:spPr/>
        <p:txBody>
          <a:bodyPr/>
          <a:lstStyle/>
          <a:p>
            <a:pPr algn="just"/>
            <a:r>
              <a:rPr lang="ru-RU" sz="1800" dirty="0" smtClean="0">
                <a:solidFill>
                  <a:srgbClr val="0070C0"/>
                </a:solidFill>
              </a:rPr>
              <a:t>На урок по легкой атлетике допускаются учащиеся в спортивной форме. При занятиях на улице форма должна соответствовать погодным условиям.</a:t>
            </a:r>
          </a:p>
          <a:p>
            <a:pPr algn="just"/>
            <a:r>
              <a:rPr lang="ru-RU" sz="1800" dirty="0" smtClean="0"/>
              <a:t>Для занятиях в зале обувь должна иметь белую нескользящую подошву (желательно кроссовки)</a:t>
            </a:r>
          </a:p>
          <a:p>
            <a:pPr algn="just"/>
            <a:r>
              <a:rPr lang="ru-RU" sz="1800" dirty="0" smtClean="0">
                <a:solidFill>
                  <a:srgbClr val="0070C0"/>
                </a:solidFill>
              </a:rPr>
              <a:t>Перед занятием необходимо сделать разминку</a:t>
            </a:r>
          </a:p>
          <a:p>
            <a:pPr algn="just"/>
            <a:r>
              <a:rPr lang="ru-RU" sz="1800" dirty="0" smtClean="0"/>
              <a:t>Во время разминочного бега необходимо соблюдать дистанцию, не перегонять впереди бегущего, чтобы исключить столкновения.</a:t>
            </a:r>
          </a:p>
          <a:p>
            <a:pPr algn="just"/>
            <a:r>
              <a:rPr lang="ru-RU" sz="1800" dirty="0" smtClean="0">
                <a:solidFill>
                  <a:srgbClr val="0070C0"/>
                </a:solidFill>
              </a:rPr>
              <a:t>Во время бега на короткие дистанции необходимо бежать по своей дорожке. После финиша резко не тормозить!</a:t>
            </a:r>
          </a:p>
          <a:p>
            <a:pPr algn="just"/>
            <a:r>
              <a:rPr lang="ru-RU" sz="1800" dirty="0" smtClean="0"/>
              <a:t>После бега на длинные дистанции ЗАПРЕЩАЕТСЯ садится на скамейки или ложиться на пол (траву). Нужно обязательно походить и восстановить дыхание.</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sz="3600" b="1" dirty="0" smtClean="0"/>
              <a:t>Техника безопасности на уроках </a:t>
            </a:r>
            <a:br>
              <a:rPr lang="ru-RU" sz="3600" b="1" dirty="0" smtClean="0"/>
            </a:br>
            <a:r>
              <a:rPr lang="ru-RU" sz="3600" b="1" dirty="0" smtClean="0"/>
              <a:t>лёгкой атлетики</a:t>
            </a:r>
            <a:endParaRPr lang="ru-RU" sz="3600" dirty="0"/>
          </a:p>
        </p:txBody>
      </p:sp>
      <p:sp>
        <p:nvSpPr>
          <p:cNvPr id="3" name="Содержимое 2"/>
          <p:cNvSpPr>
            <a:spLocks noGrp="1"/>
          </p:cNvSpPr>
          <p:nvPr>
            <p:ph idx="1"/>
          </p:nvPr>
        </p:nvSpPr>
        <p:spPr/>
        <p:txBody>
          <a:bodyPr/>
          <a:lstStyle/>
          <a:p>
            <a:pPr algn="just"/>
            <a:r>
              <a:rPr lang="ru-RU" sz="2000" dirty="0" smtClean="0">
                <a:solidFill>
                  <a:srgbClr val="0070C0"/>
                </a:solidFill>
              </a:rPr>
              <a:t>Не выполнять прыжки на неровном, рыхлом и скользком грунте. Не приземляться на руки</a:t>
            </a:r>
          </a:p>
          <a:p>
            <a:pPr algn="just"/>
            <a:r>
              <a:rPr lang="ru-RU" sz="2000" dirty="0" smtClean="0"/>
              <a:t>Без разрешения учителя не брать спортивный инвентарь и не залезать на спортивные снаряды. По окончанию урока убрать на свои места спортивный инвентарь.</a:t>
            </a:r>
          </a:p>
          <a:p>
            <a:pPr algn="just"/>
            <a:r>
              <a:rPr lang="ru-RU" sz="2000" dirty="0" smtClean="0">
                <a:solidFill>
                  <a:srgbClr val="0070C0"/>
                </a:solidFill>
              </a:rPr>
              <a:t>Перед выполнением метания, посмотреть нет ли в секторе посторонних людей </a:t>
            </a:r>
          </a:p>
          <a:p>
            <a:pPr algn="just"/>
            <a:r>
              <a:rPr lang="ru-RU" sz="2000" dirty="0" smtClean="0"/>
              <a:t>Не производить метания без разрешения учителя, не оставлять без присмотра спортивный инвентарь</a:t>
            </a:r>
          </a:p>
          <a:p>
            <a:pPr algn="just"/>
            <a:r>
              <a:rPr lang="ru-RU" sz="2000" dirty="0" smtClean="0">
                <a:solidFill>
                  <a:srgbClr val="0070C0"/>
                </a:solidFill>
              </a:rPr>
              <a:t>Не стоять справа от метающего, не находиться в зоне броска</a:t>
            </a:r>
            <a:endParaRPr lang="ru-RU" sz="2000" dirty="0">
              <a:solidFill>
                <a:srgbClr val="0070C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b="1" dirty="0" smtClean="0">
                <a:solidFill>
                  <a:srgbClr val="C00000"/>
                </a:solidFill>
              </a:rPr>
              <a:t>Используемая литература</a:t>
            </a:r>
            <a:br>
              <a:rPr lang="ru-RU" b="1" dirty="0" smtClean="0">
                <a:solidFill>
                  <a:srgbClr val="C00000"/>
                </a:solidFill>
              </a:rPr>
            </a:br>
            <a:endParaRPr lang="ru-RU" b="1" dirty="0">
              <a:solidFill>
                <a:srgbClr val="C00000"/>
              </a:solidFill>
            </a:endParaRPr>
          </a:p>
        </p:txBody>
      </p:sp>
      <p:sp>
        <p:nvSpPr>
          <p:cNvPr id="3" name="Содержимое 2"/>
          <p:cNvSpPr>
            <a:spLocks noGrp="1"/>
          </p:cNvSpPr>
          <p:nvPr>
            <p:ph idx="1"/>
          </p:nvPr>
        </p:nvSpPr>
        <p:spPr/>
        <p:txBody>
          <a:bodyPr/>
          <a:lstStyle/>
          <a:p>
            <a:r>
              <a:rPr lang="ru-RU" sz="1600" dirty="0" smtClean="0"/>
              <a:t>Кузнецов В.С., </a:t>
            </a:r>
            <a:r>
              <a:rPr lang="ru-RU" sz="1600" dirty="0" err="1" smtClean="0"/>
              <a:t>Колодницкий</a:t>
            </a:r>
            <a:r>
              <a:rPr lang="ru-RU" sz="1600" dirty="0" smtClean="0"/>
              <a:t> Г.А. Методика обучения основным видам движений на уроках физической культуры в школе. – </a:t>
            </a:r>
            <a:r>
              <a:rPr lang="ru-RU" sz="1600" dirty="0" err="1" smtClean="0"/>
              <a:t>М.:Гуманит.изд.уентрВЛАДОС</a:t>
            </a:r>
            <a:r>
              <a:rPr lang="ru-RU" sz="1600" dirty="0" smtClean="0"/>
              <a:t>, 2002,  - 176с.:ил – (Библиотека учителя физической культуры).</a:t>
            </a:r>
          </a:p>
          <a:p>
            <a:r>
              <a:rPr lang="ru-RU" sz="1600" dirty="0" smtClean="0"/>
              <a:t>Лях В.И. Физическая культура. 1-4 классы: </a:t>
            </a:r>
            <a:r>
              <a:rPr lang="ru-RU" sz="1600" dirty="0" err="1" smtClean="0"/>
              <a:t>учеб.для</a:t>
            </a:r>
            <a:r>
              <a:rPr lang="ru-RU" sz="1600" dirty="0" smtClean="0"/>
              <a:t> </a:t>
            </a:r>
            <a:r>
              <a:rPr lang="ru-RU" sz="1600" dirty="0" err="1" smtClean="0"/>
              <a:t>общеобразоват.учреждений</a:t>
            </a:r>
            <a:r>
              <a:rPr lang="ru-RU" sz="1600" dirty="0" smtClean="0"/>
              <a:t> / В.И.Лях. – 14-е изд. –</a:t>
            </a:r>
            <a:r>
              <a:rPr lang="ru-RU" sz="1600" dirty="0" err="1" smtClean="0"/>
              <a:t>М.:Просвещение</a:t>
            </a:r>
            <a:r>
              <a:rPr lang="ru-RU" sz="1600" dirty="0" smtClean="0"/>
              <a:t>, 2013. – 190с.:ил.</a:t>
            </a:r>
          </a:p>
          <a:p>
            <a:r>
              <a:rPr lang="ru-RU" sz="1600" dirty="0" smtClean="0"/>
              <a:t>Матвеев А.П. Физическая культура. 3-4 класс: </a:t>
            </a:r>
            <a:r>
              <a:rPr lang="ru-RU" sz="1600" dirty="0" err="1" smtClean="0"/>
              <a:t>учеб.для</a:t>
            </a:r>
            <a:r>
              <a:rPr lang="ru-RU" sz="1600" dirty="0" smtClean="0"/>
              <a:t> общеобразоват.М33 организаций / А.П.Матвеев. – 6-е изд. – М. :Просвещение, 2017. – 128 с. :ил. – (Перспектива).</a:t>
            </a:r>
          </a:p>
          <a:p>
            <a:r>
              <a:rPr lang="ru-RU" sz="1600" dirty="0" err="1" smtClean="0"/>
              <a:t>Погадаев</a:t>
            </a:r>
            <a:r>
              <a:rPr lang="ru-RU" sz="1600" dirty="0" smtClean="0"/>
              <a:t> Г.И. Физическая культура. Учебник 1-2 классы. –</a:t>
            </a:r>
            <a:r>
              <a:rPr lang="ru-RU" sz="1600" dirty="0" err="1" smtClean="0"/>
              <a:t>М.:Дрофа</a:t>
            </a:r>
            <a:r>
              <a:rPr lang="ru-RU" sz="1600" dirty="0" smtClean="0"/>
              <a:t>, 2016.</a:t>
            </a:r>
          </a:p>
          <a:p>
            <a:r>
              <a:rPr lang="ru-RU" sz="1600" dirty="0" err="1" smtClean="0"/>
              <a:t>Погадаев</a:t>
            </a:r>
            <a:r>
              <a:rPr lang="ru-RU" sz="1600" dirty="0" smtClean="0"/>
              <a:t> Г.И. Физическая культура. Учебник 3-4 классы. –</a:t>
            </a:r>
            <a:r>
              <a:rPr lang="ru-RU" sz="1600" dirty="0" err="1" smtClean="0"/>
              <a:t>М.:Дрофа</a:t>
            </a:r>
            <a:r>
              <a:rPr lang="ru-RU" sz="1600" dirty="0" smtClean="0"/>
              <a:t>, 2016.</a:t>
            </a:r>
          </a:p>
          <a:p>
            <a:r>
              <a:rPr lang="ru-RU" sz="1600" dirty="0" smtClean="0"/>
              <a:t>Интернет ресурсы</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txBody>
          <a:bodyPr/>
          <a:lstStyle/>
          <a:p>
            <a:pPr algn="l"/>
            <a:r>
              <a:rPr lang="ru-RU" b="1" dirty="0" smtClean="0">
                <a:solidFill>
                  <a:srgbClr val="C00000"/>
                </a:solidFill>
              </a:rPr>
              <a:t>Цель урока: </a:t>
            </a:r>
            <a:br>
              <a:rPr lang="ru-RU" b="1" dirty="0" smtClean="0">
                <a:solidFill>
                  <a:srgbClr val="C00000"/>
                </a:solidFill>
              </a:rPr>
            </a:br>
            <a:r>
              <a:rPr lang="ru-RU" sz="3200" dirty="0" smtClean="0"/>
              <a:t>познакомить учащихся с техникой бега на кроткие дистанции</a:t>
            </a:r>
            <a:r>
              <a:rPr lang="ru-RU" dirty="0" smtClean="0"/>
              <a:t/>
            </a:r>
            <a:br>
              <a:rPr lang="ru-RU" dirty="0" smtClean="0"/>
            </a:br>
            <a:endParaRPr lang="ru-RU" b="1" dirty="0">
              <a:solidFill>
                <a:srgbClr val="C00000"/>
              </a:solidFill>
            </a:endParaRPr>
          </a:p>
        </p:txBody>
      </p:sp>
      <p:sp>
        <p:nvSpPr>
          <p:cNvPr id="3" name="Содержимое 2"/>
          <p:cNvSpPr>
            <a:spLocks noGrp="1"/>
          </p:cNvSpPr>
          <p:nvPr>
            <p:ph idx="1"/>
          </p:nvPr>
        </p:nvSpPr>
        <p:spPr>
          <a:xfrm>
            <a:off x="500034" y="2000240"/>
            <a:ext cx="8229600" cy="3697295"/>
          </a:xfrm>
        </p:spPr>
        <p:txBody>
          <a:bodyPr/>
          <a:lstStyle/>
          <a:p>
            <a:pPr marL="514350" indent="-514350">
              <a:buFont typeface="+mj-lt"/>
              <a:buAutoNum type="arabicPeriod"/>
            </a:pPr>
            <a:r>
              <a:rPr lang="ru-RU" dirty="0" smtClean="0"/>
              <a:t>Низкий старт</a:t>
            </a:r>
          </a:p>
          <a:p>
            <a:pPr marL="514350" indent="-514350">
              <a:buFont typeface="+mj-lt"/>
              <a:buAutoNum type="arabicPeriod"/>
            </a:pPr>
            <a:r>
              <a:rPr lang="ru-RU" dirty="0" smtClean="0"/>
              <a:t>Стартовый разгон (разбег)</a:t>
            </a:r>
          </a:p>
          <a:p>
            <a:pPr marL="514350" indent="-514350">
              <a:buFont typeface="+mj-lt"/>
              <a:buAutoNum type="arabicPeriod"/>
            </a:pPr>
            <a:r>
              <a:rPr lang="ru-RU" dirty="0" smtClean="0"/>
              <a:t>Бег по дистанции</a:t>
            </a:r>
          </a:p>
          <a:p>
            <a:pPr marL="514350" indent="-514350">
              <a:buFont typeface="+mj-lt"/>
              <a:buAutoNum type="arabicPeriod"/>
            </a:pPr>
            <a:r>
              <a:rPr lang="ru-RU" dirty="0" smtClean="0"/>
              <a:t>Финиширование </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l"/>
            <a:r>
              <a:rPr lang="ru-RU" sz="3600" b="1" dirty="0" smtClean="0">
                <a:solidFill>
                  <a:srgbClr val="C00000"/>
                </a:solidFill>
              </a:rPr>
              <a:t>Техника бега</a:t>
            </a:r>
            <a:endParaRPr lang="ru-RU" sz="3600" b="1" dirty="0">
              <a:solidFill>
                <a:srgbClr val="C00000"/>
              </a:solidFill>
            </a:endParaRPr>
          </a:p>
        </p:txBody>
      </p:sp>
      <p:sp>
        <p:nvSpPr>
          <p:cNvPr id="3" name="Содержимое 2"/>
          <p:cNvSpPr>
            <a:spLocks noGrp="1"/>
          </p:cNvSpPr>
          <p:nvPr>
            <p:ph sz="half" idx="1"/>
          </p:nvPr>
        </p:nvSpPr>
        <p:spPr>
          <a:xfrm>
            <a:off x="457200" y="1600201"/>
            <a:ext cx="4038600" cy="2400304"/>
          </a:xfrm>
        </p:spPr>
        <p:txBody>
          <a:bodyPr/>
          <a:lstStyle/>
          <a:p>
            <a:pPr algn="just"/>
            <a:r>
              <a:rPr lang="ru-RU" sz="2000" dirty="0" smtClean="0"/>
              <a:t>Бег – естественный способ передвижения, входящий во многие виды спорта</a:t>
            </a:r>
          </a:p>
          <a:p>
            <a:pPr algn="just"/>
            <a:r>
              <a:rPr lang="ru-RU" sz="2000" dirty="0" smtClean="0"/>
              <a:t> </a:t>
            </a:r>
          </a:p>
          <a:p>
            <a:pPr algn="just"/>
            <a:r>
              <a:rPr lang="ru-RU" sz="2000" dirty="0" smtClean="0"/>
              <a:t>В легкой атлетике, бег делится на гладкий, с препятствиями, эстафетный и по пересечённой местности </a:t>
            </a:r>
          </a:p>
          <a:p>
            <a:endParaRPr lang="ru-RU" dirty="0"/>
          </a:p>
        </p:txBody>
      </p:sp>
      <p:sp>
        <p:nvSpPr>
          <p:cNvPr id="5" name="Содержимое 4"/>
          <p:cNvSpPr>
            <a:spLocks noGrp="1"/>
          </p:cNvSpPr>
          <p:nvPr>
            <p:ph sz="half" idx="2"/>
          </p:nvPr>
        </p:nvSpPr>
        <p:spPr/>
        <p:txBody>
          <a:bodyPr/>
          <a:lstStyle/>
          <a:p>
            <a:pPr algn="just"/>
            <a:r>
              <a:rPr lang="ru-RU" sz="2000" dirty="0" smtClean="0"/>
              <a:t>Характерная особенность бега – наличие фазы полета </a:t>
            </a:r>
          </a:p>
          <a:p>
            <a:pPr algn="just"/>
            <a:endParaRPr lang="ru-RU" sz="2000" dirty="0" smtClean="0"/>
          </a:p>
          <a:p>
            <a:pPr algn="just"/>
            <a:r>
              <a:rPr lang="ru-RU" sz="2000" dirty="0" smtClean="0"/>
              <a:t>Бег выполняется широким шагом на передней части стопы, с полным выпрямлением ноги в момент отталкивания от земли и выносом бедра другой ноги вперед-вверх </a:t>
            </a:r>
          </a:p>
          <a:p>
            <a:pPr algn="just"/>
            <a:r>
              <a:rPr lang="ru-RU" sz="2000" dirty="0" smtClean="0"/>
              <a:t>Туловище слегка наклонено вперёд, руки согнуты в локтях, дыхание свободное</a:t>
            </a:r>
            <a:endParaRPr lang="ru-RU"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214282" y="142852"/>
            <a:ext cx="6758006" cy="654032"/>
          </a:xfrm>
        </p:spPr>
        <p:txBody>
          <a:bodyPr>
            <a:normAutofit/>
          </a:bodyPr>
          <a:lstStyle/>
          <a:p>
            <a:r>
              <a:rPr lang="ru-RU" sz="3200" b="1" dirty="0" smtClean="0">
                <a:solidFill>
                  <a:srgbClr val="C00000"/>
                </a:solidFill>
              </a:rPr>
              <a:t>Техника бега на короткие дистанции</a:t>
            </a:r>
            <a:endParaRPr lang="ru-RU" sz="3200" b="1" dirty="0">
              <a:solidFill>
                <a:srgbClr val="C00000"/>
              </a:solidFill>
            </a:endParaRPr>
          </a:p>
        </p:txBody>
      </p:sp>
      <p:pic>
        <p:nvPicPr>
          <p:cNvPr id="35854" name="Picture 14" descr="https://fs00.infourok.ru/images/doc/250/255282/hello_html_m3aaf8f85.gif"/>
          <p:cNvPicPr>
            <a:picLocks noChangeAspect="1" noChangeArrowheads="1"/>
          </p:cNvPicPr>
          <p:nvPr/>
        </p:nvPicPr>
        <p:blipFill>
          <a:blip r:embed="rId2" cstate="print"/>
          <a:srcRect l="-378" b="55070"/>
          <a:stretch>
            <a:fillRect/>
          </a:stretch>
        </p:blipFill>
        <p:spPr bwMode="auto">
          <a:xfrm flipH="1">
            <a:off x="285720" y="1214422"/>
            <a:ext cx="2714644" cy="720212"/>
          </a:xfrm>
          <a:prstGeom prst="rect">
            <a:avLst/>
          </a:prstGeom>
          <a:noFill/>
          <a:ln>
            <a:solidFill>
              <a:schemeClr val="tx1">
                <a:lumMod val="50000"/>
                <a:lumOff val="50000"/>
              </a:schemeClr>
            </a:solidFill>
          </a:ln>
        </p:spPr>
      </p:pic>
      <p:pic>
        <p:nvPicPr>
          <p:cNvPr id="20" name="Picture 14" descr="https://fs00.infourok.ru/images/doc/250/255282/hello_html_m3aaf8f85.gif"/>
          <p:cNvPicPr>
            <a:picLocks noChangeAspect="1" noChangeArrowheads="1"/>
          </p:cNvPicPr>
          <p:nvPr/>
        </p:nvPicPr>
        <p:blipFill>
          <a:blip r:embed="rId2" cstate="print"/>
          <a:srcRect l="-378" t="51842"/>
          <a:stretch>
            <a:fillRect/>
          </a:stretch>
        </p:blipFill>
        <p:spPr bwMode="auto">
          <a:xfrm flipH="1">
            <a:off x="2285984" y="2428868"/>
            <a:ext cx="2500330" cy="711001"/>
          </a:xfrm>
          <a:prstGeom prst="rect">
            <a:avLst/>
          </a:prstGeom>
          <a:noFill/>
          <a:ln>
            <a:solidFill>
              <a:schemeClr val="tx1">
                <a:lumMod val="50000"/>
                <a:lumOff val="50000"/>
              </a:schemeClr>
            </a:solidFill>
          </a:ln>
        </p:spPr>
      </p:pic>
      <p:pic>
        <p:nvPicPr>
          <p:cNvPr id="35856" name="Picture 16" descr="http://profatletics.narod.ru/techniques.files/1.files/image018.gif"/>
          <p:cNvPicPr>
            <a:picLocks noChangeAspect="1" noChangeArrowheads="1"/>
          </p:cNvPicPr>
          <p:nvPr/>
        </p:nvPicPr>
        <p:blipFill>
          <a:blip r:embed="rId3" cstate="print"/>
          <a:srcRect r="543" b="17808"/>
          <a:stretch>
            <a:fillRect/>
          </a:stretch>
        </p:blipFill>
        <p:spPr bwMode="auto">
          <a:xfrm>
            <a:off x="3500430" y="3643314"/>
            <a:ext cx="3000396" cy="714380"/>
          </a:xfrm>
          <a:prstGeom prst="rect">
            <a:avLst/>
          </a:prstGeom>
          <a:noFill/>
          <a:ln>
            <a:solidFill>
              <a:schemeClr val="tx1">
                <a:lumMod val="50000"/>
                <a:lumOff val="50000"/>
              </a:schemeClr>
            </a:solidFill>
          </a:ln>
        </p:spPr>
      </p:pic>
      <p:pic>
        <p:nvPicPr>
          <p:cNvPr id="35858" name="Picture 18" descr="http://gto-normy.ru/wp-content/uploads/2014/06/finishirovanie.jpg"/>
          <p:cNvPicPr>
            <a:picLocks noChangeAspect="1" noChangeArrowheads="1"/>
          </p:cNvPicPr>
          <p:nvPr/>
        </p:nvPicPr>
        <p:blipFill>
          <a:blip r:embed="rId4" cstate="print">
            <a:lum bright="-10000"/>
          </a:blip>
          <a:srcRect r="56015" b="8745"/>
          <a:stretch>
            <a:fillRect/>
          </a:stretch>
        </p:blipFill>
        <p:spPr bwMode="auto">
          <a:xfrm>
            <a:off x="5572132" y="4929198"/>
            <a:ext cx="2002495" cy="1643074"/>
          </a:xfrm>
          <a:prstGeom prst="rect">
            <a:avLst/>
          </a:prstGeom>
          <a:noFill/>
          <a:ln>
            <a:solidFill>
              <a:schemeClr val="tx1">
                <a:lumMod val="50000"/>
                <a:lumOff val="50000"/>
              </a:schemeClr>
            </a:solidFill>
          </a:ln>
        </p:spPr>
      </p:pic>
      <p:sp>
        <p:nvSpPr>
          <p:cNvPr id="24" name="Прямоугольник 23"/>
          <p:cNvSpPr/>
          <p:nvPr/>
        </p:nvSpPr>
        <p:spPr>
          <a:xfrm>
            <a:off x="285720" y="785794"/>
            <a:ext cx="1714512"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C00000"/>
                </a:solidFill>
              </a:rPr>
              <a:t>1. Старт </a:t>
            </a:r>
            <a:endParaRPr lang="ru-RU" sz="2000" b="1" dirty="0">
              <a:solidFill>
                <a:srgbClr val="C00000"/>
              </a:solidFill>
            </a:endParaRPr>
          </a:p>
        </p:txBody>
      </p:sp>
      <p:sp>
        <p:nvSpPr>
          <p:cNvPr id="25" name="Прямоугольник 24"/>
          <p:cNvSpPr/>
          <p:nvPr/>
        </p:nvSpPr>
        <p:spPr>
          <a:xfrm>
            <a:off x="2285984" y="2036052"/>
            <a:ext cx="2571768"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C00000"/>
                </a:solidFill>
              </a:rPr>
              <a:t>2. Стартовый разгон</a:t>
            </a:r>
            <a:endParaRPr lang="ru-RU" sz="2000" b="1" dirty="0">
              <a:solidFill>
                <a:srgbClr val="C00000"/>
              </a:solidFill>
            </a:endParaRPr>
          </a:p>
        </p:txBody>
      </p:sp>
      <p:sp>
        <p:nvSpPr>
          <p:cNvPr id="26" name="Прямоугольник 25"/>
          <p:cNvSpPr/>
          <p:nvPr/>
        </p:nvSpPr>
        <p:spPr>
          <a:xfrm>
            <a:off x="3500430" y="3214686"/>
            <a:ext cx="2571768"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C00000"/>
                </a:solidFill>
              </a:rPr>
              <a:t>3. Бег по дистанции</a:t>
            </a:r>
            <a:endParaRPr lang="ru-RU" sz="2000" b="1" dirty="0">
              <a:solidFill>
                <a:srgbClr val="C00000"/>
              </a:solidFill>
            </a:endParaRPr>
          </a:p>
        </p:txBody>
      </p:sp>
      <p:sp>
        <p:nvSpPr>
          <p:cNvPr id="27" name="Прямоугольник 26"/>
          <p:cNvSpPr/>
          <p:nvPr/>
        </p:nvSpPr>
        <p:spPr>
          <a:xfrm>
            <a:off x="5572132" y="4429132"/>
            <a:ext cx="2571768"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C00000"/>
                </a:solidFill>
              </a:rPr>
              <a:t>4. Финиширование </a:t>
            </a:r>
            <a:endParaRPr lang="ru-RU" sz="2000" b="1" dirty="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pPr algn="l"/>
            <a:r>
              <a:rPr lang="ru-RU" b="1" dirty="0" smtClean="0">
                <a:solidFill>
                  <a:srgbClr val="C00000"/>
                </a:solidFill>
              </a:rPr>
              <a:t>Низкий старт</a:t>
            </a:r>
            <a:endParaRPr lang="ru-RU" b="1" dirty="0">
              <a:solidFill>
                <a:srgbClr val="C00000"/>
              </a:solidFill>
            </a:endParaRPr>
          </a:p>
        </p:txBody>
      </p:sp>
      <p:sp>
        <p:nvSpPr>
          <p:cNvPr id="9" name="Прямоугольник 8"/>
          <p:cNvSpPr/>
          <p:nvPr/>
        </p:nvSpPr>
        <p:spPr>
          <a:xfrm>
            <a:off x="428596" y="1000108"/>
            <a:ext cx="8429684" cy="1200329"/>
          </a:xfrm>
          <a:prstGeom prst="rect">
            <a:avLst/>
          </a:prstGeom>
        </p:spPr>
        <p:txBody>
          <a:bodyPr wrap="square">
            <a:spAutoFit/>
          </a:bodyPr>
          <a:lstStyle/>
          <a:p>
            <a:r>
              <a:rPr lang="ru-RU" dirty="0" smtClean="0"/>
              <a:t>Старт – это исходное положение, которое принимает спортсмен перед началом бега по дистанции. Низкий старт применяется на короткие дистанции  от 30 до 400 метров). Такой старт обеспечивает развитие максимальной скорости на коротком отрезке.</a:t>
            </a:r>
          </a:p>
        </p:txBody>
      </p:sp>
      <p:sp>
        <p:nvSpPr>
          <p:cNvPr id="10" name="Содержимое 9"/>
          <p:cNvSpPr>
            <a:spLocks noGrp="1"/>
          </p:cNvSpPr>
          <p:nvPr>
            <p:ph idx="1"/>
          </p:nvPr>
        </p:nvSpPr>
        <p:spPr>
          <a:xfrm>
            <a:off x="428596" y="5429264"/>
            <a:ext cx="8229600" cy="839775"/>
          </a:xfrm>
        </p:spPr>
        <p:txBody>
          <a:bodyPr/>
          <a:lstStyle/>
          <a:p>
            <a:endParaRPr lang="ru-RU" dirty="0"/>
          </a:p>
        </p:txBody>
      </p:sp>
      <p:pic>
        <p:nvPicPr>
          <p:cNvPr id="11" name="Picture 12" descr="http://vashbebik.ru/wp-content/uploads/2011/07/%D0%B7%D0%BD%D0%B0%D1%87%D0%B5%D0%BD%D0%B8%D0%B5-%D0%B1%D0%B5%D0%B3%D0%B0-%D0%BB%D0%B5%D0%B3%D0%BA%D0%B0%D1%8F-%D0%B0%D1%82%D0%BB%D0%B5%D1%82%D0%B8%D0%BA%D0%B03.jpg"/>
          <p:cNvPicPr>
            <a:picLocks noChangeAspect="1" noChangeArrowheads="1"/>
          </p:cNvPicPr>
          <p:nvPr/>
        </p:nvPicPr>
        <p:blipFill>
          <a:blip r:embed="rId2" cstate="print"/>
          <a:srcRect/>
          <a:stretch>
            <a:fillRect/>
          </a:stretch>
        </p:blipFill>
        <p:spPr bwMode="auto">
          <a:xfrm>
            <a:off x="285720" y="4714884"/>
            <a:ext cx="2571768" cy="1901729"/>
          </a:xfrm>
          <a:prstGeom prst="rect">
            <a:avLst/>
          </a:prstGeom>
          <a:noFill/>
        </p:spPr>
      </p:pic>
      <p:pic>
        <p:nvPicPr>
          <p:cNvPr id="12" name="Picture 6" descr="https://donstu.ru/structure/administrative/sportsekc/%D0%9B%D0%B5%D0%B3%D0%BA%D0%B0%D1%8F%20%D0%B0%D1%82%D0%BB%D0%B5%D1%82%D0%B8%D0%BA%D0%B0/15.jpg"/>
          <p:cNvPicPr>
            <a:picLocks noChangeAspect="1" noChangeArrowheads="1"/>
          </p:cNvPicPr>
          <p:nvPr/>
        </p:nvPicPr>
        <p:blipFill>
          <a:blip r:embed="rId3" cstate="print"/>
          <a:srcRect l="32400" t="18029" r="24400" b="6249"/>
          <a:stretch>
            <a:fillRect/>
          </a:stretch>
        </p:blipFill>
        <p:spPr bwMode="auto">
          <a:xfrm>
            <a:off x="3286116" y="4691048"/>
            <a:ext cx="1857388" cy="2166952"/>
          </a:xfrm>
          <a:prstGeom prst="rect">
            <a:avLst/>
          </a:prstGeom>
          <a:noFill/>
        </p:spPr>
      </p:pic>
      <p:pic>
        <p:nvPicPr>
          <p:cNvPr id="13" name="Picture 2" descr="http://magspace.ru/uploads/2016/06/24/Axelerator/magspace.ru_ClpfEVnWkAAAIjW.jpg"/>
          <p:cNvPicPr>
            <a:picLocks noChangeAspect="1" noChangeArrowheads="1"/>
          </p:cNvPicPr>
          <p:nvPr/>
        </p:nvPicPr>
        <p:blipFill>
          <a:blip r:embed="rId4" cstate="print"/>
          <a:srcRect t="3563" r="21259"/>
          <a:stretch>
            <a:fillRect/>
          </a:stretch>
        </p:blipFill>
        <p:spPr bwMode="auto">
          <a:xfrm>
            <a:off x="5572132" y="4714884"/>
            <a:ext cx="2786082" cy="1933588"/>
          </a:xfrm>
          <a:prstGeom prst="rect">
            <a:avLst/>
          </a:prstGeom>
          <a:noFill/>
        </p:spPr>
      </p:pic>
      <p:sp>
        <p:nvSpPr>
          <p:cNvPr id="14" name="Прямоугольник 13"/>
          <p:cNvSpPr/>
          <p:nvPr/>
        </p:nvSpPr>
        <p:spPr>
          <a:xfrm>
            <a:off x="928662" y="4071942"/>
            <a:ext cx="1357322"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C00000"/>
                </a:solidFill>
              </a:rPr>
              <a:t>На старт!</a:t>
            </a:r>
            <a:endParaRPr lang="ru-RU" sz="2000" b="1" dirty="0">
              <a:solidFill>
                <a:srgbClr val="C00000"/>
              </a:solidFill>
            </a:endParaRPr>
          </a:p>
        </p:txBody>
      </p:sp>
      <p:sp>
        <p:nvSpPr>
          <p:cNvPr id="15" name="Прямоугольник 14"/>
          <p:cNvSpPr/>
          <p:nvPr/>
        </p:nvSpPr>
        <p:spPr>
          <a:xfrm>
            <a:off x="3500430" y="4071942"/>
            <a:ext cx="1428760"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C00000"/>
                </a:solidFill>
              </a:rPr>
              <a:t>Внимание!</a:t>
            </a:r>
            <a:endParaRPr lang="ru-RU" sz="2000" b="1" dirty="0">
              <a:solidFill>
                <a:srgbClr val="C00000"/>
              </a:solidFill>
            </a:endParaRPr>
          </a:p>
        </p:txBody>
      </p:sp>
      <p:sp>
        <p:nvSpPr>
          <p:cNvPr id="16" name="Прямоугольник 15"/>
          <p:cNvSpPr/>
          <p:nvPr/>
        </p:nvSpPr>
        <p:spPr>
          <a:xfrm>
            <a:off x="6357950" y="4143380"/>
            <a:ext cx="1428760"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C00000"/>
                </a:solidFill>
              </a:rPr>
              <a:t>Марш!</a:t>
            </a:r>
            <a:endParaRPr lang="ru-RU" sz="2000" b="1" dirty="0">
              <a:solidFill>
                <a:srgbClr val="C00000"/>
              </a:solidFill>
            </a:endParaRPr>
          </a:p>
        </p:txBody>
      </p:sp>
      <p:pic>
        <p:nvPicPr>
          <p:cNvPr id="17" name="Picture 10" descr="http://ic.pics.livejournal.com/weary_cynic/30638706/3771/3771_original.jpg"/>
          <p:cNvPicPr>
            <a:picLocks noChangeAspect="1" noChangeArrowheads="1"/>
          </p:cNvPicPr>
          <p:nvPr/>
        </p:nvPicPr>
        <p:blipFill>
          <a:blip r:embed="rId5" cstate="print"/>
          <a:srcRect r="29687" b="-4167"/>
          <a:stretch>
            <a:fillRect/>
          </a:stretch>
        </p:blipFill>
        <p:spPr bwMode="auto">
          <a:xfrm>
            <a:off x="3143240" y="2500306"/>
            <a:ext cx="4786346" cy="1276359"/>
          </a:xfrm>
          <a:prstGeom prst="rect">
            <a:avLst/>
          </a:prstGeom>
          <a:noFill/>
        </p:spPr>
      </p:pic>
      <p:sp>
        <p:nvSpPr>
          <p:cNvPr id="18" name="TextBox 17"/>
          <p:cNvSpPr txBox="1"/>
          <p:nvPr/>
        </p:nvSpPr>
        <p:spPr>
          <a:xfrm>
            <a:off x="3214678" y="2071678"/>
            <a:ext cx="4929222" cy="400110"/>
          </a:xfrm>
          <a:prstGeom prst="rect">
            <a:avLst/>
          </a:prstGeom>
          <a:noFill/>
        </p:spPr>
        <p:txBody>
          <a:bodyPr wrap="square" rtlCol="0">
            <a:spAutoFit/>
          </a:bodyPr>
          <a:lstStyle/>
          <a:p>
            <a:r>
              <a:rPr lang="ru-RU" sz="2000" b="1" dirty="0" smtClean="0">
                <a:solidFill>
                  <a:srgbClr val="C00000"/>
                </a:solidFill>
              </a:rPr>
              <a:t>Техника выполнения низкого старта</a:t>
            </a:r>
            <a:endParaRPr lang="ru-RU" sz="2000" b="1"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pPr algn="l"/>
            <a:r>
              <a:rPr lang="ru-RU" b="1" dirty="0" smtClean="0">
                <a:solidFill>
                  <a:srgbClr val="C00000"/>
                </a:solidFill>
              </a:rPr>
              <a:t>Низкий старт</a:t>
            </a:r>
            <a:endParaRPr lang="ru-RU" b="1" dirty="0">
              <a:solidFill>
                <a:srgbClr val="C00000"/>
              </a:solidFill>
            </a:endParaRPr>
          </a:p>
        </p:txBody>
      </p:sp>
      <p:sp>
        <p:nvSpPr>
          <p:cNvPr id="3" name="Содержимое 2"/>
          <p:cNvSpPr>
            <a:spLocks noGrp="1"/>
          </p:cNvSpPr>
          <p:nvPr>
            <p:ph idx="1"/>
          </p:nvPr>
        </p:nvSpPr>
        <p:spPr>
          <a:xfrm>
            <a:off x="642910" y="1643050"/>
            <a:ext cx="4357718" cy="4643470"/>
          </a:xfrm>
        </p:spPr>
        <p:txBody>
          <a:bodyPr/>
          <a:lstStyle/>
          <a:p>
            <a:pPr lvl="0" algn="just"/>
            <a:r>
              <a:rPr lang="ru-RU" sz="1600" dirty="0" smtClean="0"/>
              <a:t>Встать перед стартовой линией на расстоянии половины шага.</a:t>
            </a:r>
          </a:p>
          <a:p>
            <a:pPr lvl="0" algn="just"/>
            <a:r>
              <a:rPr lang="ru-RU" sz="1600" dirty="0" smtClean="0"/>
              <a:t>По команде «На старт!»:</a:t>
            </a:r>
          </a:p>
          <a:p>
            <a:pPr lvl="0" algn="just"/>
            <a:r>
              <a:rPr lang="ru-RU" sz="1600" dirty="0" smtClean="0"/>
              <a:t>1. Присесть;</a:t>
            </a:r>
          </a:p>
          <a:p>
            <a:pPr lvl="0" algn="just"/>
            <a:r>
              <a:rPr lang="ru-RU" sz="1600" dirty="0" smtClean="0"/>
              <a:t>2. Поставить руки на стартовую линию на ширину плеч;</a:t>
            </a:r>
          </a:p>
          <a:p>
            <a:pPr lvl="0" algn="just"/>
            <a:r>
              <a:rPr lang="ru-RU" sz="1600" dirty="0" smtClean="0"/>
              <a:t>3. Опуститься на одно колено, другую ногу слегка отвести назад и тоже поставить на колено. </a:t>
            </a:r>
          </a:p>
          <a:p>
            <a:pPr lvl="0" algn="just"/>
            <a:r>
              <a:rPr lang="ru-RU" sz="1600" dirty="0" smtClean="0"/>
              <a:t>Колено сзади стоящей ноги находиться напротив стопы впередистоящей ноги.</a:t>
            </a:r>
          </a:p>
          <a:p>
            <a:endParaRPr lang="ru-RU" sz="1600" dirty="0"/>
          </a:p>
        </p:txBody>
      </p:sp>
      <p:pic>
        <p:nvPicPr>
          <p:cNvPr id="7" name="Picture 8" descr="http://hard-sport.com/files/images_old/article/vnimanie_start.png"/>
          <p:cNvPicPr>
            <a:picLocks noChangeAspect="1" noChangeArrowheads="1"/>
          </p:cNvPicPr>
          <p:nvPr/>
        </p:nvPicPr>
        <p:blipFill>
          <a:blip r:embed="rId2" cstate="print"/>
          <a:srcRect/>
          <a:stretch>
            <a:fillRect/>
          </a:stretch>
        </p:blipFill>
        <p:spPr bwMode="auto">
          <a:xfrm>
            <a:off x="6000760" y="142852"/>
            <a:ext cx="3000396" cy="2587008"/>
          </a:xfrm>
          <a:prstGeom prst="rect">
            <a:avLst/>
          </a:prstGeom>
          <a:noFill/>
        </p:spPr>
      </p:pic>
      <p:sp>
        <p:nvSpPr>
          <p:cNvPr id="8" name="Прямоугольник 7"/>
          <p:cNvSpPr/>
          <p:nvPr/>
        </p:nvSpPr>
        <p:spPr>
          <a:xfrm>
            <a:off x="500034" y="1142984"/>
            <a:ext cx="3286148" cy="461665"/>
          </a:xfrm>
          <a:prstGeom prst="rect">
            <a:avLst/>
          </a:prstGeom>
        </p:spPr>
        <p:txBody>
          <a:bodyPr wrap="square">
            <a:spAutoFit/>
          </a:bodyPr>
          <a:lstStyle/>
          <a:p>
            <a:pPr algn="ctr">
              <a:buNone/>
            </a:pPr>
            <a:r>
              <a:rPr lang="ru-RU" sz="2400" b="1" dirty="0" smtClean="0">
                <a:solidFill>
                  <a:srgbClr val="C00000"/>
                </a:solidFill>
              </a:rPr>
              <a:t>Команда «На старт!»</a:t>
            </a:r>
          </a:p>
        </p:txBody>
      </p:sp>
      <p:pic>
        <p:nvPicPr>
          <p:cNvPr id="4" name="Picture 2" descr="http://ckofr.com/images/stories/fis/beg-na-korotkie-distancii-sprint.jpg"/>
          <p:cNvPicPr>
            <a:picLocks noChangeAspect="1" noChangeArrowheads="1"/>
          </p:cNvPicPr>
          <p:nvPr/>
        </p:nvPicPr>
        <p:blipFill>
          <a:blip r:embed="rId3" cstate="print"/>
          <a:srcRect t="25914" r="80460" b="661"/>
          <a:stretch>
            <a:fillRect/>
          </a:stretch>
        </p:blipFill>
        <p:spPr bwMode="auto">
          <a:xfrm>
            <a:off x="5929322" y="2786058"/>
            <a:ext cx="3000396" cy="300039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pPr algn="l"/>
            <a:r>
              <a:rPr lang="ru-RU" b="1" dirty="0" smtClean="0">
                <a:solidFill>
                  <a:srgbClr val="C00000"/>
                </a:solidFill>
              </a:rPr>
              <a:t>Низкий старт</a:t>
            </a:r>
            <a:endParaRPr lang="ru-RU" b="1" dirty="0">
              <a:solidFill>
                <a:srgbClr val="C00000"/>
              </a:solidFill>
            </a:endParaRPr>
          </a:p>
        </p:txBody>
      </p:sp>
      <p:sp>
        <p:nvSpPr>
          <p:cNvPr id="3" name="Содержимое 2"/>
          <p:cNvSpPr>
            <a:spLocks noGrp="1"/>
          </p:cNvSpPr>
          <p:nvPr>
            <p:ph idx="1"/>
          </p:nvPr>
        </p:nvSpPr>
        <p:spPr>
          <a:xfrm>
            <a:off x="357158" y="1000108"/>
            <a:ext cx="4114800" cy="4000528"/>
          </a:xfrm>
        </p:spPr>
        <p:txBody>
          <a:bodyPr/>
          <a:lstStyle/>
          <a:p>
            <a:pPr algn="ctr">
              <a:buNone/>
            </a:pPr>
            <a:r>
              <a:rPr lang="ru-RU" sz="2400" b="1" dirty="0" smtClean="0">
                <a:solidFill>
                  <a:srgbClr val="C00000"/>
                </a:solidFill>
              </a:rPr>
              <a:t>Команда «Внимание!»</a:t>
            </a:r>
          </a:p>
          <a:p>
            <a:pPr lvl="0" algn="just"/>
            <a:r>
              <a:rPr lang="ru-RU" sz="1600" dirty="0" smtClean="0"/>
              <a:t>По команде «Внимание!»:</a:t>
            </a:r>
          </a:p>
          <a:p>
            <a:pPr lvl="0" algn="just"/>
            <a:r>
              <a:rPr lang="ru-RU" sz="1600" dirty="0" smtClean="0"/>
              <a:t>1. Перенести тяжесть тела на руки, </a:t>
            </a:r>
          </a:p>
          <a:p>
            <a:pPr lvl="0" algn="just"/>
            <a:r>
              <a:rPr lang="ru-RU" sz="1600" dirty="0" smtClean="0"/>
              <a:t>2. Приподнять таз, отрывая колени от беговой дорожки.</a:t>
            </a:r>
          </a:p>
          <a:p>
            <a:pPr algn="just"/>
            <a:r>
              <a:rPr lang="ru-RU" sz="1600" dirty="0" smtClean="0"/>
              <a:t>Тяжесть тела перемещается на руки и впереди стоящую ногу. </a:t>
            </a:r>
          </a:p>
          <a:p>
            <a:pPr algn="just"/>
            <a:r>
              <a:rPr lang="ru-RU" sz="1600" dirty="0" smtClean="0"/>
              <a:t>Переходить из положения «На старт!» в положение «Внимание!» следует плавно. </a:t>
            </a:r>
          </a:p>
          <a:p>
            <a:pPr algn="just"/>
            <a:r>
              <a:rPr lang="ru-RU" sz="1600" dirty="0" smtClean="0"/>
              <a:t>Затем надо прекратить всякие движения, ожидая выстрела или команды: «Марш!». </a:t>
            </a:r>
          </a:p>
          <a:p>
            <a:endParaRPr lang="ru-RU" sz="1600" dirty="0"/>
          </a:p>
        </p:txBody>
      </p:sp>
      <p:pic>
        <p:nvPicPr>
          <p:cNvPr id="5" name="Picture 2" descr="http://ckofr.com/images/stories/fis/beg-na-korotkie-distancii-sprint.jpg"/>
          <p:cNvPicPr>
            <a:picLocks noChangeAspect="1" noChangeArrowheads="1"/>
          </p:cNvPicPr>
          <p:nvPr/>
        </p:nvPicPr>
        <p:blipFill>
          <a:blip r:embed="rId2" cstate="print"/>
          <a:srcRect l="17241" t="21595" r="62069" b="4980"/>
          <a:stretch>
            <a:fillRect/>
          </a:stretch>
        </p:blipFill>
        <p:spPr bwMode="auto">
          <a:xfrm>
            <a:off x="5429256" y="2857495"/>
            <a:ext cx="3286148" cy="3087709"/>
          </a:xfrm>
          <a:prstGeom prst="rect">
            <a:avLst/>
          </a:prstGeom>
          <a:noFill/>
        </p:spPr>
      </p:pic>
      <p:pic>
        <p:nvPicPr>
          <p:cNvPr id="7" name="Picture 4" descr="https://sportnational.ru/wp-content/uploads/2017/04/oboitut.com_6016.jpg"/>
          <p:cNvPicPr>
            <a:picLocks noChangeAspect="1" noChangeArrowheads="1"/>
          </p:cNvPicPr>
          <p:nvPr/>
        </p:nvPicPr>
        <p:blipFill>
          <a:blip r:embed="rId3" cstate="print"/>
          <a:srcRect/>
          <a:stretch>
            <a:fillRect/>
          </a:stretch>
        </p:blipFill>
        <p:spPr bwMode="auto">
          <a:xfrm>
            <a:off x="5063572" y="142853"/>
            <a:ext cx="3880589" cy="2428892"/>
          </a:xfrm>
          <a:prstGeom prst="rect">
            <a:avLst/>
          </a:prstGeom>
          <a:noFill/>
        </p:spPr>
      </p:pic>
      <p:sp>
        <p:nvSpPr>
          <p:cNvPr id="6" name="Прямоугольник 5"/>
          <p:cNvSpPr/>
          <p:nvPr/>
        </p:nvSpPr>
        <p:spPr>
          <a:xfrm>
            <a:off x="8072462" y="4857760"/>
            <a:ext cx="642942" cy="714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5429256" y="3357562"/>
            <a:ext cx="642942"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pPr algn="l"/>
            <a:r>
              <a:rPr lang="ru-RU" b="1" dirty="0" smtClean="0">
                <a:solidFill>
                  <a:srgbClr val="C00000"/>
                </a:solidFill>
              </a:rPr>
              <a:t>Низкий старт</a:t>
            </a:r>
            <a:endParaRPr lang="ru-RU" b="1" dirty="0">
              <a:solidFill>
                <a:srgbClr val="C00000"/>
              </a:solidFill>
            </a:endParaRPr>
          </a:p>
        </p:txBody>
      </p:sp>
      <p:sp>
        <p:nvSpPr>
          <p:cNvPr id="3" name="Содержимое 2"/>
          <p:cNvSpPr>
            <a:spLocks noGrp="1"/>
          </p:cNvSpPr>
          <p:nvPr>
            <p:ph idx="1"/>
          </p:nvPr>
        </p:nvSpPr>
        <p:spPr>
          <a:xfrm>
            <a:off x="5000628" y="1357298"/>
            <a:ext cx="3714776" cy="5143536"/>
          </a:xfrm>
        </p:spPr>
        <p:txBody>
          <a:bodyPr/>
          <a:lstStyle/>
          <a:p>
            <a:pPr algn="ctr">
              <a:buNone/>
            </a:pPr>
            <a:r>
              <a:rPr lang="ru-RU" sz="2400" b="1" dirty="0" smtClean="0">
                <a:solidFill>
                  <a:srgbClr val="C00000"/>
                </a:solidFill>
              </a:rPr>
              <a:t>Команда «Марш!»</a:t>
            </a:r>
          </a:p>
          <a:p>
            <a:pPr lvl="0" algn="just"/>
            <a:r>
              <a:rPr lang="ru-RU" sz="1800" dirty="0" smtClean="0"/>
              <a:t>По команде «Марш!» энергично оттолкнуться сзади стоящей ногой (маховой), выполнить мах; </a:t>
            </a:r>
          </a:p>
          <a:p>
            <a:pPr lvl="0" algn="just"/>
            <a:r>
              <a:rPr lang="ru-RU" sz="1800" dirty="0" smtClean="0"/>
              <a:t>Затем сделать энергичный второй шаг впереди стоящей ногой (толчковой), увеличивая частоту беговых шагов; </a:t>
            </a:r>
          </a:p>
          <a:p>
            <a:pPr lvl="0" algn="just"/>
            <a:r>
              <a:rPr lang="ru-RU" sz="1800" dirty="0" smtClean="0"/>
              <a:t>Набрать максимальную скорость бега.</a:t>
            </a:r>
          </a:p>
          <a:p>
            <a:pPr lvl="0" algn="just"/>
            <a:r>
              <a:rPr lang="ru-RU" sz="1800" dirty="0" smtClean="0"/>
              <a:t>Бег со старта выполняется со значительным наклоном туловища.  </a:t>
            </a:r>
          </a:p>
          <a:p>
            <a:pPr algn="just"/>
            <a:endParaRPr lang="ru-RU" sz="1800" dirty="0" smtClean="0"/>
          </a:p>
        </p:txBody>
      </p:sp>
      <p:pic>
        <p:nvPicPr>
          <p:cNvPr id="6" name="Picture 2" descr="http://ckofr.com/images/stories/fis/beg-na-korotkie-distancii-sprint.jpg"/>
          <p:cNvPicPr>
            <a:picLocks noChangeAspect="1" noChangeArrowheads="1"/>
          </p:cNvPicPr>
          <p:nvPr/>
        </p:nvPicPr>
        <p:blipFill>
          <a:blip r:embed="rId2" cstate="print"/>
          <a:srcRect l="41379" t="-17277"/>
          <a:stretch>
            <a:fillRect/>
          </a:stretch>
        </p:blipFill>
        <p:spPr bwMode="auto">
          <a:xfrm>
            <a:off x="285720" y="1857364"/>
            <a:ext cx="4357718" cy="2005509"/>
          </a:xfrm>
          <a:prstGeom prst="rect">
            <a:avLst/>
          </a:prstGeom>
          <a:noFill/>
        </p:spPr>
      </p:pic>
      <p:pic>
        <p:nvPicPr>
          <p:cNvPr id="7" name="Picture 2" descr="http://mgfso.ru/sites/default/files/53.jpg"/>
          <p:cNvPicPr>
            <a:picLocks noChangeAspect="1" noChangeArrowheads="1"/>
          </p:cNvPicPr>
          <p:nvPr/>
        </p:nvPicPr>
        <p:blipFill>
          <a:blip r:embed="rId3" cstate="print"/>
          <a:srcRect/>
          <a:stretch>
            <a:fillRect/>
          </a:stretch>
        </p:blipFill>
        <p:spPr bwMode="auto">
          <a:xfrm>
            <a:off x="214282" y="4071942"/>
            <a:ext cx="4511728" cy="263365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00034" y="274638"/>
            <a:ext cx="7729566" cy="725470"/>
          </a:xfrm>
          <a:prstGeom prst="rect">
            <a:avLst/>
          </a:prstGeom>
        </p:spPr>
        <p:txBody>
          <a:bodyPr/>
          <a:lstStyle/>
          <a:p>
            <a:pPr algn="l"/>
            <a:r>
              <a:rPr lang="ru-RU" b="1" dirty="0" smtClean="0">
                <a:solidFill>
                  <a:srgbClr val="C00000"/>
                </a:solidFill>
              </a:rPr>
              <a:t>Стартовый разгон</a:t>
            </a:r>
            <a:endParaRPr lang="ru-RU" b="1" dirty="0">
              <a:solidFill>
                <a:srgbClr val="C00000"/>
              </a:solidFill>
            </a:endParaRPr>
          </a:p>
        </p:txBody>
      </p:sp>
      <p:pic>
        <p:nvPicPr>
          <p:cNvPr id="1028" name="Picture 4" descr="http://udmathletics.ru/wp-content/uploads/2016/09/7789527688_321eddfc11_b-min.jpg"/>
          <p:cNvPicPr>
            <a:picLocks noChangeAspect="1" noChangeArrowheads="1"/>
          </p:cNvPicPr>
          <p:nvPr/>
        </p:nvPicPr>
        <p:blipFill>
          <a:blip r:embed="rId2" cstate="print"/>
          <a:srcRect l="10312" t="29470" r="2500" b="14538"/>
          <a:stretch>
            <a:fillRect/>
          </a:stretch>
        </p:blipFill>
        <p:spPr bwMode="auto">
          <a:xfrm>
            <a:off x="214282" y="4308532"/>
            <a:ext cx="5715040" cy="2335178"/>
          </a:xfrm>
          <a:prstGeom prst="rect">
            <a:avLst/>
          </a:prstGeom>
          <a:noFill/>
        </p:spPr>
      </p:pic>
      <p:pic>
        <p:nvPicPr>
          <p:cNvPr id="1030" name="Picture 6" descr="http://www.runnerclub.ru/wp-content/uploads/2016/03/startuyt-e1458500666737.jpg"/>
          <p:cNvPicPr>
            <a:picLocks noChangeAspect="1" noChangeArrowheads="1"/>
          </p:cNvPicPr>
          <p:nvPr/>
        </p:nvPicPr>
        <p:blipFill>
          <a:blip r:embed="rId3" cstate="print"/>
          <a:srcRect/>
          <a:stretch>
            <a:fillRect/>
          </a:stretch>
        </p:blipFill>
        <p:spPr bwMode="auto">
          <a:xfrm>
            <a:off x="5000628" y="1500174"/>
            <a:ext cx="3852836" cy="2571768"/>
          </a:xfrm>
          <a:prstGeom prst="rect">
            <a:avLst/>
          </a:prstGeom>
          <a:noFill/>
        </p:spPr>
      </p:pic>
      <p:sp>
        <p:nvSpPr>
          <p:cNvPr id="6" name="Прямоугольник 5"/>
          <p:cNvSpPr/>
          <p:nvPr/>
        </p:nvSpPr>
        <p:spPr>
          <a:xfrm>
            <a:off x="285720" y="1428736"/>
            <a:ext cx="4572000" cy="2308324"/>
          </a:xfrm>
          <a:prstGeom prst="rect">
            <a:avLst/>
          </a:prstGeom>
        </p:spPr>
        <p:txBody>
          <a:bodyPr wrap="square">
            <a:spAutoFit/>
          </a:bodyPr>
          <a:lstStyle/>
          <a:p>
            <a:pPr algn="just"/>
            <a:r>
              <a:rPr lang="ru-RU" dirty="0" smtClean="0"/>
              <a:t>Стартовый разгон – это бег, при котором спортсмен набирает максимальную скорость, энергично выполняя движения ногами и руками. </a:t>
            </a:r>
          </a:p>
          <a:p>
            <a:pPr algn="just"/>
            <a:r>
              <a:rPr lang="ru-RU" dirty="0" smtClean="0"/>
              <a:t>При этом туловище слегка наклонено вперёд. </a:t>
            </a:r>
          </a:p>
          <a:p>
            <a:pPr algn="just"/>
            <a:r>
              <a:rPr lang="ru-RU" dirty="0" smtClean="0"/>
              <a:t>Набрав максимальную скорость, спортсмен постепенно выпрямляется.</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Шаблоны Спорт 3">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Шаблоны Спорт 3</Template>
  <TotalTime>180</TotalTime>
  <Words>833</Words>
  <Application>Microsoft Office PowerPoint</Application>
  <PresentationFormat>Экран (4:3)</PresentationFormat>
  <Paragraphs>86</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Шаблоны Спорт 3</vt:lpstr>
      <vt:lpstr>ВИД СПОРТА ЛЁГКАЯ  АТЛЕТИКА</vt:lpstr>
      <vt:lpstr>Цель урока:  познакомить учащихся с техникой бега на кроткие дистанции </vt:lpstr>
      <vt:lpstr>Техника бега</vt:lpstr>
      <vt:lpstr>Техника бега на короткие дистанции</vt:lpstr>
      <vt:lpstr>Низкий старт</vt:lpstr>
      <vt:lpstr>Низкий старт</vt:lpstr>
      <vt:lpstr>Низкий старт</vt:lpstr>
      <vt:lpstr>Низкий старт</vt:lpstr>
      <vt:lpstr>Стартовый разгон</vt:lpstr>
      <vt:lpstr>БЕГ ПО ДИСТАНЦИИ </vt:lpstr>
      <vt:lpstr>ФИНИШИРОВАНИЕ</vt:lpstr>
      <vt:lpstr>Техника безопасности на уроках  лёгкой атлетики</vt:lpstr>
      <vt:lpstr>Техника безопасности на уроках  лёгкой атлетики</vt:lpstr>
      <vt:lpstr>Используемая литература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dc:creator>
  <cp:lastModifiedBy>Пользователь Windows</cp:lastModifiedBy>
  <cp:revision>35</cp:revision>
  <dcterms:created xsi:type="dcterms:W3CDTF">2018-04-09T13:34:02Z</dcterms:created>
  <dcterms:modified xsi:type="dcterms:W3CDTF">2020-04-22T17:59:38Z</dcterms:modified>
</cp:coreProperties>
</file>