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281" r:id="rId3"/>
    <p:sldId id="267" r:id="rId4"/>
    <p:sldId id="268" r:id="rId5"/>
    <p:sldId id="274" r:id="rId6"/>
    <p:sldId id="269" r:id="rId7"/>
    <p:sldId id="271" r:id="rId8"/>
    <p:sldId id="277" r:id="rId9"/>
    <p:sldId id="272" r:id="rId10"/>
    <p:sldId id="279" r:id="rId11"/>
    <p:sldId id="273" r:id="rId12"/>
    <p:sldId id="266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89" autoAdjust="0"/>
    <p:restoredTop sz="72420" autoAdjust="0"/>
  </p:normalViewPr>
  <p:slideViewPr>
    <p:cSldViewPr snapToGrid="0">
      <p:cViewPr varScale="1">
        <p:scale>
          <a:sx n="73" d="100"/>
          <a:sy n="73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DD60-93E8-448E-AE19-9A019A76F371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1F04D-40EC-497E-91FD-E530AE3DEB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4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F04D-40EC-497E-91FD-E530AE3DEB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14052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29525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7483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8351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994626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0757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74547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0381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384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2395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3761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200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6277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3711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2788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865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6FF4-B52F-4E01-B276-A4F599780A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AE3330-A7EA-43F9-9F89-52E8DE7427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82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568" y="2149635"/>
            <a:ext cx="8628845" cy="2617694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chemeClr val="tx1"/>
                </a:solidFill>
              </a:rPr>
              <a:t> ПРОЕКТ САМОРАЗВИТИЯ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 работы по самообразованию педагога дополнительного образования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МБО ДО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ЦДОД «Созвездие» 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274" y="3722715"/>
            <a:ext cx="9414662" cy="2247011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 век внес свои коррективы в окружающую действительность.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Утрата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интереса, снижение познавательной активности, различные нарушения в развитии детей, стали естественными спутниками в работе педагогов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Сегодня перед нами – педагогами стоит задача не только удерживать мотивацию и познавательный интерес, а искать наиболее эффективные коррекционные технологии. </a:t>
            </a:r>
          </a:p>
          <a:p>
            <a:pPr algn="ctr">
              <a:spcBef>
                <a:spcPct val="0"/>
              </a:spcBef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Грицанова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О.Г.</a:t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86727" y="5986529"/>
            <a:ext cx="2964287" cy="35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50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ся\Desktop\photo_1569247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428">
            <a:off x="9366070" y="187481"/>
            <a:ext cx="2592848" cy="345713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Олеся\Desktop\IMG_20200210_141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754">
            <a:off x="6208722" y="204609"/>
            <a:ext cx="2855411" cy="335948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C:\Users\Олеся\Desktop\IMG_20200210_143656_BURST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4398">
            <a:off x="352698" y="222494"/>
            <a:ext cx="2560832" cy="34538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C:\Users\Олеся\Desktop\photo_15692468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7862">
            <a:off x="3281049" y="222623"/>
            <a:ext cx="2537045" cy="33827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C:\Users\Олеся\Desktop\razvivayuschie_igry_metod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5073">
            <a:off x="1005840" y="3781627"/>
            <a:ext cx="4664709" cy="278898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5" name="Picture 7" descr="C:\Users\Олеся\Desktop\detsad-194780-15246661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338">
            <a:off x="6260329" y="3729374"/>
            <a:ext cx="3183582" cy="296355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ся\Downloads\IMG_20200513_184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6" r="39"/>
          <a:stretch>
            <a:fillRect/>
          </a:stretch>
        </p:blipFill>
        <p:spPr bwMode="auto">
          <a:xfrm rot="16200000">
            <a:off x="-846049" y="1189189"/>
            <a:ext cx="6439989" cy="4479620"/>
          </a:xfrm>
          <a:prstGeom prst="rect">
            <a:avLst/>
          </a:prstGeom>
          <a:noFill/>
        </p:spPr>
      </p:pic>
      <p:pic>
        <p:nvPicPr>
          <p:cNvPr id="1029" name="Picture 5" descr="C:\Users\Олеся\Desktop\205e66f6e32c281c0a5c47cd58c53f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2539" y="120510"/>
            <a:ext cx="1946935" cy="20871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Олеся\Desktop\f6b55c_e81d9d797a51416f8aff3251a4f8c4c0_m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243" y="3272501"/>
            <a:ext cx="1631704" cy="163170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2" name="Picture 4" descr="C:\Users\Олеся\Desktop\devitkyb002-750x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119" y="3604066"/>
            <a:ext cx="1140823" cy="1140823"/>
          </a:xfrm>
          <a:prstGeom prst="rect">
            <a:avLst/>
          </a:prstGeom>
          <a:noFill/>
        </p:spPr>
      </p:pic>
      <p:pic>
        <p:nvPicPr>
          <p:cNvPr id="2053" name="Picture 5" descr="C:\Users\Олеся\Desktop\aaf1b65832ee6158fd3983a7e7e684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6159" y="4973106"/>
            <a:ext cx="1832642" cy="1832642"/>
          </a:xfrm>
          <a:prstGeom prst="rect">
            <a:avLst/>
          </a:prstGeom>
          <a:noFill/>
        </p:spPr>
      </p:pic>
      <p:pic>
        <p:nvPicPr>
          <p:cNvPr id="2054" name="Picture 6" descr="C:\Users\Олеся\Desktop\85ac8bdcde49dd8a95d6434b377ce9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0572" y="4985025"/>
            <a:ext cx="2279762" cy="175541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824960" y="164644"/>
            <a:ext cx="1013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сенсорных способностей детей </a:t>
            </a: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в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процессе игровой деятельности </a:t>
            </a: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дидактическим материалом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C:\Users\Олеся\Desktop\IMG_20200415_185821_BURST001_COV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68937">
            <a:off x="4894835" y="4202168"/>
            <a:ext cx="1884961" cy="25422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3" descr="C:\Users\Олеся\Desktop\photo_15697182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1779" y="1220736"/>
            <a:ext cx="3426512" cy="19274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C:\Users\Олеся\Desktop\77895eb0_bcdf_11e8_91b1_000c2947c8e8_b8c3e024_6648_11e9_bd2c_000c2947c8e8.resize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92235" y="2476437"/>
            <a:ext cx="2599765" cy="2599765"/>
          </a:xfrm>
          <a:prstGeom prst="rect">
            <a:avLst/>
          </a:prstGeom>
          <a:noFill/>
        </p:spPr>
      </p:pic>
      <p:pic>
        <p:nvPicPr>
          <p:cNvPr id="14" name="Picture 2" descr="C:\Users\Олеся\Desktop\photo_1569247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24647">
            <a:off x="4180695" y="1081657"/>
            <a:ext cx="2313950" cy="308526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Олеся\Downloads\cre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04" y="632769"/>
            <a:ext cx="4045150" cy="5721930"/>
          </a:xfrm>
          <a:prstGeom prst="rect">
            <a:avLst/>
          </a:prstGeom>
          <a:noFill/>
        </p:spPr>
      </p:pic>
      <p:pic>
        <p:nvPicPr>
          <p:cNvPr id="5" name="Picture 2" descr="C:\Users\Олеся\Desktop\диплдомы апрель к стимулирке\create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6606" y="902082"/>
            <a:ext cx="4123509" cy="5832769"/>
          </a:xfrm>
          <a:prstGeom prst="rect">
            <a:avLst/>
          </a:prstGeom>
          <a:noFill/>
        </p:spPr>
      </p:pic>
      <p:pic>
        <p:nvPicPr>
          <p:cNvPr id="6" name="Picture 3" descr="C:\Users\Олеся\Desktop\диплдомы апрель к стимулирке\cre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7157" y="594213"/>
            <a:ext cx="4012649" cy="56759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54423" y="166290"/>
            <a:ext cx="10589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Использование и внедрение дистанционных развивающих, дидактических, интерактивных игр с детьми и их родителями.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Олеся\Desktop\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6789" y="4271554"/>
            <a:ext cx="4045276" cy="253419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621959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9426" y="403796"/>
            <a:ext cx="8628845" cy="672479"/>
          </a:xfrm>
        </p:spPr>
        <p:txBody>
          <a:bodyPr/>
          <a:lstStyle/>
          <a:p>
            <a:pPr algn="ctr"/>
            <a:r>
              <a:rPr lang="ru-RU" sz="2800" dirty="0" smtClean="0"/>
              <a:t>Литература:</a:t>
            </a:r>
            <a:br>
              <a:rPr lang="ru-RU" sz="2800" dirty="0" smtClean="0"/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86727" y="5986529"/>
            <a:ext cx="2964287" cy="35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5952" y="662490"/>
          <a:ext cx="11316447" cy="487680"/>
        </p:xfrm>
        <a:graphic>
          <a:graphicData uri="http://schemas.openxmlformats.org/drawingml/2006/table">
            <a:tbl>
              <a:tblPr/>
              <a:tblGrid>
                <a:gridCol w="11316447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</a:rPr>
                        <a:t>Актуальные проблемы развития ребенка в дошкольном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/>
                        </a:rPr>
                        <a:t>и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/>
                        </a:rPr>
                        <a:t>дополнительном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</a:rPr>
                        <a:t>образовании. - М.: Детство-Пресс, 2013. - 192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7553" y="1325894"/>
            <a:ext cx="14164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224" y="1165411"/>
            <a:ext cx="1151068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2. Система сопровождения родителей: модель организации клуба «Молодая семья», план-программа, занятия / авт.-сост. М.В. Тимофеева. – Волгоград: Учитель, 2009 – 103 с.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Здоровьесберегающее</a:t>
            </a:r>
            <a:r>
              <a:rPr lang="ru-RU" sz="1600" dirty="0" smtClean="0"/>
              <a:t> пространство дошкольного образовательного учреждения: проектирование, тренинги, занятия / сост. Н.И. Крылова. – Волгоград: Учитель, 2009 – 218 с.: ил.</a:t>
            </a:r>
          </a:p>
          <a:p>
            <a:r>
              <a:rPr lang="ru-RU" sz="1600" dirty="0" smtClean="0"/>
              <a:t>4. Коррекционно-развивающие занятия: комплекс мероприятий по развитию воображения. Занятия по снижению детской агрессии / сост. С.В. Лесина, Г.П Попова, Т.Л. </a:t>
            </a:r>
            <a:r>
              <a:rPr lang="ru-RU" sz="1600" dirty="0" err="1" smtClean="0"/>
              <a:t>Снисаренко</a:t>
            </a:r>
            <a:r>
              <a:rPr lang="ru-RU" sz="1600" dirty="0" smtClean="0"/>
              <a:t>. – Волгоград: Учитель, 2011 – 164 с.</a:t>
            </a:r>
          </a:p>
          <a:p>
            <a:r>
              <a:rPr lang="ru-RU" sz="1600" dirty="0" smtClean="0"/>
              <a:t>5. Развитие внимания и эмоционально-волевой сферы детей 4-6 лет: разработки занятий, диагностические и дидактические материалы / сост. Ю.Е. </a:t>
            </a:r>
            <a:r>
              <a:rPr lang="ru-RU" sz="1600" dirty="0" err="1" smtClean="0"/>
              <a:t>Веприцкая</a:t>
            </a:r>
            <a:r>
              <a:rPr lang="ru-RU" sz="1600" dirty="0" smtClean="0"/>
              <a:t>. – Волгоград: Учитель, 2011 – 123с.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85482" y="5493911"/>
            <a:ext cx="4563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Интернет ресурсы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0330" y="3165465"/>
            <a:ext cx="11582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</a:t>
            </a:r>
            <a:r>
              <a:rPr lang="ru-RU" sz="1600" dirty="0" err="1" smtClean="0"/>
              <a:t>Сластенин</a:t>
            </a:r>
            <a:r>
              <a:rPr lang="ru-RU" sz="1600" dirty="0" smtClean="0"/>
              <a:t> В.А.Педагогика: Инновационная </a:t>
            </a:r>
            <a:r>
              <a:rPr lang="ru-RU" sz="1600" dirty="0" err="1" smtClean="0"/>
              <a:t>деятеьность.-М</a:t>
            </a:r>
            <a:r>
              <a:rPr lang="ru-RU" sz="1600" dirty="0" smtClean="0"/>
              <a:t>..2011г.</a:t>
            </a:r>
          </a:p>
          <a:p>
            <a:r>
              <a:rPr lang="ru-RU" sz="1600" dirty="0" smtClean="0"/>
              <a:t>7.  </a:t>
            </a:r>
            <a:r>
              <a:rPr lang="ru-RU" sz="1600" dirty="0" err="1" smtClean="0"/>
              <a:t>ЭлъконинД.Б</a:t>
            </a:r>
            <a:r>
              <a:rPr lang="ru-RU" sz="1600" dirty="0" smtClean="0"/>
              <a:t>. Психология игры. - М., 1979.</a:t>
            </a:r>
          </a:p>
          <a:p>
            <a:r>
              <a:rPr lang="ru-RU" sz="1600" dirty="0" smtClean="0"/>
              <a:t>8.  </a:t>
            </a:r>
            <a:r>
              <a:rPr lang="ru-RU" sz="1600" dirty="0" err="1" smtClean="0"/>
              <a:t>Селевко</a:t>
            </a:r>
            <a:r>
              <a:rPr lang="ru-RU" sz="1600" dirty="0" smtClean="0"/>
              <a:t> Г.К. «Современные образовательные технологии» М., 2001.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223" y="3908630"/>
            <a:ext cx="11447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9.Дидактические игры и упражнения по сенсорному воспитанию дошкольников / Под ред. Л. </a:t>
            </a:r>
            <a:r>
              <a:rPr lang="ru-RU" sz="1600" dirty="0" err="1" smtClean="0"/>
              <a:t>А.Венгера</a:t>
            </a:r>
            <a:r>
              <a:rPr lang="ru-RU" sz="1600" dirty="0" smtClean="0"/>
              <a:t>. - М.: Просвещение, 2005. - 424с.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506" y="4357771"/>
            <a:ext cx="11609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10.Галой Н.Ю. Использование интерактивного оборудования сенсорной комнаты в работе с детско-родительскими парами и детьми раннего возраста // Современное дошкольное образование. Теория и практика. - 2015. - №1. - С.38-11. Коррекционно-развивающие технологии : </a:t>
            </a:r>
            <a:r>
              <a:rPr lang="ru-RU" sz="1600" u="sng" dirty="0" smtClean="0"/>
              <a:t>программы развития</a:t>
            </a:r>
            <a:r>
              <a:rPr lang="ru-RU" sz="1600" dirty="0" smtClean="0"/>
              <a:t> личностной, познавательной, эмоционально-волевой сферы детей, диагностический комплекс (</a:t>
            </a:r>
            <a:r>
              <a:rPr lang="ru-RU" sz="1600" dirty="0" err="1" smtClean="0"/>
              <a:t>ав</a:t>
            </a:r>
            <a:r>
              <a:rPr lang="ru-RU" sz="1600" dirty="0" smtClean="0"/>
              <a:t>. - сост. Л. В. </a:t>
            </a:r>
            <a:r>
              <a:rPr lang="ru-RU" sz="1600" dirty="0" err="1" smtClean="0"/>
              <a:t>Годовникова</a:t>
            </a:r>
            <a:r>
              <a:rPr lang="ru-RU" sz="1600" dirty="0" smtClean="0"/>
              <a:t> и др.) - Волгоград.: Учитель, 2013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905" y="578628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https://mersibo.ru/webinars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012" y="605119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</a:t>
            </a:r>
            <a:r>
              <a:rPr lang="en-US" sz="1600" dirty="0" smtClean="0"/>
              <a:t>infourok.ru/statya-na-temu-ispolzovanie-metod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8692" y="6372127"/>
            <a:ext cx="512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sz="1600" dirty="0" smtClean="0"/>
              <a:t>mederia.ru/mozzhechkovaya-stimulyatsiya</a:t>
            </a:r>
            <a:r>
              <a:rPr lang="en-US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750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3302" y="2034862"/>
            <a:ext cx="10972800" cy="2499037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Тема: «Использование современных инновационных технологий в практической деятельности педагога дополнительного образования с детьми ОВЗ».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86727" y="5986529"/>
            <a:ext cx="2964287" cy="3571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50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387" y="274320"/>
            <a:ext cx="104902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повышение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профессионального мастерства.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Изучение научно-методической литературы,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современных подходов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использованию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современных инновационных технологий в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работе.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Корректировка рабочей программы по преодолению ТНР с учётом внедрения инновационных технологий.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Разработка перспективного планирования, картотек игр с использованием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технологий, ИКТ, технологий наглядного моделирования.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Внедрение системы работы по использованию инновационных технологий в работе с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детьми с ОВЗ и родителями.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A5010"/>
                </a:solidFill>
                <a:effectLst/>
                <a:latin typeface="Calibri" pitchFamily="34" charset="0"/>
                <a:ea typeface="+mj-ea" charset="0"/>
                <a:cs typeface="+mj-cs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«Использование специального комплекса упражнений - мозжечковой стимуляции в работе с детьми с ОВЗ»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сенсорных способностей детей в процессе игровой деятельности с дидактическим материалом.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развивающих технологий в интеллектуально познавательном развитии детей на основе методик Б.П. Никитина, В.В.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М.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Использование и внедрение дистанционно- развивающих, дидактических, интерактивных игр с детьми и их родителями.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Распространение положительного опыта работы по теме среди коллег.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7500" y="569862"/>
            <a:ext cx="11264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САМООБРАЗОВАНИЯ: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Содержание работы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Аналитико-диагностический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2018г.-2019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Изучение научно-методической литературе по теме самообразования.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Обобщение полученных теоретических знаний.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Анкетирование родителей по выявлению наиболее значимых и приемлемых форм взаимодействия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Приобретение теоретических знаний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Анализ результатов анкетирования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392" y="91441"/>
            <a:ext cx="113411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2019г.-2020г.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1.Обучение на курсах повышения квалификации по теме самообразования.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Разработка методических, интерактивных пособий, дидактических игр по теме самообразований.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Разработка конспектов НОД.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Разработка и внедрение перспективного плана и использованием современных инновационных технологий (</a:t>
            </a: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здоровосберегающие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технологии, ИКТ, наглядное моделирование).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Проведение  мастер-классов для родителей в рамках дня открытых дверей.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Внедрение новых форм и методов в развивающие занятия с детьми.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Показ открытых мероприятий на уровне ДО, на уровне района.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Распространение опыта через социальные сети, родительские собрания, консультации.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Создание картотеки  методических пособий.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10.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обмене опытом в использовании инновационных технологий 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выступления на  мастер-классах, семинарах,  педсоветах.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6870" y="671691"/>
            <a:ext cx="11201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Рефлексивный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2020г.-2021г.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Анализ результатов внедрения современных инновационных технологий.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1.Индивидуальная диагностика результатов развития детей. Анализ результатов внедрения современных инновационных технологий.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2.Анализ собственной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3.Анкетирование родителей по результатам внедрения новых форм взаимодействия.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Самоанализ, отчёт о работе по теме самообразования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нализа результатов анкетирования родителей, выбор наиболее оптимальных форм.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Олеся\Downloads\cert_45346_1188076_1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80" y="104504"/>
            <a:ext cx="4607772" cy="66228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30679" y="208741"/>
            <a:ext cx="944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«Использование специального комплекса упражнений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мозжечковой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стимуляции в работе с детьми с ОВЗ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помощью оборудования»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 descr="C:\Users\%D0%9E%D0%BB%D0%B5%D1%81%D1%8F\Desktop\625432613_w640_h640_mishen-napolnaya-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 descr="C:\Users\%D0%9E%D0%BB%D0%B5%D1%81%D1%8F\Desktop\625432613_w640_h640_mishen-napolnaya-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images.ru.prom.st/625432613_w640_h640_mishen-napolnaya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12" y="1344132"/>
            <a:ext cx="4355695" cy="29851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Олеся\Desktop\19003.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662" y="2586316"/>
            <a:ext cx="1907589" cy="16853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Олеся\Desktop\20170106152141_1309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758" y="4452163"/>
            <a:ext cx="2231025" cy="22310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C:\Users\Олеся\Desktop\balance-pad-bc300-insportl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1269" y="4329953"/>
            <a:ext cx="2528047" cy="25280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Олеся\Desktop\IMG_20200205_141558_BURST001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37" y="233920"/>
            <a:ext cx="3581163" cy="559680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5" name="Picture 9" descr="C:\Users\Олеся\Desktop\IMG_20200210_142618_BURST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2904" y="1261201"/>
            <a:ext cx="3175067" cy="52650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6" name="Picture 10" descr="C:\Users\Олеся\Desktop\IMG_20200210_141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3745" y="428462"/>
            <a:ext cx="3838612" cy="54138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Олеся\Desktop\1023398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5566" y="825012"/>
            <a:ext cx="2294964" cy="2031044"/>
          </a:xfrm>
          <a:prstGeom prst="rect">
            <a:avLst/>
          </a:prstGeom>
          <a:noFill/>
        </p:spPr>
      </p:pic>
      <p:pic>
        <p:nvPicPr>
          <p:cNvPr id="2050" name="Picture 2" descr="C:\Users\Олеся\Desktop\geokontmalysh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057" y="1141464"/>
            <a:ext cx="2236694" cy="2236694"/>
          </a:xfrm>
          <a:prstGeom prst="rect">
            <a:avLst/>
          </a:prstGeom>
          <a:noFill/>
        </p:spPr>
      </p:pic>
      <p:pic>
        <p:nvPicPr>
          <p:cNvPr id="2049" name="Picture 1" descr="C:\Users\Олеся\Downloads\IMG_20200513_184943.jpg"/>
          <p:cNvPicPr>
            <a:picLocks noChangeAspect="1" noChangeArrowheads="1"/>
          </p:cNvPicPr>
          <p:nvPr/>
        </p:nvPicPr>
        <p:blipFill>
          <a:blip r:embed="rId4" cstate="print"/>
          <a:srcRect l="1685" t="1460" r="2192"/>
          <a:stretch>
            <a:fillRect/>
          </a:stretch>
        </p:blipFill>
        <p:spPr bwMode="auto">
          <a:xfrm>
            <a:off x="158343" y="129149"/>
            <a:ext cx="4034834" cy="65851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6145" y="159658"/>
            <a:ext cx="7014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развивающих технологий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интеллектуально познавательном развитии детей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основе методик 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Б.П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Никитина, В.В.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Кюизенера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Олеся\Desktop\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26769"/>
            <a:ext cx="2082800" cy="2082800"/>
          </a:xfrm>
          <a:prstGeom prst="rect">
            <a:avLst/>
          </a:prstGeom>
          <a:noFill/>
        </p:spPr>
      </p:pic>
      <p:pic>
        <p:nvPicPr>
          <p:cNvPr id="2052" name="Picture 4" descr="C:\Users\Олеся\Desktop\5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9821" y="5277224"/>
            <a:ext cx="1580776" cy="1580776"/>
          </a:xfrm>
          <a:prstGeom prst="rect">
            <a:avLst/>
          </a:prstGeom>
          <a:noFill/>
        </p:spPr>
      </p:pic>
      <p:pic>
        <p:nvPicPr>
          <p:cNvPr id="2053" name="Picture 5" descr="C:\Users\Олеся\Desktop\31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1865" y="1906148"/>
            <a:ext cx="2149536" cy="1612152"/>
          </a:xfrm>
          <a:prstGeom prst="rect">
            <a:avLst/>
          </a:prstGeom>
          <a:noFill/>
        </p:spPr>
      </p:pic>
      <p:pic>
        <p:nvPicPr>
          <p:cNvPr id="2054" name="Picture 6" descr="C:\Users\Олеся\Desktop\kuiz-alb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9797" y="3075640"/>
            <a:ext cx="2946400" cy="2209800"/>
          </a:xfrm>
          <a:prstGeom prst="rect">
            <a:avLst/>
          </a:prstGeom>
          <a:noFill/>
        </p:spPr>
      </p:pic>
      <p:pic>
        <p:nvPicPr>
          <p:cNvPr id="10" name="Picture 3" descr="C:\Users\Олеся\Desktop\5dfcd8a6df534097dc7cb0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4462" y="3001830"/>
            <a:ext cx="1849718" cy="1849718"/>
          </a:xfrm>
          <a:prstGeom prst="rect">
            <a:avLst/>
          </a:prstGeom>
          <a:noFill/>
        </p:spPr>
      </p:pic>
      <p:pic>
        <p:nvPicPr>
          <p:cNvPr id="11" name="Picture 11" descr="C:\Users\Олеся\Desktop\kniga_umnye_kubiki._ornamenty._50_igr_dlya_razvitiya_intellekta._1187844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43438" y="4967379"/>
            <a:ext cx="2149607" cy="1759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593</Words>
  <Application>Microsoft Office PowerPoint</Application>
  <PresentationFormat>Произвольный</PresentationFormat>
  <Paragraphs>77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          ПРОЕКТ САМОРАЗВИТИЯ  Организация  работы по самообразованию педагога дополнительного образования  МБО ДО ЦДОД «Созвездие»     </vt:lpstr>
      <vt:lpstr>   Тема: «Использование современных инновационных технологий в практической деятельности педагога дополнительного образования с детьми ОВЗ».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Мозжечковая стимуляция</dc:title>
  <dc:creator>Lenovo</dc:creator>
  <cp:lastModifiedBy>Пользователь Windows</cp:lastModifiedBy>
  <cp:revision>72</cp:revision>
  <dcterms:created xsi:type="dcterms:W3CDTF">2018-11-25T09:48:45Z</dcterms:created>
  <dcterms:modified xsi:type="dcterms:W3CDTF">2020-05-19T09:42:02Z</dcterms:modified>
</cp:coreProperties>
</file>