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3"/>
  </p:notesMasterIdLst>
  <p:sldIdLst>
    <p:sldId id="273" r:id="rId2"/>
    <p:sldId id="265" r:id="rId3"/>
    <p:sldId id="258" r:id="rId4"/>
    <p:sldId id="262" r:id="rId5"/>
    <p:sldId id="260" r:id="rId6"/>
    <p:sldId id="268" r:id="rId7"/>
    <p:sldId id="267" r:id="rId8"/>
    <p:sldId id="271" r:id="rId9"/>
    <p:sldId id="272" r:id="rId10"/>
    <p:sldId id="266" r:id="rId11"/>
    <p:sldId id="269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D60093"/>
    <a:srgbClr val="006600"/>
    <a:srgbClr val="CC0066"/>
    <a:srgbClr val="333333"/>
    <a:srgbClr val="CC6600"/>
    <a:srgbClr val="CC0099"/>
    <a:srgbClr val="FF3300"/>
    <a:srgbClr val="00DA63"/>
    <a:srgbClr val="7DFF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78" autoAdjust="0"/>
    <p:restoredTop sz="89821" autoAdjust="0"/>
  </p:normalViewPr>
  <p:slideViewPr>
    <p:cSldViewPr>
      <p:cViewPr>
        <p:scale>
          <a:sx n="47" d="100"/>
          <a:sy n="47" d="100"/>
        </p:scale>
        <p:origin x="-2088" y="-4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0C4AC-D817-4C13-8BCD-72FF11F1D551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8DEB51-A083-4C2F-90E1-99E2ECCB77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798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DEB51-A083-4C2F-90E1-99E2ECCB77F7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му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DEB51-A083-4C2F-90E1-99E2ECCB77F7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8525-B060-420B-9AAB-CCFEB14DDC53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65D9F-52C8-4F53-A3EE-3F009FD53E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8525-B060-420B-9AAB-CCFEB14DDC53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65D9F-52C8-4F53-A3EE-3F009FD53E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8525-B060-420B-9AAB-CCFEB14DDC53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65D9F-52C8-4F53-A3EE-3F009FD53E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8525-B060-420B-9AAB-CCFEB14DDC53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65D9F-52C8-4F53-A3EE-3F009FD53E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8525-B060-420B-9AAB-CCFEB14DDC53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65D9F-52C8-4F53-A3EE-3F009FD53E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8525-B060-420B-9AAB-CCFEB14DDC53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65D9F-52C8-4F53-A3EE-3F009FD53E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8525-B060-420B-9AAB-CCFEB14DDC53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65D9F-52C8-4F53-A3EE-3F009FD53E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8525-B060-420B-9AAB-CCFEB14DDC53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65D9F-52C8-4F53-A3EE-3F009FD53E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8525-B060-420B-9AAB-CCFEB14DDC53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65D9F-52C8-4F53-A3EE-3F009FD53E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8525-B060-420B-9AAB-CCFEB14DDC53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65D9F-52C8-4F53-A3EE-3F009FD53E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8525-B060-420B-9AAB-CCFEB14DDC53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65D9F-52C8-4F53-A3EE-3F009FD53E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58525-B060-420B-9AAB-CCFEB14DDC53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65D9F-52C8-4F53-A3EE-3F009FD53EF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image" Target="../media/image6.png"/><Relationship Id="rId4" Type="http://schemas.openxmlformats.org/officeDocument/2006/relationships/image" Target="../media/image1.jpe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15.jpeg"/><Relationship Id="rId3" Type="http://schemas.microsoft.com/office/2007/relationships/media" Target="../media/media5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14.png"/><Relationship Id="rId5" Type="http://schemas.microsoft.com/office/2007/relationships/media" Target="../media/media6.mp3"/><Relationship Id="rId1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audio" Target="../media/media5.mp3"/><Relationship Id="rId9" Type="http://schemas.openxmlformats.org/officeDocument/2006/relationships/image" Target="../media/image12.jpeg"/><Relationship Id="rId1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23.jpeg"/><Relationship Id="rId18" Type="http://schemas.openxmlformats.org/officeDocument/2006/relationships/image" Target="../media/image8.png"/><Relationship Id="rId3" Type="http://schemas.microsoft.com/office/2007/relationships/media" Target="../media/media8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2.jpeg"/><Relationship Id="rId17" Type="http://schemas.openxmlformats.org/officeDocument/2006/relationships/image" Target="../media/image7.png"/><Relationship Id="rId2" Type="http://schemas.openxmlformats.org/officeDocument/2006/relationships/audio" Target="../media/media7.mp3"/><Relationship Id="rId16" Type="http://schemas.openxmlformats.org/officeDocument/2006/relationships/image" Target="../media/image26.jpeg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21.jpeg"/><Relationship Id="rId5" Type="http://schemas.microsoft.com/office/2007/relationships/media" Target="../media/media9.mp3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audio" Target="../media/media8.mp3"/><Relationship Id="rId9" Type="http://schemas.openxmlformats.org/officeDocument/2006/relationships/image" Target="../media/image17.jpeg"/><Relationship Id="rId1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29.jpeg"/><Relationship Id="rId3" Type="http://schemas.microsoft.com/office/2007/relationships/media" Target="../media/media11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8.jpeg"/><Relationship Id="rId2" Type="http://schemas.openxmlformats.org/officeDocument/2006/relationships/audio" Target="../media/media10.mp3"/><Relationship Id="rId16" Type="http://schemas.openxmlformats.org/officeDocument/2006/relationships/image" Target="../media/image30.png"/><Relationship Id="rId1" Type="http://schemas.microsoft.com/office/2007/relationships/media" Target="../media/media10.mp3"/><Relationship Id="rId6" Type="http://schemas.openxmlformats.org/officeDocument/2006/relationships/audio" Target="../media/media3.mp3"/><Relationship Id="rId11" Type="http://schemas.openxmlformats.org/officeDocument/2006/relationships/image" Target="../media/image27.jpeg"/><Relationship Id="rId5" Type="http://schemas.microsoft.com/office/2007/relationships/media" Target="../media/media3.mp3"/><Relationship Id="rId15" Type="http://schemas.openxmlformats.org/officeDocument/2006/relationships/image" Target="../media/image8.png"/><Relationship Id="rId10" Type="http://schemas.openxmlformats.org/officeDocument/2006/relationships/image" Target="../media/image20.png"/><Relationship Id="rId4" Type="http://schemas.openxmlformats.org/officeDocument/2006/relationships/audio" Target="../media/media11.mp3"/><Relationship Id="rId9" Type="http://schemas.openxmlformats.org/officeDocument/2006/relationships/image" Target="../media/image17.jpeg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фон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980728"/>
            <a:ext cx="7772400" cy="1470025"/>
          </a:xfrm>
        </p:spPr>
        <p:txBody>
          <a:bodyPr/>
          <a:lstStyle/>
          <a:p>
            <a:r>
              <a:rPr lang="ru-RU" i="1" dirty="0" smtClean="0">
                <a:solidFill>
                  <a:srgbClr val="C00000"/>
                </a:solidFill>
                <a:latin typeface="Arial Black" pitchFamily="34" charset="0"/>
              </a:rPr>
              <a:t>ЖАНРЫ МУЗЫКИ</a:t>
            </a:r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612576" y="5805264"/>
            <a:ext cx="10404648" cy="1052736"/>
          </a:xfrm>
        </p:spPr>
        <p:txBody>
          <a:bodyPr>
            <a:normAutofit lnSpcReduction="10000"/>
          </a:bodyPr>
          <a:lstStyle/>
          <a:p>
            <a:r>
              <a:rPr lang="ru-RU" sz="2000" b="1" i="1" u="sng" dirty="0" smtClean="0">
                <a:solidFill>
                  <a:schemeClr val="bg2">
                    <a:lumMod val="1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МБДОУ «Детский сад № 20» г. Балахна</a:t>
            </a:r>
          </a:p>
          <a:p>
            <a:r>
              <a:rPr lang="ru-RU" sz="2000" b="1" i="1" dirty="0" smtClean="0">
                <a:solidFill>
                  <a:schemeClr val="bg2">
                    <a:lumMod val="1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Музыкальный руководитель: </a:t>
            </a:r>
          </a:p>
          <a:p>
            <a:r>
              <a:rPr lang="ru-RU" sz="2000" b="1" i="1" dirty="0" err="1" smtClean="0">
                <a:solidFill>
                  <a:schemeClr val="bg2">
                    <a:lumMod val="1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Ямакина</a:t>
            </a:r>
            <a:r>
              <a:rPr lang="ru-RU" sz="2000" b="1" i="1" dirty="0" smtClean="0">
                <a:solidFill>
                  <a:schemeClr val="bg2">
                    <a:lumMod val="1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 Татьяна Владимировна</a:t>
            </a:r>
            <a:endParaRPr lang="ru-RU" sz="2000" dirty="0">
              <a:solidFill>
                <a:schemeClr val="bg2">
                  <a:lumMod val="10000"/>
                </a:schemeClr>
              </a:solidFill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36096" y="4221088"/>
            <a:ext cx="685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i="1" dirty="0" smtClean="0">
              <a:solidFill>
                <a:srgbClr val="FF0000"/>
              </a:solidFill>
              <a:latin typeface="Arial Black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Содержимое 28" descr="фон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4326" b="67800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0"/>
            <a:ext cx="6213376" cy="1008112"/>
          </a:xfrm>
        </p:spPr>
        <p:txBody>
          <a:bodyPr>
            <a:normAutofit/>
          </a:bodyPr>
          <a:lstStyle/>
          <a:p>
            <a:r>
              <a:rPr lang="ru-RU" sz="4000" i="1" dirty="0" smtClean="0">
                <a:solidFill>
                  <a:srgbClr val="C00000"/>
                </a:solidFill>
                <a:latin typeface="Arial Black" pitchFamily="34" charset="0"/>
              </a:rPr>
              <a:t>ЖАНРЫ МУЗЫКИ</a:t>
            </a:r>
            <a:endParaRPr lang="ru-RU" sz="4000" i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6" name="Рисунок 5" descr="обл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196752"/>
            <a:ext cx="3844720" cy="2448272"/>
          </a:xfrm>
          <a:prstGeom prst="rect">
            <a:avLst/>
          </a:prstGeom>
        </p:spPr>
      </p:pic>
      <p:pic>
        <p:nvPicPr>
          <p:cNvPr id="7" name="Рисунок 6" descr="обл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55776" y="3429000"/>
            <a:ext cx="3916728" cy="2322630"/>
          </a:xfrm>
          <a:prstGeom prst="rect">
            <a:avLst/>
          </a:prstGeom>
        </p:spPr>
      </p:pic>
      <p:pic>
        <p:nvPicPr>
          <p:cNvPr id="8" name="Рисунок 7" descr="обл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1124744"/>
            <a:ext cx="3916728" cy="23946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51920" y="4653136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rgbClr val="006600"/>
                </a:solidFill>
                <a:latin typeface="Arial Black" pitchFamily="34" charset="0"/>
              </a:rPr>
              <a:t>МАРШ</a:t>
            </a:r>
            <a:endParaRPr lang="ru-RU" sz="2800" i="1" dirty="0">
              <a:solidFill>
                <a:srgbClr val="006600"/>
              </a:solidFill>
              <a:latin typeface="Arial Black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48264" y="25649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4" name="Рисунок 13" descr="поют1.jpg"/>
          <p:cNvPicPr>
            <a:picLocks noChangeAspect="1"/>
          </p:cNvPicPr>
          <p:nvPr/>
        </p:nvPicPr>
        <p:blipFill>
          <a:blip r:embed="rId6" cstate="print"/>
          <a:srcRect t="25714" b="20000"/>
          <a:stretch>
            <a:fillRect/>
          </a:stretch>
        </p:blipFill>
        <p:spPr>
          <a:xfrm>
            <a:off x="611560" y="1124744"/>
            <a:ext cx="3384377" cy="1368152"/>
          </a:xfrm>
          <a:prstGeom prst="rect">
            <a:avLst/>
          </a:prstGeom>
        </p:spPr>
      </p:pic>
      <p:pic>
        <p:nvPicPr>
          <p:cNvPr id="15" name="Рисунок 14" descr="танец3.jpg"/>
          <p:cNvPicPr>
            <a:picLocks noChangeAspect="1"/>
          </p:cNvPicPr>
          <p:nvPr/>
        </p:nvPicPr>
        <p:blipFill>
          <a:blip r:embed="rId7" cstate="print"/>
          <a:srcRect t="14765" r="11407" b="14361"/>
          <a:stretch>
            <a:fillRect/>
          </a:stretch>
        </p:blipFill>
        <p:spPr>
          <a:xfrm>
            <a:off x="6012160" y="1124744"/>
            <a:ext cx="1800200" cy="1440160"/>
          </a:xfrm>
          <a:prstGeom prst="rect">
            <a:avLst/>
          </a:prstGeom>
        </p:spPr>
      </p:pic>
      <p:pic>
        <p:nvPicPr>
          <p:cNvPr id="18" name="Рисунок 17" descr="танец3.jpg"/>
          <p:cNvPicPr>
            <a:picLocks noChangeAspect="1"/>
          </p:cNvPicPr>
          <p:nvPr/>
        </p:nvPicPr>
        <p:blipFill>
          <a:blip r:embed="rId7" cstate="print"/>
          <a:srcRect r="88390" b="91343"/>
          <a:stretch>
            <a:fillRect/>
          </a:stretch>
        </p:blipFill>
        <p:spPr>
          <a:xfrm>
            <a:off x="3995936" y="3212976"/>
            <a:ext cx="283096" cy="21108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403648" y="2636912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rgbClr val="006600"/>
                </a:solidFill>
                <a:latin typeface="Arial Black" pitchFamily="34" charset="0"/>
              </a:rPr>
              <a:t>ПЕСНЯ</a:t>
            </a:r>
            <a:endParaRPr lang="ru-RU" sz="2800" i="1" dirty="0">
              <a:solidFill>
                <a:srgbClr val="006600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00192" y="2636912"/>
            <a:ext cx="1592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i="1" dirty="0" smtClean="0">
                <a:solidFill>
                  <a:srgbClr val="006600"/>
                </a:solidFill>
                <a:latin typeface="Arial Black" pitchFamily="34" charset="0"/>
              </a:rPr>
              <a:t>ТАНЕЦ</a:t>
            </a:r>
            <a:endParaRPr lang="ru-RU" sz="2800" i="1" dirty="0">
              <a:solidFill>
                <a:srgbClr val="006600"/>
              </a:solidFill>
              <a:latin typeface="Arial Black" pitchFamily="34" charset="0"/>
            </a:endParaRPr>
          </a:p>
        </p:txBody>
      </p:sp>
      <p:pic>
        <p:nvPicPr>
          <p:cNvPr id="23" name="Рисунок 22" descr="мааа.jpg"/>
          <p:cNvPicPr>
            <a:picLocks noChangeAspect="1"/>
          </p:cNvPicPr>
          <p:nvPr/>
        </p:nvPicPr>
        <p:blipFill>
          <a:blip r:embed="rId8" cstate="print"/>
          <a:srcRect l="4762" t="3621" b="5864"/>
          <a:stretch>
            <a:fillRect/>
          </a:stretch>
        </p:blipFill>
        <p:spPr>
          <a:xfrm>
            <a:off x="3995936" y="2996952"/>
            <a:ext cx="1368153" cy="158417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95536" y="5805264"/>
            <a:ext cx="75039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rgbClr val="C00000"/>
                </a:solidFill>
                <a:latin typeface="Arial Black" pitchFamily="34" charset="0"/>
              </a:rPr>
              <a:t>ОНИ ДЕЛАЮТ НАШУ ЖИЗНЬ ЯРКОЙ</a:t>
            </a:r>
          </a:p>
          <a:p>
            <a:pPr algn="ctr"/>
            <a:r>
              <a:rPr lang="ru-RU" sz="2800" i="1" dirty="0" smtClean="0">
                <a:solidFill>
                  <a:srgbClr val="C00000"/>
                </a:solidFill>
                <a:latin typeface="Arial Black" pitchFamily="34" charset="0"/>
              </a:rPr>
              <a:t> И ИНТЕРЕСНОЙ</a:t>
            </a:r>
            <a:endParaRPr lang="ru-RU" sz="2800" i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Содержимое 10" descr="фон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rgbClr val="C00000"/>
                </a:solidFill>
                <a:latin typeface="Arial Black" pitchFamily="34" charset="0"/>
              </a:rPr>
              <a:t>МБДОУ «Детский сад № 20»</a:t>
            </a:r>
            <a:br>
              <a:rPr lang="ru-RU" sz="3200" i="1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3200" i="1" dirty="0" smtClean="0">
                <a:solidFill>
                  <a:srgbClr val="C00000"/>
                </a:solidFill>
                <a:latin typeface="Arial Black" pitchFamily="34" charset="0"/>
              </a:rPr>
              <a:t>г. Балахна, ул. 1 Мая, д. 5 Б</a:t>
            </a:r>
            <a:endParaRPr lang="ru-RU" sz="3200" i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612576" y="5657671"/>
            <a:ext cx="9612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400" b="1" i="1" dirty="0" smtClean="0">
                <a:latin typeface="Arial Black" pitchFamily="34" charset="0"/>
                <a:cs typeface="Times New Roman" panose="02020603050405020304" pitchFamily="18" charset="0"/>
              </a:rPr>
              <a:t>Тел/факс 831- 44-9-74-96</a:t>
            </a:r>
            <a:r>
              <a:rPr lang="ru-RU" sz="2400" b="1" i="1" dirty="0" smtClean="0">
                <a:latin typeface="Arial Black" pitchFamily="34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pt-BR" sz="2400" b="1" i="1" dirty="0" smtClean="0">
                <a:latin typeface="Arial Black" pitchFamily="34" charset="0"/>
                <a:cs typeface="Times New Roman" panose="02020603050405020304" pitchFamily="18" charset="0"/>
              </a:rPr>
              <a:t>E-mail:  ds-20@mail.ru</a:t>
            </a:r>
          </a:p>
          <a:p>
            <a:pPr algn="r"/>
            <a:r>
              <a:rPr lang="pt-BR" sz="2400" b="1" i="1" dirty="0" smtClean="0">
                <a:latin typeface="Arial Black" pitchFamily="34" charset="0"/>
                <a:cs typeface="Times New Roman" panose="02020603050405020304" pitchFamily="18" charset="0"/>
              </a:rPr>
              <a:t>www.ds-20balahna.edusite.ru </a:t>
            </a:r>
            <a:endParaRPr lang="pt-BR" sz="2400" b="1" i="1" dirty="0">
              <a:latin typeface="Arial Black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3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фон4.jpg"/>
          <p:cNvPicPr>
            <a:picLocks noChangeAspect="1"/>
          </p:cNvPicPr>
          <p:nvPr/>
        </p:nvPicPr>
        <p:blipFill>
          <a:blip r:embed="rId3" cstate="print"/>
          <a:srcRect b="6960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080120"/>
          </a:xfrm>
        </p:spPr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rgbClr val="C00000"/>
                </a:solidFill>
                <a:latin typeface="Arial Black" pitchFamily="34" charset="0"/>
              </a:rPr>
              <a:t>ЖАНРЫ МУЗЫКИ</a:t>
            </a:r>
            <a:endParaRPr lang="ru-RU" sz="4800" b="1" i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6" name="Содержимое 15" descr="танец3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13158" r="13158" b="13636"/>
          <a:stretch>
            <a:fillRect/>
          </a:stretch>
        </p:blipFill>
        <p:spPr>
          <a:xfrm>
            <a:off x="6156176" y="2276872"/>
            <a:ext cx="2016224" cy="2736304"/>
          </a:xfrm>
        </p:spPr>
      </p:pic>
      <p:pic>
        <p:nvPicPr>
          <p:cNvPr id="10" name="Рисунок 9" descr="поют1.jpg"/>
          <p:cNvPicPr>
            <a:picLocks noChangeAspect="1"/>
          </p:cNvPicPr>
          <p:nvPr/>
        </p:nvPicPr>
        <p:blipFill>
          <a:blip r:embed="rId5" cstate="print"/>
          <a:srcRect t="26745" r="78036" b="18993"/>
          <a:stretch>
            <a:fillRect/>
          </a:stretch>
        </p:blipFill>
        <p:spPr>
          <a:xfrm>
            <a:off x="971600" y="1628800"/>
            <a:ext cx="1080120" cy="2232248"/>
          </a:xfrm>
          <a:prstGeom prst="rect">
            <a:avLst/>
          </a:prstGeom>
          <a:solidFill>
            <a:srgbClr val="FFFF00">
              <a:alpha val="57000"/>
            </a:srgbClr>
          </a:solidFill>
        </p:spPr>
      </p:pic>
      <p:sp>
        <p:nvSpPr>
          <p:cNvPr id="12" name="TextBox 11"/>
          <p:cNvSpPr txBox="1"/>
          <p:nvPr/>
        </p:nvSpPr>
        <p:spPr>
          <a:xfrm>
            <a:off x="2483768" y="2060848"/>
            <a:ext cx="24096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>
                <a:solidFill>
                  <a:srgbClr val="00B050"/>
                </a:solidFill>
                <a:latin typeface="Arial Black" pitchFamily="34" charset="0"/>
                <a:cs typeface="Calibri" pitchFamily="34" charset="0"/>
              </a:rPr>
              <a:t>ПЕСНЯ</a:t>
            </a:r>
            <a:endParaRPr lang="ru-RU" sz="4400" b="1" i="1" dirty="0">
              <a:solidFill>
                <a:srgbClr val="00B05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07904" y="3501008"/>
            <a:ext cx="2520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rgbClr val="00B050"/>
                </a:solidFill>
                <a:latin typeface="Arial Black" pitchFamily="34" charset="0"/>
                <a:cs typeface="Calibri" pitchFamily="34" charset="0"/>
              </a:rPr>
              <a:t>ТАНЕЦ</a:t>
            </a:r>
            <a:endParaRPr lang="ru-RU" sz="4400" b="1" i="1" dirty="0">
              <a:solidFill>
                <a:srgbClr val="00B05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20072" y="5085184"/>
            <a:ext cx="21900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>
                <a:solidFill>
                  <a:srgbClr val="00B050"/>
                </a:solidFill>
                <a:latin typeface="Arial Black" pitchFamily="34" charset="0"/>
                <a:cs typeface="Calibri" pitchFamily="34" charset="0"/>
              </a:rPr>
              <a:t>МАРШ</a:t>
            </a:r>
            <a:endParaRPr lang="ru-RU" sz="4400" b="1" i="1" dirty="0">
              <a:solidFill>
                <a:srgbClr val="00B050"/>
              </a:solidFill>
              <a:latin typeface="Arial Black" pitchFamily="34" charset="0"/>
              <a:cs typeface="Calibri" pitchFamily="34" charset="0"/>
            </a:endParaRPr>
          </a:p>
        </p:txBody>
      </p:sp>
      <p:pic>
        <p:nvPicPr>
          <p:cNvPr id="17" name="Рисунок 16" descr="маршшш.jpg"/>
          <p:cNvPicPr>
            <a:picLocks noChangeAspect="1"/>
          </p:cNvPicPr>
          <p:nvPr/>
        </p:nvPicPr>
        <p:blipFill>
          <a:blip r:embed="rId6" cstate="print"/>
          <a:srcRect l="33333" t="5263" r="20000"/>
          <a:stretch>
            <a:fillRect/>
          </a:stretch>
        </p:blipFill>
        <p:spPr>
          <a:xfrm>
            <a:off x="2987824" y="4077072"/>
            <a:ext cx="1008112" cy="2376264"/>
          </a:xfrm>
          <a:prstGeom prst="rect">
            <a:avLst/>
          </a:prstGeom>
        </p:spPr>
      </p:pic>
      <p:pic>
        <p:nvPicPr>
          <p:cNvPr id="18" name="Рисунок 17" descr="маа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47664" y="4077072"/>
            <a:ext cx="1440160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8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4.jpg"/>
          <p:cNvPicPr>
            <a:picLocks noChangeAspect="1"/>
          </p:cNvPicPr>
          <p:nvPr/>
        </p:nvPicPr>
        <p:blipFill>
          <a:blip r:embed="rId5" cstate="print"/>
          <a:srcRect b="6820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Содержимое 6" descr="фон11.pn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rcRect r="68112"/>
          <a:stretch>
            <a:fillRect/>
          </a:stretch>
        </p:blipFill>
        <p:spPr>
          <a:xfrm>
            <a:off x="0" y="0"/>
            <a:ext cx="2339752" cy="697463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51720" y="0"/>
            <a:ext cx="6635080" cy="2492896"/>
          </a:xfrm>
        </p:spPr>
        <p:txBody>
          <a:bodyPr>
            <a:noAutofit/>
          </a:bodyPr>
          <a:lstStyle/>
          <a:p>
            <a:r>
              <a:rPr lang="ru-RU" sz="4000" i="1" dirty="0" smtClean="0">
                <a:solidFill>
                  <a:srgbClr val="C00000"/>
                </a:solidFill>
                <a:latin typeface="Arial Black" pitchFamily="34" charset="0"/>
              </a:rPr>
              <a:t>Есть такие мелодии, услышав которые нам хочется петь.</a:t>
            </a:r>
            <a:endParaRPr lang="ru-RU" sz="4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8" name="Рисунок 7" descr="поют1.jpg"/>
          <p:cNvPicPr>
            <a:picLocks noChangeAspect="1"/>
          </p:cNvPicPr>
          <p:nvPr/>
        </p:nvPicPr>
        <p:blipFill>
          <a:blip r:embed="rId7" cstate="print"/>
          <a:srcRect t="6573" b="13885"/>
          <a:stretch>
            <a:fillRect/>
          </a:stretch>
        </p:blipFill>
        <p:spPr>
          <a:xfrm>
            <a:off x="2627784" y="2852936"/>
            <a:ext cx="5976664" cy="3555776"/>
          </a:xfrm>
          <a:prstGeom prst="rect">
            <a:avLst/>
          </a:prstGeom>
        </p:spPr>
      </p:pic>
      <p:pic>
        <p:nvPicPr>
          <p:cNvPr id="6" name="Детский хор - Из чего же, сделаны наши мальчишки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93019" y="5091216"/>
            <a:ext cx="1304528" cy="1096888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384576"/>
            <a:ext cx="433387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007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фон4.jpg"/>
          <p:cNvPicPr>
            <a:picLocks noChangeAspect="1"/>
          </p:cNvPicPr>
          <p:nvPr/>
        </p:nvPicPr>
        <p:blipFill>
          <a:blip r:embed="rId4" cstate="print"/>
          <a:srcRect r="23225" b="75041"/>
          <a:stretch>
            <a:fillRect/>
          </a:stretch>
        </p:blipFill>
        <p:spPr>
          <a:xfrm>
            <a:off x="0" y="-54768"/>
            <a:ext cx="9144000" cy="691276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24256" y="-87872"/>
            <a:ext cx="7308304" cy="1872208"/>
          </a:xfrm>
        </p:spPr>
        <p:txBody>
          <a:bodyPr>
            <a:normAutofit/>
          </a:bodyPr>
          <a:lstStyle/>
          <a:p>
            <a:r>
              <a:rPr lang="ru-RU" sz="4000" i="1" dirty="0" smtClean="0">
                <a:solidFill>
                  <a:srgbClr val="C00000"/>
                </a:solidFill>
                <a:latin typeface="Arial Black" pitchFamily="34" charset="0"/>
              </a:rPr>
              <a:t>Услышав другие,</a:t>
            </a:r>
            <a:br>
              <a:rPr lang="ru-RU" sz="4000" i="1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4000" i="1" dirty="0" smtClean="0">
                <a:solidFill>
                  <a:srgbClr val="C00000"/>
                </a:solidFill>
                <a:latin typeface="Arial Black" pitchFamily="34" charset="0"/>
              </a:rPr>
              <a:t> мы хотим танцевать.</a:t>
            </a:r>
            <a:endParaRPr lang="ru-RU" sz="4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8" name="Содержимое 6" descr="фон11.png"/>
          <p:cNvPicPr>
            <a:picLocks noChangeAspect="1"/>
          </p:cNvPicPr>
          <p:nvPr/>
        </p:nvPicPr>
        <p:blipFill>
          <a:blip r:embed="rId5" cstate="print"/>
          <a:srcRect r="68112"/>
          <a:stretch>
            <a:fillRect/>
          </a:stretch>
        </p:blipFill>
        <p:spPr>
          <a:xfrm>
            <a:off x="0" y="0"/>
            <a:ext cx="2339752" cy="6974632"/>
          </a:xfrm>
          <a:prstGeom prst="rect">
            <a:avLst/>
          </a:prstGeom>
        </p:spPr>
      </p:pic>
      <p:pic>
        <p:nvPicPr>
          <p:cNvPr id="9" name="Рисунок 8" descr="https://d2gg9evh47fn9z.cloudfront.net/800px_COLOURBOX3387295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11" r="52392"/>
          <a:stretch/>
        </p:blipFill>
        <p:spPr bwMode="auto">
          <a:xfrm>
            <a:off x="2699792" y="1916832"/>
            <a:ext cx="6169780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Содержимое 5" descr="пляска2.pn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2472314" y="2020456"/>
            <a:ext cx="6624736" cy="4104456"/>
          </a:xfrm>
        </p:spPr>
      </p:pic>
      <p:pic>
        <p:nvPicPr>
          <p:cNvPr id="2" name="полька на масленицу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10784" y="5110948"/>
            <a:ext cx="1063954" cy="1240904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193" y="5368656"/>
            <a:ext cx="433387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786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фон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r="15350" b="6946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31640" y="332656"/>
            <a:ext cx="8229600" cy="1584176"/>
          </a:xfrm>
        </p:spPr>
        <p:txBody>
          <a:bodyPr>
            <a:noAutofit/>
          </a:bodyPr>
          <a:lstStyle/>
          <a:p>
            <a:r>
              <a:rPr lang="ru-RU" sz="4000" i="1" dirty="0" smtClean="0">
                <a:solidFill>
                  <a:srgbClr val="C00000"/>
                </a:solidFill>
                <a:latin typeface="Arial Black" pitchFamily="34" charset="0"/>
              </a:rPr>
              <a:t>А есть мелодии,</a:t>
            </a:r>
            <a:br>
              <a:rPr lang="ru-RU" sz="4000" i="1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4000" i="1" dirty="0" smtClean="0">
                <a:solidFill>
                  <a:srgbClr val="C00000"/>
                </a:solidFill>
                <a:latin typeface="Arial Black" pitchFamily="34" charset="0"/>
              </a:rPr>
              <a:t> под которые хочется шагать, маршировать</a:t>
            </a:r>
            <a:r>
              <a:rPr lang="ru-RU" sz="4000" dirty="0">
                <a:solidFill>
                  <a:srgbClr val="C00000"/>
                </a:solidFill>
                <a:latin typeface="Arial Black" pitchFamily="34" charset="0"/>
              </a:rPr>
              <a:t>.</a:t>
            </a:r>
            <a:r>
              <a:rPr lang="ru-RU" sz="4000" dirty="0" smtClean="0">
                <a:solidFill>
                  <a:srgbClr val="C00000"/>
                </a:solidFill>
                <a:latin typeface="Arial Black" pitchFamily="34" charset="0"/>
              </a:rPr>
              <a:t>  </a:t>
            </a:r>
            <a:endParaRPr lang="ru-RU" sz="4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7" name="Содержимое 6" descr="фон11.png"/>
          <p:cNvPicPr>
            <a:picLocks noChangeAspect="1"/>
          </p:cNvPicPr>
          <p:nvPr/>
        </p:nvPicPr>
        <p:blipFill>
          <a:blip r:embed="rId5" cstate="print"/>
          <a:srcRect r="68112"/>
          <a:stretch>
            <a:fillRect/>
          </a:stretch>
        </p:blipFill>
        <p:spPr>
          <a:xfrm>
            <a:off x="0" y="0"/>
            <a:ext cx="2195736" cy="6974632"/>
          </a:xfrm>
          <a:prstGeom prst="rect">
            <a:avLst/>
          </a:prstGeom>
        </p:spPr>
      </p:pic>
      <p:pic>
        <p:nvPicPr>
          <p:cNvPr id="2" name="СПОРТИВНЫЙ МАРШ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10756" y="4621232"/>
            <a:ext cx="1130424" cy="120916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276872"/>
            <a:ext cx="2736304" cy="3960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935" y="4863069"/>
            <a:ext cx="433387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938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фон6.jpg"/>
          <p:cNvPicPr>
            <a:picLocks noGrp="1" noChangeAspect="1"/>
          </p:cNvPicPr>
          <p:nvPr>
            <p:ph idx="1"/>
          </p:nvPr>
        </p:nvPicPr>
        <p:blipFill>
          <a:blip r:embed="rId8" cstate="print"/>
          <a:srcRect b="68644"/>
          <a:stretch>
            <a:fillRect/>
          </a:stretch>
        </p:blipFill>
        <p:spPr>
          <a:xfrm>
            <a:off x="0" y="0"/>
            <a:ext cx="9144000" cy="688538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539552" y="353817"/>
            <a:ext cx="8136904" cy="576064"/>
          </a:xfrm>
        </p:spPr>
        <p:txBody>
          <a:bodyPr>
            <a:noAutofit/>
          </a:bodyPr>
          <a:lstStyle/>
          <a:p>
            <a:r>
              <a:rPr lang="ru-RU" sz="4000" i="1" dirty="0" smtClean="0">
                <a:solidFill>
                  <a:srgbClr val="C00000"/>
                </a:solidFill>
                <a:latin typeface="Arial Black" pitchFamily="34" charset="0"/>
              </a:rPr>
              <a:t>ДЛЯ ДЕТЕЙ ПИШУТ ПЕСНИ</a:t>
            </a:r>
            <a:endParaRPr lang="ru-RU" sz="4000" i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1" name="Рисунок 10" descr="клю.jpg"/>
          <p:cNvPicPr>
            <a:picLocks noChangeAspect="1"/>
          </p:cNvPicPr>
          <p:nvPr/>
        </p:nvPicPr>
        <p:blipFill rotWithShape="1">
          <a:blip r:embed="rId9" cstate="print"/>
          <a:srcRect l="31300" t="3535" r="34350" b="5192"/>
          <a:stretch/>
        </p:blipFill>
        <p:spPr>
          <a:xfrm>
            <a:off x="1134358" y="1375328"/>
            <a:ext cx="433630" cy="7256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39752" y="1412776"/>
            <a:ext cx="5796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КОЛЫБЕЛЬНЫЕ</a:t>
            </a:r>
            <a:endParaRPr lang="ru-RU" sz="2800" i="1" dirty="0">
              <a:solidFill>
                <a:srgbClr val="008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63888" y="3408872"/>
            <a:ext cx="4891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 </a:t>
            </a:r>
            <a:endParaRPr lang="ru-RU" dirty="0">
              <a:solidFill>
                <a:srgbClr val="0066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23258" y="5485607"/>
            <a:ext cx="994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>
              <a:solidFill>
                <a:srgbClr val="008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358" y="4351189"/>
            <a:ext cx="216024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589" y="4132208"/>
            <a:ext cx="2640013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601" y="4722309"/>
            <a:ext cx="822325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33" y="4814833"/>
            <a:ext cx="822325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44" y="2994247"/>
            <a:ext cx="433387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664" y="5817339"/>
            <a:ext cx="433387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348533" y="5043542"/>
            <a:ext cx="233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i="1" dirty="0" smtClean="0">
                <a:solidFill>
                  <a:srgbClr val="008000"/>
                </a:solidFill>
                <a:latin typeface="Arial Black" pitchFamily="34" charset="0"/>
              </a:rPr>
              <a:t>О ДРУЖБЕ</a:t>
            </a:r>
            <a:endParaRPr lang="ru-RU" sz="2800" i="1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14478" y="3095381"/>
            <a:ext cx="3098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i="1" dirty="0" smtClean="0">
                <a:solidFill>
                  <a:srgbClr val="008000"/>
                </a:solidFill>
                <a:latin typeface="Arial Black" pitchFamily="34" charset="0"/>
              </a:rPr>
              <a:t>О ЖИВОТНЫХ</a:t>
            </a:r>
            <a:endParaRPr lang="ru-RU" sz="2800" i="1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25" name="Рисунок 24" descr="СОБАКА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2120" y="2690802"/>
            <a:ext cx="936104" cy="1332379"/>
          </a:xfrm>
          <a:prstGeom prst="rect">
            <a:avLst/>
          </a:prstGeom>
        </p:spPr>
      </p:pic>
      <p:pic>
        <p:nvPicPr>
          <p:cNvPr id="26" name="Рисунок 25" descr="КОЛ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084168" y="980728"/>
            <a:ext cx="1728192" cy="1652151"/>
          </a:xfrm>
          <a:prstGeom prst="rect">
            <a:avLst/>
          </a:prstGeom>
        </p:spPr>
      </p:pic>
      <p:pic>
        <p:nvPicPr>
          <p:cNvPr id="6" name="Владимир Шаинский - Если с другом вышел в путь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733174" y="5915495"/>
            <a:ext cx="609600" cy="609600"/>
          </a:xfrm>
          <a:prstGeom prst="rect">
            <a:avLst/>
          </a:prstGeom>
        </p:spPr>
      </p:pic>
      <p:pic>
        <p:nvPicPr>
          <p:cNvPr id="7" name="Детские песни про собак - 02 -Не дразните собак_(Inkompmusic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67988" y="3009001"/>
            <a:ext cx="609600" cy="609600"/>
          </a:xfrm>
          <a:prstGeom prst="rect">
            <a:avLst/>
          </a:prstGeom>
        </p:spPr>
      </p:pic>
      <p:pic>
        <p:nvPicPr>
          <p:cNvPr id="12" name="Колыбельные песни - Спи моя радость усни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30152" y="15040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0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157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Содержимое 12" descr="фон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68900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Пепеп</a:t>
            </a:r>
            <a:endParaRPr lang="ru-RU" dirty="0"/>
          </a:p>
        </p:txBody>
      </p:sp>
      <p:pic>
        <p:nvPicPr>
          <p:cNvPr id="5" name="Рисунок 4" descr="обл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476672"/>
            <a:ext cx="2801128" cy="17275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2708920"/>
            <a:ext cx="5330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 smtClean="0">
                <a:solidFill>
                  <a:srgbClr val="008000"/>
                </a:solidFill>
                <a:latin typeface="Arial Black" pitchFamily="34" charset="0"/>
              </a:rPr>
              <a:t>КОМПОЗИТОР  СОЧИНЯЕТ МУЗЫКУ</a:t>
            </a:r>
            <a:endParaRPr lang="ru-RU" sz="2000" i="1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8104" y="2780928"/>
            <a:ext cx="3264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 smtClean="0">
                <a:solidFill>
                  <a:srgbClr val="008000"/>
                </a:solidFill>
                <a:latin typeface="Arial Black" pitchFamily="34" charset="0"/>
              </a:rPr>
              <a:t>ПОЭТ ПИШЕТ СТИХИ</a:t>
            </a:r>
            <a:endParaRPr lang="ru-RU" sz="2000" i="1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9" name="Рисунок 8" descr="поэт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3212976"/>
            <a:ext cx="2232248" cy="3168352"/>
          </a:xfrm>
          <a:prstGeom prst="rect">
            <a:avLst/>
          </a:prstGeom>
        </p:spPr>
      </p:pic>
      <p:pic>
        <p:nvPicPr>
          <p:cNvPr id="10" name="Рисунок 9" descr="комп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31640" y="3356992"/>
            <a:ext cx="3672408" cy="29523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15816" y="1052736"/>
            <a:ext cx="22108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i="1" dirty="0" smtClean="0">
                <a:solidFill>
                  <a:srgbClr val="C00000"/>
                </a:solidFill>
                <a:latin typeface="Arial Black" pitchFamily="34" charset="0"/>
              </a:rPr>
              <a:t>ПЕСНЯ</a:t>
            </a:r>
            <a:endParaRPr lang="ru-RU" sz="4000" i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2" name="Рисунок 11" descr="поют1.jpg"/>
          <p:cNvPicPr>
            <a:picLocks noChangeAspect="1"/>
          </p:cNvPicPr>
          <p:nvPr/>
        </p:nvPicPr>
        <p:blipFill>
          <a:blip r:embed="rId6" cstate="print"/>
          <a:srcRect l="75839" t="26744" b="18993"/>
          <a:stretch>
            <a:fillRect/>
          </a:stretch>
        </p:blipFill>
        <p:spPr>
          <a:xfrm>
            <a:off x="5428912" y="476070"/>
            <a:ext cx="914535" cy="1728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Содержимое 29" descr="фон6.jpg"/>
          <p:cNvPicPr>
            <a:picLocks noGrp="1" noChangeAspect="1"/>
          </p:cNvPicPr>
          <p:nvPr>
            <p:ph idx="1"/>
          </p:nvPr>
        </p:nvPicPr>
        <p:blipFill>
          <a:blip r:embed="rId8" cstate="print"/>
          <a:srcRect b="68200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3408"/>
            <a:ext cx="9144000" cy="1340768"/>
          </a:xfrm>
        </p:spPr>
        <p:txBody>
          <a:bodyPr>
            <a:normAutofit/>
          </a:bodyPr>
          <a:lstStyle/>
          <a:p>
            <a:r>
              <a:rPr lang="ru-RU" sz="4000" i="1" dirty="0" smtClean="0">
                <a:solidFill>
                  <a:srgbClr val="C00000"/>
                </a:solidFill>
                <a:latin typeface="Arial Black" pitchFamily="34" charset="0"/>
              </a:rPr>
              <a:t>ТАНЕЦ</a:t>
            </a:r>
            <a:r>
              <a:rPr lang="ru-RU" sz="3600" dirty="0" smtClean="0">
                <a:solidFill>
                  <a:srgbClr val="C00000"/>
                </a:solidFill>
                <a:latin typeface="Arial Black" pitchFamily="34" charset="0"/>
              </a:rPr>
              <a:t>   </a:t>
            </a:r>
            <a:endParaRPr lang="ru-RU" sz="36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5" name="Рисунок 4" descr="обл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797056" y="2014900"/>
            <a:ext cx="3384376" cy="15841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9592" y="28870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srgbClr val="CC0066"/>
              </a:solidFill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2076" y="2437656"/>
            <a:ext cx="318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НА</a:t>
            </a:r>
            <a:r>
              <a:rPr lang="ru-RU" sz="3200" i="1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Р</a:t>
            </a:r>
            <a:r>
              <a:rPr lang="ru-RU" sz="3200" b="1" i="1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ОДНЫЙ</a:t>
            </a:r>
            <a:endParaRPr lang="ru-RU" sz="3200" b="1" i="1" dirty="0">
              <a:solidFill>
                <a:srgbClr val="008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429000"/>
            <a:ext cx="3672408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56992"/>
            <a:ext cx="3960440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060376" y="243765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503548" y="3924345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solidFill>
                  <a:srgbClr val="008000"/>
                </a:solidFill>
                <a:latin typeface="Arial Black" pitchFamily="34" charset="0"/>
              </a:rPr>
              <a:t>ЭСТРАДНЫЙ</a:t>
            </a:r>
            <a:endParaRPr lang="ru-RU" sz="3200" i="1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08104" y="3933056"/>
            <a:ext cx="25971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rgbClr val="008000"/>
                </a:solidFill>
                <a:latin typeface="Arial Black" pitchFamily="34" charset="0"/>
              </a:rPr>
              <a:t>БАЛЬНЫЙ</a:t>
            </a:r>
            <a:endParaRPr lang="ru-RU" sz="3200" i="1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23" name="Рисунок 22" descr="фон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084168" y="4509120"/>
            <a:ext cx="2065580" cy="1512168"/>
          </a:xfrm>
          <a:prstGeom prst="rect">
            <a:avLst/>
          </a:prstGeom>
        </p:spPr>
      </p:pic>
      <p:pic>
        <p:nvPicPr>
          <p:cNvPr id="20" name="Рисунок 19" descr="бальн танец.jpg"/>
          <p:cNvPicPr>
            <a:picLocks noChangeAspect="1"/>
          </p:cNvPicPr>
          <p:nvPr/>
        </p:nvPicPr>
        <p:blipFill>
          <a:blip r:embed="rId12" cstate="print"/>
          <a:srcRect t="4616"/>
          <a:stretch>
            <a:fillRect/>
          </a:stretch>
        </p:blipFill>
        <p:spPr>
          <a:xfrm>
            <a:off x="6516216" y="4725144"/>
            <a:ext cx="1152128" cy="1152129"/>
          </a:xfrm>
          <a:prstGeom prst="rect">
            <a:avLst/>
          </a:prstGeom>
        </p:spPr>
      </p:pic>
      <p:pic>
        <p:nvPicPr>
          <p:cNvPr id="24" name="Рисунок 23" descr="111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187624" y="4509120"/>
            <a:ext cx="2091576" cy="1512167"/>
          </a:xfrm>
          <a:prstGeom prst="rect">
            <a:avLst/>
          </a:prstGeom>
        </p:spPr>
      </p:pic>
      <p:pic>
        <p:nvPicPr>
          <p:cNvPr id="25" name="Рисунок 24" descr="фон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479056" y="978317"/>
            <a:ext cx="2088232" cy="144016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144" y="1083469"/>
            <a:ext cx="1800200" cy="1152128"/>
          </a:xfrm>
          <a:prstGeom prst="rect">
            <a:avLst/>
          </a:prstGeom>
        </p:spPr>
      </p:pic>
      <p:pic>
        <p:nvPicPr>
          <p:cNvPr id="21" name="Рисунок 20" descr="танец3.jpg"/>
          <p:cNvPicPr>
            <a:picLocks noChangeAspect="1"/>
          </p:cNvPicPr>
          <p:nvPr/>
        </p:nvPicPr>
        <p:blipFill>
          <a:blip r:embed="rId16" cstate="print"/>
          <a:srcRect t="12000" b="12000"/>
          <a:stretch>
            <a:fillRect/>
          </a:stretch>
        </p:blipFill>
        <p:spPr>
          <a:xfrm>
            <a:off x="1403648" y="4653136"/>
            <a:ext cx="1728192" cy="1222342"/>
          </a:xfrm>
          <a:prstGeom prst="rect">
            <a:avLst/>
          </a:prstGeom>
        </p:spPr>
      </p:pic>
      <p:pic>
        <p:nvPicPr>
          <p:cNvPr id="4" name="Russkaya_Narodnaya_-_Vo_pole_beryoza_stoyala_(Gybka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392515" y="1092087"/>
            <a:ext cx="828364" cy="780058"/>
          </a:xfrm>
          <a:prstGeom prst="rect">
            <a:avLst/>
          </a:prstGeom>
        </p:spPr>
      </p:pic>
      <p:pic>
        <p:nvPicPr>
          <p:cNvPr id="8" name="П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33840" y="6042839"/>
            <a:ext cx="895183" cy="768590"/>
          </a:xfrm>
          <a:prstGeom prst="rect">
            <a:avLst/>
          </a:prstGeom>
        </p:spPr>
      </p:pic>
      <p:pic>
        <p:nvPicPr>
          <p:cNvPr id="9" name="детские - Топ-топ, рок-н-ролл   (www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99592" y="6130442"/>
            <a:ext cx="823364" cy="681533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33" y="6064390"/>
            <a:ext cx="433387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215" y="6021288"/>
            <a:ext cx="433387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74" y="1207021"/>
            <a:ext cx="433387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840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9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6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Содержимое 29" descr="фон6.jpg"/>
          <p:cNvPicPr>
            <a:picLocks noGrp="1" noChangeAspect="1"/>
          </p:cNvPicPr>
          <p:nvPr>
            <p:ph idx="1"/>
          </p:nvPr>
        </p:nvPicPr>
        <p:blipFill>
          <a:blip r:embed="rId8" cstate="print"/>
          <a:srcRect b="69600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6012160" cy="1152128"/>
          </a:xfrm>
        </p:spPr>
        <p:txBody>
          <a:bodyPr>
            <a:normAutofit/>
          </a:bodyPr>
          <a:lstStyle/>
          <a:p>
            <a:r>
              <a:rPr lang="ru-RU" sz="4000" i="1" dirty="0" smtClean="0">
                <a:solidFill>
                  <a:srgbClr val="C00000"/>
                </a:solidFill>
                <a:latin typeface="Arial Black" pitchFamily="34" charset="0"/>
              </a:rPr>
              <a:t>МАРШ  </a:t>
            </a:r>
            <a:r>
              <a:rPr lang="ru-RU" sz="36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endParaRPr lang="ru-RU" sz="36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5" name="Рисунок 4" descr="обл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99792" y="1052736"/>
            <a:ext cx="3384376" cy="15841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9592" y="28870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srgbClr val="CC0066"/>
              </a:solidFill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31840" y="1412776"/>
            <a:ext cx="318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ВОЕННЫЙ</a:t>
            </a:r>
            <a:endParaRPr lang="ru-RU" sz="3200" b="1" dirty="0">
              <a:solidFill>
                <a:srgbClr val="008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45024"/>
            <a:ext cx="3672408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46" y="3645023"/>
            <a:ext cx="3960440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060376" y="243765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558813" y="4173200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8000"/>
                </a:solidFill>
                <a:latin typeface="Arial Black" pitchFamily="34" charset="0"/>
              </a:rPr>
              <a:t>СПОРТИВНЫЙ</a:t>
            </a:r>
            <a:endParaRPr lang="ru-RU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20072" y="4149080"/>
            <a:ext cx="3203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8000"/>
                </a:solidFill>
                <a:latin typeface="Arial Black" pitchFamily="34" charset="0"/>
              </a:rPr>
              <a:t>СКАЗОЧНЫЙ</a:t>
            </a:r>
            <a:endParaRPr lang="ru-RU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28" name="Рисунок 27" descr="дерев солд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43371" y="4832320"/>
            <a:ext cx="2156521" cy="1617391"/>
          </a:xfrm>
          <a:prstGeom prst="rect">
            <a:avLst/>
          </a:prstGeom>
        </p:spPr>
      </p:pic>
      <p:pic>
        <p:nvPicPr>
          <p:cNvPr id="29" name="Рисунок 28" descr="1марш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347864" y="1988840"/>
            <a:ext cx="2342778" cy="1800200"/>
          </a:xfrm>
          <a:prstGeom prst="rect">
            <a:avLst/>
          </a:prstGeom>
        </p:spPr>
      </p:pic>
      <p:pic>
        <p:nvPicPr>
          <p:cNvPr id="31" name="Рисунок 30" descr="спорт4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40061" y="4969470"/>
            <a:ext cx="1872208" cy="1642796"/>
          </a:xfrm>
          <a:prstGeom prst="rect">
            <a:avLst/>
          </a:prstGeom>
        </p:spPr>
      </p:pic>
      <p:pic>
        <p:nvPicPr>
          <p:cNvPr id="4" name="Петр Ильич Чайковский - 'Детский альбом' - _5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V="1">
            <a:off x="4932040" y="5847376"/>
            <a:ext cx="811331" cy="926493"/>
          </a:xfrm>
          <a:prstGeom prst="rect">
            <a:avLst/>
          </a:prstGeom>
        </p:spPr>
      </p:pic>
      <p:pic>
        <p:nvPicPr>
          <p:cNvPr id="6" name="marsh_-_Voennyj_marsh_(Gybka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2953" y="2487340"/>
            <a:ext cx="684791" cy="808856"/>
          </a:xfrm>
          <a:prstGeom prst="rect">
            <a:avLst/>
          </a:prstGeom>
        </p:spPr>
      </p:pic>
      <p:pic>
        <p:nvPicPr>
          <p:cNvPr id="8" name="СПОРТИВНЫЙ МАРШ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9080" y="5804459"/>
            <a:ext cx="764111" cy="973705"/>
          </a:xfrm>
          <a:prstGeom prst="rect">
            <a:avLst/>
          </a:prstGeom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15" y="2536018"/>
            <a:ext cx="433387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980" y="5945598"/>
            <a:ext cx="433387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97" y="5994509"/>
            <a:ext cx="439737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840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8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84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843</TotalTime>
  <Words>96</Words>
  <Application>Microsoft Office PowerPoint</Application>
  <PresentationFormat>Экран (4:3)</PresentationFormat>
  <Paragraphs>41</Paragraphs>
  <Slides>11</Slides>
  <Notes>2</Notes>
  <HiddenSlides>0</HiddenSlides>
  <MMClips>12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ЖАНРЫ МУЗЫКИ </vt:lpstr>
      <vt:lpstr>ЖАНРЫ МУЗЫКИ</vt:lpstr>
      <vt:lpstr>Есть такие мелодии, услышав которые нам хочется петь.</vt:lpstr>
      <vt:lpstr>Услышав другие,  мы хотим танцевать.</vt:lpstr>
      <vt:lpstr>А есть мелодии,  под которые хочется шагать, маршировать.  </vt:lpstr>
      <vt:lpstr>ДЛЯ ДЕТЕЙ ПИШУТ ПЕСНИ</vt:lpstr>
      <vt:lpstr>Пепеп</vt:lpstr>
      <vt:lpstr>ТАНЕЦ   </vt:lpstr>
      <vt:lpstr>МАРШ   </vt:lpstr>
      <vt:lpstr>ЖАНРЫ МУЗЫКИ</vt:lpstr>
      <vt:lpstr>МБДОУ «Детский сад № 20» г. Балахна, ул. 1 Мая, д. 5 Б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Жанры музыки</dc:title>
  <dc:creator>RePack by Diakov</dc:creator>
  <cp:lastModifiedBy>RePack by Diakov</cp:lastModifiedBy>
  <cp:revision>88</cp:revision>
  <dcterms:created xsi:type="dcterms:W3CDTF">2020-09-07T07:52:20Z</dcterms:created>
  <dcterms:modified xsi:type="dcterms:W3CDTF">2020-09-17T07:58:55Z</dcterms:modified>
</cp:coreProperties>
</file>