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8"/>
  </p:notesMasterIdLst>
  <p:sldIdLst>
    <p:sldId id="269" r:id="rId2"/>
    <p:sldId id="270" r:id="rId3"/>
    <p:sldId id="272" r:id="rId4"/>
    <p:sldId id="277" r:id="rId5"/>
    <p:sldId id="259" r:id="rId6"/>
    <p:sldId id="260" r:id="rId7"/>
    <p:sldId id="258" r:id="rId8"/>
    <p:sldId id="273" r:id="rId9"/>
    <p:sldId id="266" r:id="rId10"/>
    <p:sldId id="261" r:id="rId11"/>
    <p:sldId id="263" r:id="rId12"/>
    <p:sldId id="264" r:id="rId13"/>
    <p:sldId id="265" r:id="rId14"/>
    <p:sldId id="268" r:id="rId15"/>
    <p:sldId id="274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D229F-F227-4B81-A3F1-24B8F8791AF0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D93D6-B67A-4D07-921F-EC18DBFB9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874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D93D6-B67A-4D07-921F-EC18DBFB913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910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D93D6-B67A-4D07-921F-EC18DBFB913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3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923" y="3307356"/>
            <a:ext cx="9489573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23" y="4777380"/>
            <a:ext cx="9489573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1F78-AC5B-4A21-98CA-D125237A0CDE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DB67-DD3B-4304-949F-027246D1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56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4" y="1807361"/>
            <a:ext cx="949744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1F78-AC5B-4A21-98CA-D125237A0CDE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DB67-DD3B-4304-949F-027246D1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89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5" y="675723"/>
            <a:ext cx="1963949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3" y="675724"/>
            <a:ext cx="7290076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1F78-AC5B-4A21-98CA-D125237A0CDE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DB67-DD3B-4304-949F-027246D1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01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1F78-AC5B-4A21-98CA-D125237A0CDE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DB67-DD3B-4304-949F-027246D1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38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3308581"/>
            <a:ext cx="9489571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4777381"/>
            <a:ext cx="948957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1F78-AC5B-4A21-98CA-D125237A0CDE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DB67-DD3B-4304-949F-027246D1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48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5"/>
            <a:ext cx="949744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69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1F78-AC5B-4A21-98CA-D125237A0CDE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DB67-DD3B-4304-949F-027246D1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428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7192" y="1812927"/>
            <a:ext cx="419709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24" y="2389190"/>
            <a:ext cx="4628369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6088" y="1812927"/>
            <a:ext cx="41899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7" y="2389190"/>
            <a:ext cx="462836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1F78-AC5B-4A21-98CA-D125237A0CDE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DB67-DD3B-4304-949F-027246D1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14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1F78-AC5B-4A21-98CA-D125237A0CDE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DB67-DD3B-4304-949F-027246D1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439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1F78-AC5B-4A21-98CA-D125237A0CDE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DB67-DD3B-4304-949F-027246D1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12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3" y="446088"/>
            <a:ext cx="3547533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873" y="446088"/>
            <a:ext cx="5706492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3" y="1631950"/>
            <a:ext cx="3547533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1F78-AC5B-4A21-98CA-D125237A0CDE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DB67-DD3B-4304-949F-027246D1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493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1387058"/>
            <a:ext cx="4641849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4" y="2500312"/>
            <a:ext cx="4641849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1F78-AC5B-4A21-98CA-D125237A0CDE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3DB67-DD3B-4304-949F-027246D1B78B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6291682" y="993076"/>
            <a:ext cx="2462851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3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12" y="-16"/>
            <a:ext cx="12336461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5923" y="675725"/>
            <a:ext cx="9500151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1807361"/>
            <a:ext cx="9500149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3125" y="59518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AA1F78-AC5B-4A21-98CA-D125237A0CDE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4594" y="5951811"/>
            <a:ext cx="7008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45" y="5951811"/>
            <a:ext cx="81104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843DB67-DD3B-4304-949F-027246D1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7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0060" y="297180"/>
            <a:ext cx="114985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4000" dirty="0">
                <a:latin typeface="Monotype Corsiva" panose="03010101010201010101" pitchFamily="66" charset="0"/>
              </a:rPr>
              <a:t>«Муниципальное дошкольное образовательное учреждение </a:t>
            </a:r>
            <a:r>
              <a:rPr lang="ru-RU" altLang="ru-RU" sz="4000" dirty="0" smtClean="0">
                <a:latin typeface="Monotype Corsiva" panose="03010101010201010101" pitchFamily="66" charset="0"/>
              </a:rPr>
              <a:t>              </a:t>
            </a:r>
          </a:p>
          <a:p>
            <a:pPr>
              <a:lnSpc>
                <a:spcPct val="80000"/>
              </a:lnSpc>
            </a:pPr>
            <a:r>
              <a:rPr lang="ru-RU" altLang="ru-RU" sz="4000" dirty="0">
                <a:latin typeface="Monotype Corsiva" panose="03010101010201010101" pitchFamily="66" charset="0"/>
              </a:rPr>
              <a:t> </a:t>
            </a:r>
            <a:r>
              <a:rPr lang="ru-RU" altLang="ru-RU" sz="4000" dirty="0" smtClean="0">
                <a:latin typeface="Monotype Corsiva" panose="03010101010201010101" pitchFamily="66" charset="0"/>
              </a:rPr>
              <a:t>             детский </a:t>
            </a:r>
            <a:r>
              <a:rPr lang="ru-RU" altLang="ru-RU" sz="4000" dirty="0">
                <a:latin typeface="Monotype Corsiva" panose="03010101010201010101" pitchFamily="66" charset="0"/>
              </a:rPr>
              <a:t>сад №12 комбинированного вида»</a:t>
            </a:r>
          </a:p>
          <a:p>
            <a:pPr>
              <a:lnSpc>
                <a:spcPct val="80000"/>
              </a:lnSpc>
            </a:pPr>
            <a:endParaRPr lang="ru-RU" altLang="ru-RU" sz="4000" dirty="0">
              <a:latin typeface="Monotype Corsiva" panose="03010101010201010101" pitchFamily="66" charset="0"/>
            </a:endParaRPr>
          </a:p>
          <a:p>
            <a:pPr>
              <a:lnSpc>
                <a:spcPct val="80000"/>
              </a:lnSpc>
            </a:pPr>
            <a:endParaRPr lang="ru-RU" altLang="ru-RU" sz="4000" dirty="0">
              <a:latin typeface="Monotype Corsiva" panose="03010101010201010101" pitchFamily="66" charset="0"/>
            </a:endParaRPr>
          </a:p>
          <a:p>
            <a:pPr>
              <a:lnSpc>
                <a:spcPct val="80000"/>
              </a:lnSpc>
            </a:pPr>
            <a:r>
              <a:rPr lang="ru-RU" altLang="ru-RU" sz="4000" dirty="0" smtClean="0">
                <a:latin typeface="Monotype Corsiva" panose="03010101010201010101" pitchFamily="66" charset="0"/>
              </a:rPr>
              <a:t>                                  Мастер-класс </a:t>
            </a:r>
          </a:p>
          <a:p>
            <a:pPr algn="ctr">
              <a:lnSpc>
                <a:spcPct val="80000"/>
              </a:lnSpc>
            </a:pPr>
            <a:r>
              <a:rPr lang="ru-RU" altLang="ru-RU" sz="4000" dirty="0" smtClean="0">
                <a:latin typeface="Monotype Corsiva" panose="03010101010201010101" pitchFamily="66" charset="0"/>
              </a:rPr>
              <a:t>«</a:t>
            </a:r>
            <a:r>
              <a:rPr lang="ru-RU" altLang="ru-RU" sz="4000" dirty="0" err="1" smtClean="0">
                <a:latin typeface="Monotype Corsiva" panose="03010101010201010101" pitchFamily="66" charset="0"/>
              </a:rPr>
              <a:t>Сказкотерапия</a:t>
            </a:r>
            <a:r>
              <a:rPr lang="ru-RU" altLang="ru-RU" sz="4000" dirty="0" smtClean="0">
                <a:latin typeface="Monotype Corsiva" panose="03010101010201010101" pitchFamily="66" charset="0"/>
              </a:rPr>
              <a:t>, как средство    развития речи дошкольников»</a:t>
            </a:r>
            <a:endParaRPr lang="ru-RU" altLang="ru-RU" sz="4000" dirty="0">
              <a:latin typeface="Monotype Corsiva" panose="03010101010201010101" pitchFamily="66" charset="0"/>
            </a:endParaRPr>
          </a:p>
          <a:p>
            <a:pPr>
              <a:lnSpc>
                <a:spcPct val="80000"/>
              </a:lnSpc>
            </a:pPr>
            <a:endParaRPr lang="ru-RU" altLang="ru-RU" sz="4000" dirty="0">
              <a:latin typeface="Monotype Corsiva" panose="03010101010201010101" pitchFamily="66" charset="0"/>
            </a:endParaRPr>
          </a:p>
          <a:p>
            <a:pPr>
              <a:lnSpc>
                <a:spcPct val="80000"/>
              </a:lnSpc>
            </a:pPr>
            <a:endParaRPr lang="ru-RU" altLang="ru-RU" sz="4000" dirty="0"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4000" dirty="0" smtClean="0">
                <a:latin typeface="Monotype Corsiva" panose="03010101010201010101" pitchFamily="66" charset="0"/>
              </a:rPr>
              <a:t>                     Авторы: Денисова Виктория Евгеньевна</a:t>
            </a:r>
            <a:endParaRPr lang="ru-RU" altLang="ru-RU" sz="4000" dirty="0"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4000" dirty="0" err="1" smtClean="0">
                <a:latin typeface="Monotype Corsiva" panose="03010101010201010101" pitchFamily="66" charset="0"/>
              </a:rPr>
              <a:t>Д.Бегуницы</a:t>
            </a:r>
            <a:endParaRPr lang="ru-RU" altLang="ru-RU" sz="4000" dirty="0">
              <a:latin typeface="Monotype Corsiva" panose="03010101010201010101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sz="4000" dirty="0" smtClean="0">
                <a:latin typeface="Monotype Corsiva" panose="03010101010201010101" pitchFamily="66" charset="0"/>
              </a:rPr>
              <a:t>2020г</a:t>
            </a:r>
            <a:r>
              <a:rPr lang="ru-RU" altLang="ru-RU" sz="4000" dirty="0">
                <a:latin typeface="Monotype Corsiva" panose="03010101010201010101" pitchFamily="66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1"/>
    </mc:Choice>
    <mc:Fallback xmlns="">
      <p:transition spd="slow" advTm="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157277"/>
            <a:ext cx="10439400" cy="67007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8840" y="228600"/>
            <a:ext cx="882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Ты такой уже большой, время, времечко постой!</a:t>
            </a:r>
            <a:endParaRPr lang="ru-RU" sz="3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1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"/>
    </mc:Choice>
    <mc:Fallback xmlns="">
      <p:transition spd="slow" advTm="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529" y="4914202"/>
            <a:ext cx="561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Здравствуйте, утята!     </a:t>
            </a:r>
          </a:p>
          <a:p>
            <a:r>
              <a:rPr lang="ru-RU" sz="3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Чьи, вы ребята?</a:t>
            </a:r>
            <a:endParaRPr lang="ru-RU" sz="3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4198" cy="3924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98" y="2998911"/>
            <a:ext cx="6077802" cy="3859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3961" y="716280"/>
            <a:ext cx="533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Приходи к нам тетя утка нашу детку покачать…</a:t>
            </a:r>
            <a:endParaRPr lang="ru-RU" sz="3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7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7"/>
    </mc:Choice>
    <mc:Fallback xmlns="">
      <p:transition spd="slow" advTm="6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3338" cy="4678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67" y="2601298"/>
            <a:ext cx="6601633" cy="4191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8991" y="3955365"/>
            <a:ext cx="185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поросята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597764" y="835620"/>
            <a:ext cx="5379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Всем примерным поросятам скоро премию дадут…</a:t>
            </a:r>
            <a:endParaRPr lang="ru-RU" sz="3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475" y="5440680"/>
            <a:ext cx="4730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Поросятки, поросятки по утрам играют в прятки…</a:t>
            </a:r>
            <a:endParaRPr lang="ru-RU" sz="3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54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1"/>
    </mc:Choice>
    <mc:Fallback xmlns="">
      <p:transition spd="slow" advTm="10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4585"/>
            <a:ext cx="6035040" cy="4633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3" y="0"/>
            <a:ext cx="5873088" cy="3930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63424"/>
            <a:ext cx="71104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  <a:t>Прибежала </a:t>
            </a:r>
            <a: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Лягушка </a:t>
            </a:r>
            <a: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  <a:t>- врач: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«Так </a:t>
            </a:r>
            <a: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  <a:t>дышите, не дышите</a:t>
            </a:r>
          </a:p>
          <a:p>
            <a: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  <a:t>Так лежите, не лежите</a:t>
            </a:r>
          </a:p>
          <a:p>
            <a: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  <a:t>У него аппендицит, малярия и </a:t>
            </a:r>
            <a: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бронхит...»</a:t>
            </a:r>
            <a:endParaRPr lang="ru-RU" sz="3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7921" y="4705563"/>
            <a:ext cx="5974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- Ой, лошадка вот удача!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- Мышка плачет, вот задача!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- Приходи, к нам тетя Лошадь нашу детку   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покачать</a:t>
            </a:r>
            <a:endParaRPr lang="ru-RU" sz="2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80321" y="3265490"/>
            <a:ext cx="201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Лошадка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1440" y="6062474"/>
            <a:ext cx="252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Лягушка врач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0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3"/>
    </mc:Choice>
    <mc:Fallback xmlns="">
      <p:transition spd="slow" advTm="13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76160" cy="55262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2250122"/>
            <a:ext cx="7254240" cy="4607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9545" y="340231"/>
            <a:ext cx="3687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- </a:t>
            </a:r>
            <a:r>
              <a:rPr lang="ru-RU" sz="4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Ах, ты обзываться! </a:t>
            </a:r>
            <a:endParaRPr lang="ru-RU" sz="4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7408" y="5526231"/>
            <a:ext cx="43316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- Нет, </a:t>
            </a:r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>сразу драться </a:t>
            </a:r>
            <a:endParaRPr lang="ru-RU" sz="40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 кусаться!</a:t>
            </a:r>
            <a:endParaRPr lang="ru-RU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6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9"/>
    </mc:Choice>
    <mc:Fallback xmlns="">
      <p:transition spd="slow" advTm="7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155275"/>
            <a:ext cx="10561320" cy="6702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170682"/>
            <a:ext cx="3048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Мамочка, прости меня!</a:t>
            </a:r>
            <a:br>
              <a:rPr lang="ru-RU" sz="32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Теперь всегда тебя я буду слушать , вовремя ложиться спать  и кушать.</a:t>
            </a:r>
          </a:p>
          <a:p>
            <a:r>
              <a:rPr lang="ru-RU" sz="32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Я понял это не секрет, что лучше мамы нянек нет!</a:t>
            </a:r>
            <a:endParaRPr lang="ru-RU" sz="32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031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0"/>
    </mc:Choice>
    <mc:Fallback xmlns="">
      <p:transition spd="slow" advTm="8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0520" y="4404360"/>
            <a:ext cx="3036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latin typeface="Monotype Corsiva" panose="03010101010201010101" pitchFamily="66" charset="0"/>
              </a:rPr>
              <a:t> </a:t>
            </a:r>
            <a:r>
              <a:rPr lang="ru-RU" sz="7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Занавес</a:t>
            </a:r>
            <a:endParaRPr lang="ru-RU" sz="7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4143" y="137160"/>
            <a:ext cx="65052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 спектакле принимали участие дети средней группы</a:t>
            </a:r>
            <a:endParaRPr lang="ru-RU" sz="5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8155" y="2157829"/>
            <a:ext cx="7284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Monotype Corsiva" panose="03010101010201010101" pitchFamily="66" charset="0"/>
              </a:rPr>
              <a:t>                                       </a:t>
            </a:r>
            <a:r>
              <a:rPr lang="ru-RU" sz="6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Конец</a:t>
            </a:r>
            <a:endParaRPr lang="ru-RU" sz="6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235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1"/>
    </mc:Choice>
    <mc:Fallback xmlns="">
      <p:transition spd="slow" advTm="6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277813"/>
            <a:ext cx="8291512" cy="558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                          Актуальность темы:</a:t>
            </a:r>
            <a:endParaRPr lang="ru-RU" altLang="ru-RU" sz="40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288" y="1056042"/>
            <a:ext cx="11377612" cy="459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dirty="0">
                <a:latin typeface="Monotype Corsiva" panose="03010101010201010101" pitchFamily="66" charset="0"/>
              </a:rPr>
              <a:t>Театрализованная деятельность служит важнейшим средством развития </a:t>
            </a:r>
            <a:r>
              <a:rPr lang="ru-RU" altLang="ru-RU" sz="2800" dirty="0" err="1">
                <a:latin typeface="Monotype Corsiva" panose="03010101010201010101" pitchFamily="66" charset="0"/>
              </a:rPr>
              <a:t>эмпатии</a:t>
            </a:r>
            <a:r>
              <a:rPr lang="ru-RU" altLang="ru-RU" sz="2800" dirty="0">
                <a:latin typeface="Monotype Corsiva" panose="03010101010201010101" pitchFamily="66" charset="0"/>
              </a:rPr>
              <a:t> — условия, необходимого для организации совместной деятельности детей. В основе </a:t>
            </a:r>
            <a:r>
              <a:rPr lang="ru-RU" altLang="ru-RU" sz="2800" dirty="0" err="1">
                <a:latin typeface="Monotype Corsiva" panose="03010101010201010101" pitchFamily="66" charset="0"/>
              </a:rPr>
              <a:t>эмпатии</a:t>
            </a:r>
            <a:r>
              <a:rPr lang="ru-RU" altLang="ru-RU" sz="2800" dirty="0">
                <a:latin typeface="Monotype Corsiva" panose="03010101010201010101" pitchFamily="66" charset="0"/>
              </a:rPr>
              <a:t> лежит умение распознавать эмоциональное состояние человека по мимике, выразительным движениям и речи, ставить себя на его место в различных ситуациях, находить адекватные способы воздействия (В.А. Петровский, Л.П. Стрелкова). Как писал Б.М. Теплов, «чтобы веселиться чужим весельем и сочувствовать чужому горю, нужно уметь с помощью воображения перенестись в положение другого человека, мысленно стать на его место».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dirty="0">
                <a:latin typeface="Monotype Corsiva" panose="03010101010201010101" pitchFamily="66" charset="0"/>
              </a:rPr>
              <a:t> Театрализованная деятельность детей дошкольного возраста включает в себя следующие разделы: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dirty="0">
                <a:latin typeface="Monotype Corsiva" panose="03010101010201010101" pitchFamily="66" charset="0"/>
              </a:rPr>
              <a:t> -         игры в кукольный театр;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dirty="0">
                <a:latin typeface="Monotype Corsiva" panose="03010101010201010101" pitchFamily="66" charset="0"/>
              </a:rPr>
              <a:t> -         игры-драматизации;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dirty="0">
                <a:latin typeface="Monotype Corsiva" panose="03010101010201010101" pitchFamily="66" charset="0"/>
              </a:rPr>
              <a:t> -         игры-представления (спектакли).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24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8"/>
    </mc:Choice>
    <mc:Fallback xmlns="">
      <p:transition spd="slow" advTm="9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40" y="213361"/>
            <a:ext cx="11978640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3600" dirty="0" smtClean="0">
                <a:latin typeface="Monotype Corsiva" panose="03010101010201010101" pitchFamily="66" charset="0"/>
              </a:rPr>
              <a:t>Задачи:</a:t>
            </a:r>
            <a:endParaRPr lang="ru-RU" altLang="ru-RU" sz="3600" dirty="0">
              <a:latin typeface="Monotype Corsiva" panose="03010101010201010101" pitchFamily="66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3600" dirty="0" smtClean="0">
                <a:latin typeface="Monotype Corsiva" panose="03010101010201010101" pitchFamily="66" charset="0"/>
              </a:rPr>
              <a:t>-развитие </a:t>
            </a:r>
            <a:r>
              <a:rPr lang="ru-RU" altLang="ru-RU" sz="3600" dirty="0">
                <a:latin typeface="Monotype Corsiva" panose="03010101010201010101" pitchFamily="66" charset="0"/>
              </a:rPr>
              <a:t>связной речи;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3600" dirty="0" smtClean="0">
                <a:latin typeface="Monotype Corsiva" panose="03010101010201010101" pitchFamily="66" charset="0"/>
              </a:rPr>
              <a:t>-активизация </a:t>
            </a:r>
            <a:r>
              <a:rPr lang="ru-RU" altLang="ru-RU" sz="3600" dirty="0">
                <a:latin typeface="Monotype Corsiva" panose="03010101010201010101" pitchFamily="66" charset="0"/>
              </a:rPr>
              <a:t>словаря;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altLang="ru-RU" sz="3600" dirty="0" smtClean="0">
                <a:latin typeface="Monotype Corsiva" panose="03010101010201010101" pitchFamily="66" charset="0"/>
              </a:rPr>
              <a:t>-обеспечение </a:t>
            </a:r>
            <a:r>
              <a:rPr lang="ru-RU" altLang="ru-RU" sz="3600" dirty="0">
                <a:latin typeface="Monotype Corsiva" panose="03010101010201010101" pitchFamily="66" charset="0"/>
              </a:rPr>
              <a:t>психологического благополучия и здоровья детей;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altLang="ru-RU" sz="3600" dirty="0" smtClean="0">
                <a:latin typeface="Monotype Corsiva" panose="03010101010201010101" pitchFamily="66" charset="0"/>
              </a:rPr>
              <a:t>-развитие </a:t>
            </a:r>
            <a:r>
              <a:rPr lang="ru-RU" altLang="ru-RU" sz="3600" dirty="0">
                <a:latin typeface="Monotype Corsiva" panose="03010101010201010101" pitchFamily="66" charset="0"/>
              </a:rPr>
              <a:t>познавательных способностей;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altLang="ru-RU" sz="3600" dirty="0" smtClean="0">
                <a:latin typeface="Monotype Corsiva" panose="03010101010201010101" pitchFamily="66" charset="0"/>
              </a:rPr>
              <a:t>-развитие </a:t>
            </a:r>
            <a:r>
              <a:rPr lang="ru-RU" altLang="ru-RU" sz="3600" dirty="0">
                <a:latin typeface="Monotype Corsiva" panose="03010101010201010101" pitchFamily="66" charset="0"/>
              </a:rPr>
              <a:t>творческого воображения;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altLang="ru-RU" sz="3600" dirty="0" smtClean="0">
                <a:latin typeface="Monotype Corsiva" panose="03010101010201010101" pitchFamily="66" charset="0"/>
              </a:rPr>
              <a:t>-развитие </a:t>
            </a:r>
            <a:r>
              <a:rPr lang="ru-RU" altLang="ru-RU" sz="3600" dirty="0">
                <a:latin typeface="Monotype Corsiva" panose="03010101010201010101" pitchFamily="66" charset="0"/>
              </a:rPr>
              <a:t>творческого мышления;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altLang="ru-RU" sz="3600" dirty="0" smtClean="0">
                <a:latin typeface="Monotype Corsiva" panose="03010101010201010101" pitchFamily="66" charset="0"/>
              </a:rPr>
              <a:t>-развитие </a:t>
            </a:r>
            <a:r>
              <a:rPr lang="ru-RU" altLang="ru-RU" sz="3600" dirty="0">
                <a:latin typeface="Monotype Corsiva" panose="03010101010201010101" pitchFamily="66" charset="0"/>
              </a:rPr>
              <a:t>коммуникативных </a:t>
            </a:r>
            <a:r>
              <a:rPr lang="ru-RU" altLang="ru-RU" sz="3600" dirty="0" smtClean="0">
                <a:latin typeface="Monotype Corsiva" panose="03010101010201010101" pitchFamily="66" charset="0"/>
              </a:rPr>
              <a:t>навыков; </a:t>
            </a:r>
            <a:endParaRPr lang="ru-RU" altLang="ru-RU" sz="3600" dirty="0">
              <a:latin typeface="Monotype Corsiva" panose="03010101010201010101" pitchFamily="66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altLang="ru-RU" sz="3600" dirty="0" smtClean="0">
                <a:latin typeface="Monotype Corsiva" panose="03010101010201010101" pitchFamily="66" charset="0"/>
              </a:rPr>
              <a:t>-развитие </a:t>
            </a:r>
            <a:r>
              <a:rPr lang="ru-RU" altLang="ru-RU" sz="3600" dirty="0">
                <a:latin typeface="Monotype Corsiva" panose="03010101010201010101" pitchFamily="66" charset="0"/>
              </a:rPr>
              <a:t>речевой </a:t>
            </a:r>
            <a:r>
              <a:rPr lang="ru-RU" altLang="ru-RU" sz="3600" dirty="0" smtClean="0">
                <a:latin typeface="Monotype Corsiva" panose="03010101010201010101" pitchFamily="66" charset="0"/>
              </a:rPr>
              <a:t>моторики</a:t>
            </a:r>
            <a:r>
              <a:rPr lang="ru-RU" altLang="ru-RU" sz="3600" dirty="0">
                <a:latin typeface="Monotype Corsiva" panose="03010101010201010101" pitchFamily="66" charset="0"/>
              </a:rPr>
              <a:t>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altLang="ru-RU" sz="3600" dirty="0" smtClean="0">
                <a:latin typeface="Monotype Corsiva" panose="03010101010201010101" pitchFamily="66" charset="0"/>
              </a:rPr>
              <a:t>-развитие </a:t>
            </a:r>
            <a:r>
              <a:rPr lang="ru-RU" altLang="ru-RU" sz="3600" dirty="0">
                <a:latin typeface="Monotype Corsiva" panose="03010101010201010101" pitchFamily="66" charset="0"/>
              </a:rPr>
              <a:t>способности грамотно и ясно сформулировать свою мысль;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altLang="ru-RU" sz="3600" dirty="0" smtClean="0">
                <a:latin typeface="Monotype Corsiva" panose="03010101010201010101" pitchFamily="66" charset="0"/>
              </a:rPr>
              <a:t>-формирование </a:t>
            </a:r>
            <a:r>
              <a:rPr lang="ru-RU" altLang="ru-RU" sz="3600" dirty="0">
                <a:latin typeface="Monotype Corsiva" panose="03010101010201010101" pitchFamily="66" charset="0"/>
              </a:rPr>
              <a:t>умений передавать интонационно разнообразный </a:t>
            </a:r>
            <a:r>
              <a:rPr lang="ru-RU" altLang="ru-RU" sz="3600" dirty="0" smtClean="0">
                <a:latin typeface="Monotype Corsiva" panose="03010101010201010101" pitchFamily="66" charset="0"/>
              </a:rPr>
              <a:t>текст. </a:t>
            </a:r>
            <a:endParaRPr lang="ru-RU" altLang="ru-RU" sz="3600" dirty="0">
              <a:latin typeface="Monotype Corsiva" panose="03010101010201010101" pitchFamily="66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endParaRPr lang="ru-RU" altLang="ru-RU" sz="3600" dirty="0"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6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2"/>
    </mc:Choice>
    <mc:Fallback xmlns="">
      <p:transition spd="slow" advTm="1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112134"/>
            <a:ext cx="5375564" cy="40316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87" y="3103419"/>
            <a:ext cx="6275967" cy="36160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90" y="0"/>
            <a:ext cx="2680855" cy="33510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0109" y="4544290"/>
            <a:ext cx="52785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Работа с родителями</a:t>
            </a:r>
            <a:endParaRPr lang="ru-RU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7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688"/>
            <a:ext cx="6108290" cy="3993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77" y="0"/>
            <a:ext cx="7149423" cy="43187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2181" y="886781"/>
            <a:ext cx="3459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За кулисами</a:t>
            </a:r>
            <a:endParaRPr lang="ru-RU" sz="5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2769" y="5042877"/>
            <a:ext cx="3253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Театра…</a:t>
            </a:r>
            <a:endParaRPr lang="ru-RU" sz="5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8"/>
    </mc:Choice>
    <mc:Fallback xmlns="">
      <p:transition spd="slow" advTm="8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0"/>
            <a:ext cx="11963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031" y="0"/>
            <a:ext cx="5369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Актерский состав</a:t>
            </a:r>
            <a:endParaRPr lang="ru-RU" sz="5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76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2"/>
    </mc:Choice>
    <mc:Fallback xmlns="">
      <p:transition spd="slow" advTm="6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" y="0"/>
            <a:ext cx="576732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-21360"/>
            <a:ext cx="4384101" cy="6818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15" y="0"/>
            <a:ext cx="453928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6669" y="0"/>
            <a:ext cx="713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Мы маленькие звездочки…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262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1"/>
    </mc:Choice>
    <mc:Fallback xmlns="">
      <p:transition spd="slow" advTm="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4099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0560" y="487680"/>
            <a:ext cx="3901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Занавес поднимается,</a:t>
            </a:r>
          </a:p>
          <a:p>
            <a:pPr algn="ctr"/>
            <a:r>
              <a:rPr lang="ru-RU" sz="4800" dirty="0">
                <a:solidFill>
                  <a:srgbClr val="C00000"/>
                </a:solidFill>
                <a:latin typeface="Monotype Corsiva" panose="03010101010201010101" pitchFamily="66" charset="0"/>
              </a:rPr>
              <a:t>с</a:t>
            </a:r>
            <a:r>
              <a:rPr lang="ru-RU" sz="4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пектакль начинается!</a:t>
            </a:r>
            <a:endParaRPr lang="ru-RU" sz="4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2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5"/>
    </mc:Choice>
    <mc:Fallback xmlns="">
      <p:transition spd="slow" advTm="4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40" y="2791734"/>
            <a:ext cx="6446520" cy="40662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099444" y="628904"/>
            <a:ext cx="318548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Представление 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продолжается</a:t>
            </a:r>
            <a:r>
              <a:rPr lang="ru-RU" sz="4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!</a:t>
            </a:r>
            <a:endParaRPr lang="ru-RU" sz="4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0089" cy="38742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4572000"/>
            <a:ext cx="4693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Зрители аплодируют…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0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2"/>
    </mc:Choice>
    <mc:Fallback xmlns="">
      <p:transition spd="slow" advTm="10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3|2.5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|1.4|2|4.4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1.5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5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2|1.4|1|1.2|1.2|1.1|1.1|1.1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2.5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|2.6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"/>
</p:tagLst>
</file>

<file path=ppt/theme/theme1.xml><?xml version="1.0" encoding="utf-8"?>
<a:theme xmlns:a="http://schemas.openxmlformats.org/drawingml/2006/main" name="Тема1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5BB09603-1089-458C-84E2-2FD3A924EF0F}" vid="{BF05F458-5CED-4070-BD8D-0789D97A081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2552</TotalTime>
  <Words>355</Words>
  <Application>Microsoft Office PowerPoint</Application>
  <PresentationFormat>Широкоэкранный</PresentationFormat>
  <Paragraphs>65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Courier New</vt:lpstr>
      <vt:lpstr>Monotype Corsiva</vt:lpstr>
      <vt:lpstr>Trebuchet MS</vt:lpstr>
      <vt:lpstr>Verdana</vt:lpstr>
      <vt:lpstr>Wingdings</vt:lpstr>
      <vt:lpstr>Wingdings 2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Кострикова</dc:creator>
  <cp:lastModifiedBy>Елена</cp:lastModifiedBy>
  <cp:revision>35</cp:revision>
  <dcterms:created xsi:type="dcterms:W3CDTF">2015-03-25T11:22:37Z</dcterms:created>
  <dcterms:modified xsi:type="dcterms:W3CDTF">2020-10-15T11:55:40Z</dcterms:modified>
</cp:coreProperties>
</file>