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63" r:id="rId4"/>
    <p:sldId id="261" r:id="rId5"/>
    <p:sldId id="265" r:id="rId6"/>
    <p:sldId id="266" r:id="rId7"/>
    <p:sldId id="289" r:id="rId8"/>
    <p:sldId id="272" r:id="rId9"/>
    <p:sldId id="271" r:id="rId10"/>
    <p:sldId id="273" r:id="rId11"/>
    <p:sldId id="270" r:id="rId12"/>
    <p:sldId id="276" r:id="rId13"/>
    <p:sldId id="290" r:id="rId14"/>
    <p:sldId id="274" r:id="rId15"/>
    <p:sldId id="275" r:id="rId16"/>
    <p:sldId id="277" r:id="rId17"/>
    <p:sldId id="278" r:id="rId18"/>
    <p:sldId id="280" r:id="rId19"/>
    <p:sldId id="279" r:id="rId20"/>
    <p:sldId id="281" r:id="rId21"/>
    <p:sldId id="282" r:id="rId22"/>
    <p:sldId id="283" r:id="rId23"/>
    <p:sldId id="284" r:id="rId24"/>
    <p:sldId id="285" r:id="rId25"/>
    <p:sldId id="286" r:id="rId26"/>
    <p:sldId id="287" r:id="rId27"/>
    <p:sldId id="288" r:id="rId28"/>
    <p:sldId id="269" r:id="rId29"/>
    <p:sldId id="268" r:id="rId30"/>
    <p:sldId id="267" r:id="rId31"/>
    <p:sldId id="260" r:id="rId32"/>
    <p:sldId id="264" r:id="rId33"/>
    <p:sldId id="259" r:id="rId3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DC9087F8-9030-4B38-8018-5B37AFFD1166}" type="datetimeFigureOut">
              <a:rPr lang="ru-RU" smtClean="0"/>
              <a:pPr/>
              <a:t>17.11.2020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97FAEB5-702E-411A-BDDE-D4BE36363C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087F8-9030-4B38-8018-5B37AFFD1166}" type="datetimeFigureOut">
              <a:rPr lang="ru-RU" smtClean="0"/>
              <a:pPr/>
              <a:t>17.11.2020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FAEB5-702E-411A-BDDE-D4BE36363C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087F8-9030-4B38-8018-5B37AFFD1166}" type="datetimeFigureOut">
              <a:rPr lang="ru-RU" smtClean="0"/>
              <a:pPr/>
              <a:t>17.11.2020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FAEB5-702E-411A-BDDE-D4BE36363C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DC9087F8-9030-4B38-8018-5B37AFFD1166}" type="datetimeFigureOut">
              <a:rPr lang="ru-RU" smtClean="0"/>
              <a:pPr/>
              <a:t>17.11.2020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FAEB5-702E-411A-BDDE-D4BE36363C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DC9087F8-9030-4B38-8018-5B37AFFD1166}" type="datetimeFigureOut">
              <a:rPr lang="ru-RU" smtClean="0"/>
              <a:pPr/>
              <a:t>17.11.2020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97FAEB5-702E-411A-BDDE-D4BE36363CEB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DC9087F8-9030-4B38-8018-5B37AFFD1166}" type="datetimeFigureOut">
              <a:rPr lang="ru-RU" smtClean="0"/>
              <a:pPr/>
              <a:t>17.11.2020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97FAEB5-702E-411A-BDDE-D4BE36363C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DC9087F8-9030-4B38-8018-5B37AFFD1166}" type="datetimeFigureOut">
              <a:rPr lang="ru-RU" smtClean="0"/>
              <a:pPr/>
              <a:t>17.11.2020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97FAEB5-702E-411A-BDDE-D4BE36363C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087F8-9030-4B38-8018-5B37AFFD1166}" type="datetimeFigureOut">
              <a:rPr lang="ru-RU" smtClean="0"/>
              <a:pPr/>
              <a:t>17.11.2020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FAEB5-702E-411A-BDDE-D4BE36363C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DC9087F8-9030-4B38-8018-5B37AFFD1166}" type="datetimeFigureOut">
              <a:rPr lang="ru-RU" smtClean="0"/>
              <a:pPr/>
              <a:t>17.11.2020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97FAEB5-702E-411A-BDDE-D4BE36363C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DC9087F8-9030-4B38-8018-5B37AFFD1166}" type="datetimeFigureOut">
              <a:rPr lang="ru-RU" smtClean="0"/>
              <a:pPr/>
              <a:t>17.11.2020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97FAEB5-702E-411A-BDDE-D4BE36363C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DC9087F8-9030-4B38-8018-5B37AFFD1166}" type="datetimeFigureOut">
              <a:rPr lang="ru-RU" smtClean="0"/>
              <a:pPr/>
              <a:t>17.11.2020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97FAEB5-702E-411A-BDDE-D4BE36363C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DC9087F8-9030-4B38-8018-5B37AFFD1166}" type="datetimeFigureOut">
              <a:rPr lang="ru-RU" smtClean="0"/>
              <a:pPr/>
              <a:t>17.11.2020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97FAEB5-702E-411A-BDDE-D4BE36363CE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3081340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/>
              <a:t>Профилактика утомляемости учащихся подросткового возраста на уроках истории и обществознания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4786322"/>
            <a:ext cx="8062912" cy="1752600"/>
          </a:xfrm>
        </p:spPr>
        <p:txBody>
          <a:bodyPr/>
          <a:lstStyle/>
          <a:p>
            <a:pPr algn="l"/>
            <a:r>
              <a:rPr lang="ru-RU" dirty="0" smtClean="0"/>
              <a:t>                                        </a:t>
            </a:r>
            <a:r>
              <a:rPr lang="ru-RU" b="1" dirty="0" err="1" smtClean="0"/>
              <a:t>Качаева</a:t>
            </a:r>
            <a:r>
              <a:rPr lang="ru-RU" b="1" dirty="0" smtClean="0"/>
              <a:t> Л.В.</a:t>
            </a:r>
          </a:p>
          <a:p>
            <a:pPr algn="l"/>
            <a:r>
              <a:rPr lang="ru-RU" b="1" dirty="0" smtClean="0"/>
              <a:t>                                        Учитель истории</a:t>
            </a:r>
          </a:p>
          <a:p>
            <a:pPr algn="l"/>
            <a:r>
              <a:rPr lang="ru-RU" b="1" dirty="0" smtClean="0"/>
              <a:t>                                        </a:t>
            </a:r>
            <a:r>
              <a:rPr lang="ru-RU" b="1" dirty="0" smtClean="0"/>
              <a:t>МАОУ </a:t>
            </a:r>
            <a:r>
              <a:rPr lang="ru-RU" b="1" dirty="0" smtClean="0"/>
              <a:t>СОШ №24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/>
              <a:t>Активизация мыслительной деятельности учащихся является одной из центральной задач обучения.</a:t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В традиционной системе школьного образования наблюдается </a:t>
            </a:r>
            <a:r>
              <a:rPr lang="ru-RU" i="1" dirty="0" smtClean="0"/>
              <a:t>преобладание рационально-логического способа познания (анализ, дробление, опора на понятийное мышление), в то время как ученики </a:t>
            </a:r>
            <a:r>
              <a:rPr lang="ru-RU" i="1" u="sng" dirty="0" smtClean="0"/>
              <a:t>живут чувствами и эмоциями..</a:t>
            </a:r>
          </a:p>
          <a:p>
            <a:r>
              <a:rPr lang="ru-RU" dirty="0" smtClean="0"/>
              <a:t>Обращение </a:t>
            </a:r>
            <a:r>
              <a:rPr lang="ru-RU" i="1" u="sng" dirty="0" smtClean="0"/>
              <a:t>к образно-эмоциональной сфере не менее важно, так как только взаимодействие разума и чувств  может обеспечить целостное развитие личности.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875490"/>
          </a:xfrm>
        </p:spPr>
        <p:txBody>
          <a:bodyPr/>
          <a:lstStyle/>
          <a:p>
            <a:r>
              <a:rPr lang="ru-RU" dirty="0" smtClean="0"/>
              <a:t>Игры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000108"/>
            <a:ext cx="9001156" cy="6143668"/>
          </a:xfrm>
        </p:spPr>
        <p:txBody>
          <a:bodyPr>
            <a:noAutofit/>
          </a:bodyPr>
          <a:lstStyle/>
          <a:p>
            <a:r>
              <a:rPr lang="ru-RU" sz="2000" dirty="0" smtClean="0"/>
              <a:t>В 5-8 классах для активизирования познавательной деятельности обучающихся можно использовать различные игры. Эта форма обучения соответствует психологическим особенностям школьников данного возраста (быстрая утомляемость , небольшой запас исторических представлений), отвечает их познавательным потребностям.</a:t>
            </a:r>
          </a:p>
          <a:p>
            <a:r>
              <a:rPr lang="ru-RU" sz="1600" dirty="0" smtClean="0"/>
              <a:t>Многие игры просты в исполнении. По времени они могут занимать в среднем от 10 до 30 минут. Таким образом, учитель может использовать игру вместе с другими видами учебной деятельности.</a:t>
            </a:r>
          </a:p>
          <a:p>
            <a:r>
              <a:rPr lang="ru-RU" sz="1600" b="1" dirty="0" smtClean="0"/>
              <a:t>Игра “Три предложения”.</a:t>
            </a:r>
            <a:endParaRPr lang="ru-RU" sz="1600" dirty="0" smtClean="0"/>
          </a:p>
          <a:p>
            <a:r>
              <a:rPr lang="ru-RU" sz="1600" dirty="0" smtClean="0"/>
              <a:t>Учитель зачитывает короткий рассказ или документ. Ученикам необходимо внимательно выслушать и передать содержание рассказа или документа тремя простыми предложениями. Побеждает тот, у кого рассказ короче и при этом точно передает содержание. Другой вариант игры – работа с печатным текстом. Это может быть отрывок из учебника. Три простых предложения ребята могут записать в тетради. В этом случае удобней выявить победителя.</a:t>
            </a:r>
          </a:p>
          <a:p>
            <a:r>
              <a:rPr lang="ru-RU" sz="1600" dirty="0" smtClean="0"/>
              <a:t>Эта игра помогает развивать очень важное умение – </a:t>
            </a:r>
            <a:r>
              <a:rPr lang="ru-RU" sz="1600" b="1" i="1" dirty="0" smtClean="0">
                <a:solidFill>
                  <a:schemeClr val="accent6">
                    <a:lumMod val="75000"/>
                  </a:schemeClr>
                </a:solidFill>
              </a:rPr>
              <a:t>выделять главное, на котором основываются и навыки работы с прессой, и ориентирование в информационном потоке, а также умение составить план, конспект, реферат.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1399032"/>
          </a:xfrm>
        </p:spPr>
        <p:txBody>
          <a:bodyPr/>
          <a:lstStyle/>
          <a:p>
            <a:r>
              <a:rPr lang="ru-RU" i="1" dirty="0" smtClean="0"/>
              <a:t>Историческая игра</a:t>
            </a:r>
            <a:br>
              <a:rPr lang="ru-RU" i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28736"/>
            <a:ext cx="8686800" cy="5026072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«Чистая доска»</a:t>
            </a:r>
            <a:r>
              <a:rPr lang="ru-RU" b="1" dirty="0" smtClean="0"/>
              <a:t> перед объяснением нового материала учитель в разных концах школьной доски, в произвольном порядке, записывает вопросы (для удобства игры их </a:t>
            </a:r>
            <a:r>
              <a:rPr lang="ru-RU" b="1" dirty="0" err="1" smtClean="0"/>
              <a:t>неодходимо</a:t>
            </a:r>
            <a:r>
              <a:rPr lang="ru-RU" b="1" dirty="0" smtClean="0"/>
              <a:t> пронумеровать), которые могут быть выражены в обычной форме, так и рисунком, схемой, фрагментом картины и т. д. Они должны быть построены на материале изучаемой темы. Учитель говорит, что по ходу объяснения нового материала класс будет </a:t>
            </a:r>
            <a:r>
              <a:rPr lang="ru-RU" b="1" dirty="0" err="1" smtClean="0"/>
              <a:t>учавствовать</a:t>
            </a:r>
            <a:r>
              <a:rPr lang="ru-RU" b="1" dirty="0" smtClean="0"/>
              <a:t> в игре «Чистая доска». Посмотрите на доску, она совсем не чистая, а наоборот, заполнена разными вопросами. Ответы на них будут содержаться в моем рассказе. Я время от времени буду спрашивать, готовы ли вы ответить на какой-либо вопрос. Если вы даете ответ на него, то этот вопрос стирается. Задача в этой игре </a:t>
            </a:r>
            <a:r>
              <a:rPr lang="ru-RU" b="1" dirty="0" err="1" smtClean="0"/>
              <a:t>состо</a:t>
            </a:r>
            <a:endParaRPr lang="ru-RU" b="1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811890"/>
          </a:xfrm>
        </p:spPr>
        <p:txBody>
          <a:bodyPr>
            <a:normAutofit fontScale="70000" lnSpcReduction="20000"/>
          </a:bodyPr>
          <a:lstStyle/>
          <a:p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Восстанови воображение. Восстанови карту </a:t>
            </a:r>
          </a:p>
          <a:p>
            <a:r>
              <a:rPr lang="ru-RU" dirty="0" smtClean="0"/>
              <a:t>Нужно собрать из кусочков какое-либо </a:t>
            </a:r>
            <a:r>
              <a:rPr lang="ru-RU" dirty="0" err="1" smtClean="0"/>
              <a:t>ихвестное</a:t>
            </a:r>
            <a:r>
              <a:rPr lang="ru-RU" dirty="0" smtClean="0"/>
              <a:t> изображение, например. Египетского фараона Тутанхамона.</a:t>
            </a:r>
          </a:p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«Переводчик»</a:t>
            </a:r>
          </a:p>
          <a:p>
            <a:r>
              <a:rPr lang="ru-RU" dirty="0" smtClean="0"/>
              <a:t>Трудностью в усвоении различных определений является сложность научного языка. Зачастую школьники просто заучивают определения, не понимая их смысла. В данной игре ученикам предлагается сказать какую- </a:t>
            </a:r>
            <a:r>
              <a:rPr lang="ru-RU" dirty="0" err="1" smtClean="0"/>
              <a:t>нибудь</a:t>
            </a:r>
            <a:r>
              <a:rPr lang="ru-RU" dirty="0" smtClean="0"/>
              <a:t> историческую фразу другими словами, перевести с «научного языка на доступный.</a:t>
            </a:r>
          </a:p>
          <a:p>
            <a:r>
              <a:rPr lang="ru-RU" dirty="0" err="1" smtClean="0"/>
              <a:t>Самостоятеная</a:t>
            </a:r>
            <a:r>
              <a:rPr lang="ru-RU" dirty="0" smtClean="0"/>
              <a:t> работа учащихся с текстом становится увлекательной,  если превращается в </a:t>
            </a:r>
            <a:r>
              <a:rPr lang="ru-RU" b="1" dirty="0" smtClean="0"/>
              <a:t>игру «Найди ошибки»</a:t>
            </a:r>
          </a:p>
          <a:p>
            <a:r>
              <a:rPr lang="ru-RU" b="1" dirty="0" smtClean="0">
                <a:solidFill>
                  <a:srgbClr val="7030A0"/>
                </a:solidFill>
              </a:rPr>
              <a:t>«Продолжи рассказ». </a:t>
            </a:r>
            <a:r>
              <a:rPr lang="ru-RU" b="1" dirty="0" smtClean="0"/>
              <a:t>Два ученика должны по одному предложению рассказать материал изучаемой темы. Один начинает. Другой продолжает. Выигрывает тот, чье предложение будет последним.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399032"/>
          </a:xfrm>
        </p:spPr>
        <p:txBody>
          <a:bodyPr>
            <a:normAutofit/>
          </a:bodyPr>
          <a:lstStyle/>
          <a:p>
            <a:r>
              <a:rPr lang="ru-RU" sz="2800" i="1" dirty="0" smtClean="0"/>
              <a:t>Формы подачи учебного материала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214398"/>
            <a:ext cx="8643998" cy="5643602"/>
          </a:xfrm>
        </p:spPr>
        <p:txBody>
          <a:bodyPr>
            <a:normAutofit fontScale="55000" lnSpcReduction="20000"/>
          </a:bodyPr>
          <a:lstStyle/>
          <a:p>
            <a:r>
              <a:rPr lang="ru-RU" b="1" dirty="0" smtClean="0"/>
              <a:t>Сюжетный рассказ;</a:t>
            </a:r>
          </a:p>
          <a:p>
            <a:r>
              <a:rPr lang="ru-RU" b="1" dirty="0" smtClean="0"/>
              <a:t>побочно-исторический сюжет;</a:t>
            </a:r>
          </a:p>
          <a:p>
            <a:r>
              <a:rPr lang="ru-RU" b="1" dirty="0" smtClean="0"/>
              <a:t>развернутая биографическая характеристика исторического деятеля;</a:t>
            </a:r>
          </a:p>
          <a:p>
            <a:r>
              <a:rPr lang="ru-RU" b="1" dirty="0" smtClean="0"/>
              <a:t>историческая информация, сформулированная в проблемном виде (например: «Была ли неизбежна феодальная раздробленность на Руси?»;</a:t>
            </a:r>
          </a:p>
          <a:p>
            <a:r>
              <a:rPr lang="ru-RU" b="1" dirty="0" smtClean="0"/>
              <a:t>тексты  с ошибками;</a:t>
            </a:r>
          </a:p>
          <a:p>
            <a:r>
              <a:rPr lang="ru-RU" b="1" dirty="0" smtClean="0"/>
              <a:t>исторические анекдоты</a:t>
            </a:r>
            <a:r>
              <a:rPr lang="ru-RU" b="1" i="1" dirty="0" smtClean="0"/>
              <a:t> ( например: Услышав о восстании декабристов, Ф.В. </a:t>
            </a:r>
            <a:r>
              <a:rPr lang="ru-RU" b="1" i="1" dirty="0" err="1" smtClean="0"/>
              <a:t>Ростопчин</a:t>
            </a:r>
            <a:r>
              <a:rPr lang="ru-RU" b="1" i="1" dirty="0" smtClean="0"/>
              <a:t> сказал: «Обыкновенно сапожники делают </a:t>
            </a:r>
            <a:r>
              <a:rPr lang="ru-RU" b="1" i="1" dirty="0" err="1" smtClean="0"/>
              <a:t>ревлюции</a:t>
            </a:r>
            <a:r>
              <a:rPr lang="ru-RU" b="1" i="1" dirty="0" smtClean="0"/>
              <a:t>, чтобы сделаться господами, а у нас господа захотели сделаться сапожниками». Скажите, чего в словах </a:t>
            </a:r>
            <a:r>
              <a:rPr lang="ru-RU" b="1" i="1" dirty="0" err="1" smtClean="0"/>
              <a:t>Ростопчина</a:t>
            </a:r>
            <a:r>
              <a:rPr lang="ru-RU" b="1" i="1" dirty="0" smtClean="0"/>
              <a:t> больше: искреннего недоумения или насмешки? Что вы могли бы ему возразить?);</a:t>
            </a:r>
          </a:p>
          <a:p>
            <a:r>
              <a:rPr lang="ru-RU" b="1" dirty="0" smtClean="0"/>
              <a:t>Поэтические </a:t>
            </a:r>
            <a:r>
              <a:rPr lang="ru-RU" b="1" dirty="0" err="1" smtClean="0"/>
              <a:t>цитаты,эпиграммы</a:t>
            </a:r>
            <a:r>
              <a:rPr lang="ru-RU" b="1" dirty="0" smtClean="0"/>
              <a:t> современников:</a:t>
            </a:r>
          </a:p>
          <a:p>
            <a:pPr lvl="1">
              <a:buNone/>
            </a:pPr>
            <a:r>
              <a:rPr lang="ru-RU" b="1" dirty="0" smtClean="0"/>
              <a:t>То академик, то герой,</a:t>
            </a:r>
          </a:p>
          <a:p>
            <a:pPr lvl="1">
              <a:buNone/>
            </a:pPr>
            <a:r>
              <a:rPr lang="ru-RU" b="1" dirty="0" smtClean="0"/>
              <a:t>То мореплаватель, то плотник.</a:t>
            </a:r>
          </a:p>
          <a:p>
            <a:pPr lvl="1">
              <a:buNone/>
            </a:pPr>
            <a:r>
              <a:rPr lang="ru-RU" b="1" dirty="0" smtClean="0"/>
              <a:t>Он </a:t>
            </a:r>
            <a:r>
              <a:rPr lang="ru-RU" b="1" dirty="0" err="1" smtClean="0"/>
              <a:t>всеобъемлеющей</a:t>
            </a:r>
            <a:r>
              <a:rPr lang="ru-RU" b="1" dirty="0" smtClean="0"/>
              <a:t> душой </a:t>
            </a:r>
          </a:p>
          <a:p>
            <a:pPr lvl="1">
              <a:buNone/>
            </a:pPr>
            <a:r>
              <a:rPr lang="ru-RU" b="1" dirty="0" smtClean="0"/>
              <a:t>На троне вечный был работник.</a:t>
            </a:r>
          </a:p>
          <a:p>
            <a:r>
              <a:rPr lang="ru-RU" b="1" dirty="0" smtClean="0"/>
              <a:t>Кто и о ком написал эти слова? Согласны ли вы с ним?</a:t>
            </a:r>
          </a:p>
          <a:p>
            <a:r>
              <a:rPr lang="ru-RU" b="1" dirty="0" smtClean="0"/>
              <a:t>Комплекты исторических документов с творческими заданиями для групповой и индивидуальной работы по определенным темам;</a:t>
            </a:r>
          </a:p>
          <a:p>
            <a:r>
              <a:rPr lang="ru-RU" b="1" dirty="0" smtClean="0"/>
              <a:t>Раздаточный и иллюстрированный материал, схемы, таблицы.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804052"/>
          </a:xfrm>
        </p:spPr>
        <p:txBody>
          <a:bodyPr>
            <a:normAutofit fontScale="90000"/>
          </a:bodyPr>
          <a:lstStyle/>
          <a:p>
            <a:r>
              <a:rPr lang="ru-RU" i="1" dirty="0" smtClean="0"/>
              <a:t>Виды познавательных заданий</a:t>
            </a:r>
            <a:br>
              <a:rPr lang="ru-RU" i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401080" cy="5429288"/>
          </a:xfrm>
        </p:spPr>
        <p:txBody>
          <a:bodyPr>
            <a:normAutofit fontScale="77500" lnSpcReduction="20000"/>
          </a:bodyPr>
          <a:lstStyle/>
          <a:p>
            <a:r>
              <a:rPr lang="ru-RU" b="1" i="1" dirty="0" smtClean="0">
                <a:solidFill>
                  <a:schemeClr val="accent6">
                    <a:lumMod val="75000"/>
                  </a:schemeClr>
                </a:solidFill>
              </a:rPr>
              <a:t>Образные. </a:t>
            </a:r>
            <a:r>
              <a:rPr lang="ru-RU" b="1" i="1" dirty="0" smtClean="0"/>
              <a:t>Дайте </a:t>
            </a:r>
            <a:r>
              <a:rPr lang="ru-RU" b="1" i="1" dirty="0" err="1" smtClean="0"/>
              <a:t>харантеристику</a:t>
            </a:r>
            <a:r>
              <a:rPr lang="ru-RU" b="1" i="1" dirty="0" smtClean="0"/>
              <a:t> великому князю Ивану IV/</a:t>
            </a:r>
          </a:p>
          <a:p>
            <a:r>
              <a:rPr lang="ru-RU" b="1" i="1" dirty="0" smtClean="0">
                <a:solidFill>
                  <a:schemeClr val="accent4">
                    <a:lumMod val="75000"/>
                  </a:schemeClr>
                </a:solidFill>
              </a:rPr>
              <a:t>Творческие задания</a:t>
            </a:r>
            <a:r>
              <a:rPr lang="ru-RU" b="1" i="1" dirty="0" smtClean="0"/>
              <a:t>. а) Вообразите, что вам удалось побывать в древних Афинах. Подготовьте путевой дневник с рассказами об увиденном. Не забудьте уточнить, в качестве кого и зачем вы приехали в этот город. Б) Представьте, что вы — средневековый рыцарь. Опишите один день из своей жизни. Не забудьте придумать имя, титул.</a:t>
            </a:r>
          </a:p>
          <a:p>
            <a:r>
              <a:rPr lang="ru-RU" b="1" i="1" dirty="0" smtClean="0">
                <a:solidFill>
                  <a:srgbClr val="7030A0"/>
                </a:solidFill>
              </a:rPr>
              <a:t>Логические задания </a:t>
            </a:r>
            <a:r>
              <a:rPr lang="ru-RU" b="1" i="1" dirty="0" smtClean="0"/>
              <a:t>. Объясните, почему, говоря о политическом строе Новгорода, историки упоминают  термин «республика», а не княжество.</a:t>
            </a:r>
          </a:p>
          <a:p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Проблемные задания</a:t>
            </a:r>
          </a:p>
          <a:p>
            <a:r>
              <a:rPr lang="ru-RU" b="1" i="1" dirty="0" smtClean="0">
                <a:solidFill>
                  <a:schemeClr val="accent3">
                    <a:lumMod val="75000"/>
                  </a:schemeClr>
                </a:solidFill>
              </a:rPr>
              <a:t>Историческое сочинение </a:t>
            </a:r>
            <a:r>
              <a:rPr lang="ru-RU" b="1" i="1" dirty="0" smtClean="0"/>
              <a:t>, историческое эссе. Например: Шансы </a:t>
            </a:r>
            <a:r>
              <a:rPr lang="ru-RU" b="1" i="1" dirty="0" err="1" smtClean="0"/>
              <a:t>декбристов</a:t>
            </a:r>
            <a:r>
              <a:rPr lang="ru-RU" b="1" i="1" dirty="0" smtClean="0"/>
              <a:t> на победу. Мой вердикт народникам.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428604"/>
            <a:ext cx="8472518" cy="6429396"/>
          </a:xfrm>
        </p:spPr>
        <p:txBody>
          <a:bodyPr>
            <a:normAutofit fontScale="77500" lnSpcReduction="20000"/>
          </a:bodyPr>
          <a:lstStyle/>
          <a:p>
            <a:r>
              <a:rPr lang="ru-RU" b="1" i="1" dirty="0" smtClean="0"/>
              <a:t>Восстанови воображение. Восстанови карту </a:t>
            </a:r>
          </a:p>
          <a:p>
            <a:r>
              <a:rPr lang="ru-RU" dirty="0" smtClean="0"/>
              <a:t>Нужно собрать из кусочков какое-либо </a:t>
            </a:r>
            <a:r>
              <a:rPr lang="ru-RU" dirty="0" err="1" smtClean="0"/>
              <a:t>ихвестное</a:t>
            </a:r>
            <a:r>
              <a:rPr lang="ru-RU" dirty="0" smtClean="0"/>
              <a:t> изображение, например. Египетского фараона Тутанхамона.</a:t>
            </a:r>
          </a:p>
          <a:p>
            <a:r>
              <a:rPr lang="ru-RU" b="1" dirty="0" smtClean="0"/>
              <a:t>«Переводчик»</a:t>
            </a:r>
          </a:p>
          <a:p>
            <a:r>
              <a:rPr lang="ru-RU" dirty="0" smtClean="0"/>
              <a:t>Трудностью в усвоении различных определений является сложность научного языка. Зачастую школьники просто заучивают определения, не понимая их смысла. В данной игре ученикам предлагается сказать какую- </a:t>
            </a:r>
            <a:r>
              <a:rPr lang="ru-RU" dirty="0" err="1" smtClean="0"/>
              <a:t>нибудь</a:t>
            </a:r>
            <a:r>
              <a:rPr lang="ru-RU" dirty="0" smtClean="0"/>
              <a:t> историческую фразу другими словами, перевести с «научного языка на доступный.</a:t>
            </a:r>
          </a:p>
          <a:p>
            <a:r>
              <a:rPr lang="ru-RU" dirty="0" err="1" smtClean="0"/>
              <a:t>Самостоятеная</a:t>
            </a:r>
            <a:r>
              <a:rPr lang="ru-RU" dirty="0" smtClean="0"/>
              <a:t> работа учащихся с текстом становится увлекательной,  если превращается в </a:t>
            </a:r>
            <a:r>
              <a:rPr lang="ru-RU" b="1" dirty="0" smtClean="0"/>
              <a:t>игру «Найди ошибки»</a:t>
            </a:r>
          </a:p>
          <a:p>
            <a:r>
              <a:rPr lang="ru-RU" b="1" dirty="0" smtClean="0">
                <a:solidFill>
                  <a:srgbClr val="C00000"/>
                </a:solidFill>
              </a:rPr>
              <a:t>«Продолжи рассказ»</a:t>
            </a:r>
            <a:r>
              <a:rPr lang="ru-RU" b="1" dirty="0" smtClean="0"/>
              <a:t>. Два ученика должны по одному предложению рассказать материал изучаемой темы. Один начинает. Другой продолжает. Выигрывает тот, чье предложение будет последним.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/>
              <a:t>Дискуссия</a:t>
            </a:r>
            <a:br>
              <a:rPr lang="ru-RU" i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168948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smtClean="0">
                <a:solidFill>
                  <a:srgbClr val="7030A0"/>
                </a:solidFill>
              </a:rPr>
              <a:t>Задания дискуссионного типа:</a:t>
            </a:r>
          </a:p>
          <a:p>
            <a:r>
              <a:rPr lang="ru-RU" dirty="0" smtClean="0"/>
              <a:t>Историки подсчитали, что князь Святослав прошел походами не менее 8000-8500 км. Иногда Святослава обвиняют в излишней воинственности , безрассудной драчливости, называют «авантюристом, предводителем бродячей дружины» Какие доводы можно привести в доказательство или опровержение этих обвинений?</a:t>
            </a:r>
          </a:p>
          <a:p>
            <a:r>
              <a:rPr lang="ru-RU" dirty="0" smtClean="0"/>
              <a:t>Справедливо ли называть Новгород «Окном в Европу» Древней Руси»?</a:t>
            </a:r>
          </a:p>
          <a:p>
            <a:r>
              <a:rPr lang="ru-RU" dirty="0" smtClean="0"/>
              <a:t>Л.Н. Гумилев, в </a:t>
            </a:r>
            <a:r>
              <a:rPr lang="ru-RU" dirty="0" err="1" smtClean="0"/>
              <a:t>отличиие</a:t>
            </a:r>
            <a:r>
              <a:rPr lang="ru-RU" dirty="0" smtClean="0"/>
              <a:t> от большинства историков, не считает ордынское нашествие игом, монголов называет спасителями Руси от Запада. Согласны ли вы с мнением историка?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/>
              <a:t>Первый вариант урока</a:t>
            </a:r>
            <a:br>
              <a:rPr lang="ru-RU" i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026072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В начале урока </a:t>
            </a:r>
            <a:r>
              <a:rPr lang="ru-RU" b="1" dirty="0" smtClean="0">
                <a:solidFill>
                  <a:srgbClr val="7030A0"/>
                </a:solidFill>
              </a:rPr>
              <a:t>создается образно-эмоциональная атмосфера, </a:t>
            </a:r>
            <a:r>
              <a:rPr lang="ru-RU" dirty="0" smtClean="0"/>
              <a:t>содержащая ценностную установку для учеников и активизирующая интерес к изучению. Это может быть достигнуто путем создания эмоционально психологических установок, использование музыкального, художественного и литературного ряда, привлечение исторических документов, содержащие в себе противоречивые характеристики или оценки познаваемого характера.</a:t>
            </a:r>
          </a:p>
          <a:p>
            <a:r>
              <a:rPr lang="ru-RU" dirty="0" smtClean="0"/>
              <a:t>После этого возможен </a:t>
            </a:r>
            <a:r>
              <a:rPr lang="ru-RU" b="1" i="1" dirty="0" smtClean="0"/>
              <a:t>перевод материала из образного в теоретический  путем погружения учащихся в исследовательскую работу. В результате происходит формирование собственного отношения к данной проблеме.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457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71538" y="285728"/>
            <a:ext cx="7646576" cy="63119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571480"/>
            <a:ext cx="8929718" cy="1000132"/>
          </a:xfrm>
        </p:spPr>
        <p:txBody>
          <a:bodyPr>
            <a:noAutofit/>
          </a:bodyPr>
          <a:lstStyle/>
          <a:p>
            <a:r>
              <a:rPr lang="ru-RU" sz="2800" dirty="0" smtClean="0"/>
              <a:t>Утомление – опасное психофизиологическое состояние человека.</a:t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811758"/>
          </a:xfrm>
        </p:spPr>
        <p:txBody>
          <a:bodyPr>
            <a:normAutofit fontScale="92500" lnSpcReduction="10000"/>
          </a:bodyPr>
          <a:lstStyle/>
          <a:p>
            <a:r>
              <a:rPr lang="ru-RU" sz="2600" b="1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ookman Old Style" pitchFamily="18" charset="0"/>
              </a:rPr>
              <a:t>Учитель постоянно должен заботиться о сохранении психического здоровья детей в норме.</a:t>
            </a:r>
          </a:p>
          <a:p>
            <a:r>
              <a:rPr lang="ru-RU" sz="2600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У детей преобладает непроизвольное внимание. Ученик способен сосредоточиться лишь на том, что ему интересно, нравится.</a:t>
            </a:r>
            <a:endParaRPr lang="ru-RU" sz="2600" i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ru-RU" sz="2600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Задача учителя - помочь ученику преодолеть усталость, формировать устойчивое внимание.</a:t>
            </a:r>
          </a:p>
          <a:p>
            <a:pPr>
              <a:buNone/>
            </a:pPr>
            <a:r>
              <a:rPr lang="ru-RU" dirty="0" smtClean="0"/>
              <a:t>    </a:t>
            </a:r>
            <a:r>
              <a:rPr lang="ru-RU" b="1" i="1" dirty="0" smtClean="0">
                <a:solidFill>
                  <a:srgbClr val="C00000"/>
                </a:solidFill>
              </a:rPr>
              <a:t>Активизация</a:t>
            </a:r>
            <a:r>
              <a:rPr lang="ru-RU" dirty="0" smtClean="0">
                <a:solidFill>
                  <a:srgbClr val="C00000"/>
                </a:solidFill>
              </a:rPr>
              <a:t> развития всех сфер личности учащихся на уроке- </a:t>
            </a:r>
            <a:r>
              <a:rPr lang="ru-RU" b="1" i="1" dirty="0" smtClean="0">
                <a:solidFill>
                  <a:srgbClr val="0070C0"/>
                </a:solidFill>
              </a:rPr>
              <a:t>задача </a:t>
            </a:r>
            <a:r>
              <a:rPr lang="ru-RU" dirty="0" smtClean="0">
                <a:solidFill>
                  <a:srgbClr val="C00000"/>
                </a:solidFill>
              </a:rPr>
              <a:t>нашей педагогической мастерской.</a:t>
            </a:r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Слово учителя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429288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В официальной российской историографии Петра 1 было принято считать одним из выдающихся государственных деятелей России, о его заслугах можно прочитать в любом учебнике по истории, однако еще с XVII века существуют противоположные оценки личности и деятельности Петра 1.</a:t>
            </a:r>
          </a:p>
          <a:p>
            <a:r>
              <a:rPr lang="ru-RU" dirty="0" smtClean="0"/>
              <a:t>Эпоха Петра I (1672 - 1725), личность этого выдающегося государственного деятеля, полководца, дипломата и работника пользуются неизменным вниманием как отечественных, так и зарубежных исследователей. В исторической науке существует множество разных, порой противоречивых точек зрения на историю петровских преобразований, на личность самого реформатора и результаты его деятельности. Одни историки определяли реформы Петра как революцию, полный разрыв со старомосковским обществом. Другие говорили о преемственности между традиционным прошлым и петровским временем. Эта точка зрения преобладает в исторической науке на сегодняшний день.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883328"/>
          </a:xfrm>
        </p:spPr>
        <p:txBody>
          <a:bodyPr>
            <a:normAutofit/>
          </a:bodyPr>
          <a:lstStyle/>
          <a:p>
            <a:r>
              <a:rPr lang="ru-RU" dirty="0" smtClean="0"/>
              <a:t>«На весь XVIII век и шире – петербургский период русской истории – ложится одна гигантская тень – Петра Великого – императора-реформатора. И пусть он действовал в том направлении, которое вполне определилось при его отце, пусть его реформы рождены самой логикой исторического развития XVII в....– всё равно нельзя отрицать, что именно Пётр стал создателем новой России»</a:t>
            </a:r>
          </a:p>
          <a:p>
            <a:r>
              <a:rPr lang="ru-RU" i="1" dirty="0" smtClean="0">
                <a:solidFill>
                  <a:srgbClr val="7030A0"/>
                </a:solidFill>
              </a:rPr>
              <a:t>С. В. Бушуев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785794"/>
            <a:ext cx="8329642" cy="5669014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Толстой Л.Н. (1828-1910) – русский писатель, мыслитель. О Петре 1 – «Был осатанелый зверь. Великий </a:t>
            </a:r>
            <a:r>
              <a:rPr lang="ru-RU" dirty="0" err="1" smtClean="0"/>
              <a:t>мерзавец</a:t>
            </a:r>
            <a:r>
              <a:rPr lang="ru-RU" dirty="0" smtClean="0"/>
              <a:t>, </a:t>
            </a:r>
            <a:r>
              <a:rPr lang="ru-RU" dirty="0" err="1" smtClean="0"/>
              <a:t>благочестивейший</a:t>
            </a:r>
            <a:r>
              <a:rPr lang="ru-RU" dirty="0" smtClean="0"/>
              <a:t> разбойник, убийца… Забыть про это, а не памятники ставить».</a:t>
            </a:r>
          </a:p>
          <a:p>
            <a:r>
              <a:rPr lang="ru-RU" dirty="0" smtClean="0"/>
              <a:t>Крестьянин Старцев - «Какой это царь, он антихрист, а не царь, царство свое покинул и </a:t>
            </a:r>
            <a:r>
              <a:rPr lang="ru-RU" dirty="0" err="1" smtClean="0"/>
              <a:t>знаетца</a:t>
            </a:r>
            <a:r>
              <a:rPr lang="ru-RU" dirty="0" smtClean="0"/>
              <a:t> с немцами и живет все в Немецкой слободе, в среду и в пятку ест мясо. </a:t>
            </a:r>
            <a:r>
              <a:rPr lang="ru-RU" dirty="0" err="1" smtClean="0"/>
              <a:t>Инова</a:t>
            </a:r>
            <a:r>
              <a:rPr lang="ru-RU" dirty="0" smtClean="0"/>
              <a:t> антихриста не ждите, тот он антихрист»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Учитель обращается к ученикам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Давайте попробуем сформировать собственное суждение о реформах  Петра I, повторив то наследие, который он оставил после себя. Для нас он не может быть ни знаменем, ни мишенью; для нас он только объект изучения.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018366"/>
          </a:xfrm>
        </p:spPr>
        <p:txBody>
          <a:bodyPr/>
          <a:lstStyle/>
          <a:p>
            <a:r>
              <a:rPr lang="ru-RU" i="1" dirty="0" smtClean="0"/>
              <a:t>Слово учителя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Синодальный период в истории русской православной церкви (понятие, сущность).</a:t>
            </a:r>
          </a:p>
          <a:p>
            <a:r>
              <a:rPr lang="ru-RU" dirty="0" smtClean="0"/>
              <a:t>Петровские преобразования- переломный момент в истории российской церкви. Церковная реформа как часть петровских преобразований.</a:t>
            </a:r>
          </a:p>
          <a:p>
            <a:r>
              <a:rPr lang="ru-RU" dirty="0" smtClean="0"/>
              <a:t>Основные тенденции церковной реформы.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Организация исследовательской деятельности учащихся</a:t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Постановка перед учениками </a:t>
            </a:r>
            <a:r>
              <a:rPr lang="ru-RU" i="1" u="sng" dirty="0" smtClean="0"/>
              <a:t>проблемной задачи: многие историки отмечают, что церковная реформа Петра была проведена «вопреки всеобщей психологической оппозиции» (</a:t>
            </a:r>
            <a:r>
              <a:rPr lang="ru-RU" i="1" u="sng" dirty="0" err="1" smtClean="0"/>
              <a:t>А.Карташев</a:t>
            </a:r>
            <a:r>
              <a:rPr lang="ru-RU" i="1" u="sng" dirty="0" smtClean="0"/>
              <a:t>), что она проходила совсем не без протестов»,(Г. Флоровский). Почему «психологическая оппозиция» не переросла в оппозицию реальную? Учитель делит учеников на три группы:</a:t>
            </a:r>
          </a:p>
          <a:p>
            <a:r>
              <a:rPr lang="ru-RU" dirty="0" smtClean="0"/>
              <a:t>группа церковников — сторонников реформ, проводимых светской властью;</a:t>
            </a:r>
          </a:p>
          <a:p>
            <a:r>
              <a:rPr lang="ru-RU" dirty="0" smtClean="0"/>
              <a:t>группа церковников — противников реформ, проводимых светской властью;</a:t>
            </a:r>
          </a:p>
          <a:p>
            <a:r>
              <a:rPr lang="ru-RU" dirty="0" smtClean="0"/>
              <a:t>религиозная группа раскольников и сектантов.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Задания группам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026072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Каждая группа получает задание изучить  (на основе материала учебника) «свою» деятельность, ответить на вопросы. Вопросы изложены на карточках, которые получает каждая группа.</a:t>
            </a:r>
          </a:p>
          <a:p>
            <a:r>
              <a:rPr lang="ru-RU" i="1" dirty="0" smtClean="0"/>
              <a:t>Вопросы для учащихся:</a:t>
            </a:r>
          </a:p>
          <a:p>
            <a:r>
              <a:rPr lang="ru-RU" dirty="0" smtClean="0"/>
              <a:t>Суть основных идей.</a:t>
            </a:r>
          </a:p>
          <a:p>
            <a:r>
              <a:rPr lang="ru-RU" dirty="0" smtClean="0"/>
              <a:t>Их практическая реализация.</a:t>
            </a:r>
          </a:p>
          <a:p>
            <a:r>
              <a:rPr lang="ru-RU" dirty="0" smtClean="0"/>
              <a:t>Главные идеологи и выразители идей.</a:t>
            </a:r>
          </a:p>
          <a:p>
            <a:r>
              <a:rPr lang="ru-RU" dirty="0" smtClean="0"/>
              <a:t>Эволюция взглядов в течение 18 в.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Создание </a:t>
            </a:r>
            <a:r>
              <a:rPr lang="ru-RU" sz="2800" dirty="0" err="1" smtClean="0"/>
              <a:t>образно-эмоциальной</a:t>
            </a:r>
            <a:r>
              <a:rPr lang="ru-RU" sz="2800" dirty="0" smtClean="0"/>
              <a:t> педагогической ситуации</a:t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285860"/>
            <a:ext cx="8643998" cy="5572140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Учитель предлагает ученикам</a:t>
            </a:r>
            <a:r>
              <a:rPr lang="ru-RU" b="1" i="1" u="sng" dirty="0" smtClean="0"/>
              <a:t> создать свой символический образ церкви того периода. В образе должно быть отражено: положение церкви по отношению к государству, отношение членов группы к этому, свое личное отношение (</a:t>
            </a:r>
            <a:r>
              <a:rPr lang="ru-RU" b="1" i="1" u="sng" dirty="0" err="1" smtClean="0"/>
              <a:t>отношение</a:t>
            </a:r>
            <a:r>
              <a:rPr lang="ru-RU" b="1" i="1" u="sng" dirty="0" smtClean="0"/>
              <a:t> показывается цветом). Ученики выполняют эту работу на ватманах или альбомных листах цветными карандашами, фломастерами или маркерами. Во время работы звучит музыка (Например, «Херувимская» П.И. Чайковского, увертюра «Светлый праздник» Н.А. Римского-Корсакова, которая помогает ученикам «погрузиться» в атмосферу данной эпохи.</a:t>
            </a:r>
          </a:p>
          <a:p>
            <a:r>
              <a:rPr lang="ru-RU" dirty="0" smtClean="0"/>
              <a:t>После выполнения работы представители от каждой группы выступают с защитой своего символического образа, объясняют свое понимание данного вопроса и отношение к нему. Все работы вывешиваются на доске.</a:t>
            </a:r>
          </a:p>
          <a:p>
            <a:r>
              <a:rPr lang="ru-RU" dirty="0" smtClean="0"/>
              <a:t>Учитель предлагает свой </a:t>
            </a:r>
            <a:r>
              <a:rPr lang="ru-RU" dirty="0" err="1" smtClean="0"/>
              <a:t>свой</a:t>
            </a:r>
            <a:r>
              <a:rPr lang="ru-RU" dirty="0" smtClean="0"/>
              <a:t> вариант работы с комментированием. В конце урока выбирается тот символический образ, который, по мнению учащихся, наиболее точно передает смысл главного понятия темы урока: </a:t>
            </a:r>
            <a:r>
              <a:rPr lang="ru-RU" b="1" i="1" u="sng" dirty="0" smtClean="0"/>
              <a:t>«синодальный период в истории русской православной церкви.</a:t>
            </a:r>
          </a:p>
          <a:p>
            <a:r>
              <a:rPr lang="ru-RU" dirty="0" smtClean="0"/>
              <a:t>Домашнее задание : подготовить речь от имени сторонника и противника реформирования русской православной церкви в XVIII веке.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/>
              <a:t>Здоровьезберегающие</a:t>
            </a:r>
            <a:r>
              <a:rPr lang="ru-RU" b="1" dirty="0" smtClean="0"/>
              <a:t> технологии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b="1" i="1" dirty="0" smtClean="0">
                <a:solidFill>
                  <a:schemeClr val="accent6">
                    <a:lumMod val="75000"/>
                  </a:schemeClr>
                </a:solidFill>
              </a:rPr>
              <a:t>Очевидно, что физкультурные минутки на уроках во всех возрастных группах просто необходимы, они снимают мышечное напряжение и помогают успешно усваивать программный материал.</a:t>
            </a:r>
          </a:p>
          <a:p>
            <a:endParaRPr lang="ru-RU" b="1" dirty="0" smtClean="0"/>
          </a:p>
          <a:p>
            <a:r>
              <a:rPr lang="ru-RU" b="1" dirty="0" smtClean="0"/>
              <a:t> В физкультминутки обязательно нужно включать простейшие упражнения для глаз, так как они не только служат профилактикой нарушения зрения, но и благоприятны при неврозах, гипертонии, повышенном внутричерепном давлении. Эти упражнения не занимают много времени и, как показывает практика, нравятся детям. Можно выполнить с детьми вертикальные движения глаз вверх - вниз; горизонтальные вправо - влево; вращение глазами по часовой стрелке и против; закрыть глаза и представить по очереди цвета радуги как можно отчетливее. На доске до начала урока начертить какую-либо кривую (спираль, окружность, ломаную); предложить глазами «нарисовать» эти фигуры несколько раз в одном, а затем в другом направлении. В старших классах можно выполнять построение многоугольника не поворачивая головы, одним движением глаз, отыскивать геометрическую фигуру или табличку с новым математическим термином, размещенные в классе.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/>
              <a:t>Здоровьезберегающие</a:t>
            </a:r>
            <a:r>
              <a:rPr lang="ru-RU" b="1" dirty="0" smtClean="0"/>
              <a:t> технологии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 smtClean="0"/>
              <a:t>Для успокоения нервной системы, снятия напряжения важными являются голос учителя и его внутреннее спокойствие. Учитель может при необходимости, уделяя максимум внимания окраске своего голоса и темпу произношения слов предложить детям закрыть глаза и представить себя в лесу после грозы, когда только, что прошёл дождь и мокрая листва на берёзах блестит, а на траве - серебряные капли. Когда так хорошо пахнет в лесу и так легко дышится! Попросить представить ландыши, сирень и вдыхать их чудный запах медленно, ровно, глубоко, чтобы продлить такие приятные минуты виртуального пребывания в лесу. </a:t>
            </a:r>
            <a:endParaRPr lang="ru-RU" dirty="0" smtClean="0"/>
          </a:p>
          <a:p>
            <a:r>
              <a:rPr lang="ru-RU" b="1" dirty="0" smtClean="0"/>
              <a:t> 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Как этого достичь?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b="1" dirty="0" smtClean="0"/>
              <a:t>Увеличение умственной нагрузки на уроках истории заставляет задуматься над тем, как к изучаемому материалу поддержать у учащихся интерес, их активность на протяжении всего урока, не причиняя вред здоровью.</a:t>
            </a:r>
            <a:endParaRPr lang="ru-RU" dirty="0" smtClean="0"/>
          </a:p>
          <a:p>
            <a:r>
              <a:rPr lang="ru-RU" b="1" dirty="0" smtClean="0"/>
              <a:t>   В связи с этим ведутся поиски </a:t>
            </a:r>
            <a:r>
              <a:rPr lang="ru-RU" b="1" i="1" dirty="0" smtClean="0">
                <a:solidFill>
                  <a:srgbClr val="7030A0"/>
                </a:solidFill>
              </a:rPr>
              <a:t>новых эффективных методов обучения, </a:t>
            </a:r>
            <a:r>
              <a:rPr lang="ru-RU" b="1" dirty="0" smtClean="0"/>
              <a:t>которые бы стимулировали учащихся к самостоятельному приобретению знаний, активизировали бы мысль школьников и помогали бы сохранять здоровье.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/>
              <a:t>Здоровьезберегающие</a:t>
            </a:r>
            <a:r>
              <a:rPr lang="ru-RU" b="1" dirty="0" smtClean="0"/>
              <a:t> технологии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 smtClean="0"/>
              <a:t>большое значение уделяют </a:t>
            </a:r>
            <a:r>
              <a:rPr lang="ru-RU" sz="3300" b="1" i="1" dirty="0" smtClean="0">
                <a:solidFill>
                  <a:srgbClr val="7030A0"/>
                </a:solidFill>
              </a:rPr>
              <a:t>школьной оценке.</a:t>
            </a:r>
            <a:r>
              <a:rPr lang="ru-RU" b="1" dirty="0" smtClean="0"/>
              <a:t> При оценке выполненной работы необходимо учитывать </a:t>
            </a:r>
            <a:r>
              <a:rPr lang="ru-RU" b="1" i="1" dirty="0" smtClean="0">
                <a:solidFill>
                  <a:schemeClr val="accent6">
                    <a:lumMod val="75000"/>
                  </a:schemeClr>
                </a:solidFill>
              </a:rPr>
              <a:t>не только полученный результат, но и степень усердия ученика.</a:t>
            </a:r>
            <a:r>
              <a:rPr lang="ru-RU" b="1" dirty="0" smtClean="0"/>
              <a:t> Ребенок должен постоянно ощущать себя счастливым. И мы помогаем ему в этом, проводя уроки так, чтобы </a:t>
            </a:r>
            <a:r>
              <a:rPr lang="ru-RU" b="1" i="1" dirty="0" smtClean="0">
                <a:solidFill>
                  <a:schemeClr val="accent6">
                    <a:lumMod val="75000"/>
                  </a:schemeClr>
                </a:solidFill>
              </a:rPr>
              <a:t>они оставляли в душе ребенка только положительные эмоции</a:t>
            </a:r>
            <a:r>
              <a:rPr lang="ru-RU" b="1" dirty="0" smtClean="0"/>
              <a:t>. Дети должны испытывать ощущение комфорта, защищенности и, безусловно, интерес к вашему уроку. Этому не научит ни один учебник.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Картинка 2 из 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-24"/>
            <a:ext cx="9243387" cy="68580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500042"/>
            <a:ext cx="8501122" cy="1399032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Огромное значение в предупреждении утомления является:</a:t>
            </a:r>
            <a:br>
              <a:rPr lang="ru-RU" sz="3200" b="1" dirty="0" smtClean="0"/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b="1" dirty="0" smtClean="0"/>
              <a:t>активная познавательная деятельность</a:t>
            </a:r>
          </a:p>
          <a:p>
            <a:r>
              <a:rPr lang="ru-RU" b="1" dirty="0" smtClean="0"/>
              <a:t>четкая организация учебной деятельности;</a:t>
            </a:r>
          </a:p>
          <a:p>
            <a:r>
              <a:rPr lang="ru-RU" b="1" dirty="0" smtClean="0"/>
              <a:t>строгая дозировка учебной нагрузки;</a:t>
            </a:r>
          </a:p>
          <a:p>
            <a:r>
              <a:rPr lang="ru-RU" b="1" dirty="0" smtClean="0"/>
              <a:t> построение урока с учетом динамичности учащихся, их работоспособности;</a:t>
            </a:r>
          </a:p>
          <a:p>
            <a:r>
              <a:rPr lang="ru-RU" b="1" dirty="0" smtClean="0"/>
              <a:t> соблюдение гигиенических требований (свежий воздух, оптимальный тепловой режим, хорошая освещенность, чистота);</a:t>
            </a:r>
          </a:p>
          <a:p>
            <a:r>
              <a:rPr lang="ru-RU" b="1" dirty="0" smtClean="0"/>
              <a:t> благоприятный эмоциональный настрой (у учащихся развита интуитивная способность улавливать эмоциональный настрой учителя, поэтому с первых минут урока, с приветствия нужно создать обстановку доброжелательности, положительный эмоциональный настрой</a:t>
            </a:r>
            <a:r>
              <a:rPr lang="ru-RU" b="1" i="1" dirty="0" smtClean="0">
                <a:solidFill>
                  <a:schemeClr val="accent6">
                    <a:lumMod val="75000"/>
                  </a:schemeClr>
                </a:solidFill>
              </a:rPr>
              <a:t>, поэтому урок желательно начинать с </a:t>
            </a:r>
          </a:p>
          <a:p>
            <a:pPr>
              <a:buNone/>
            </a:pPr>
            <a:r>
              <a:rPr lang="ru-RU" sz="5700" b="1" i="1" dirty="0" smtClean="0">
                <a:solidFill>
                  <a:schemeClr val="accent6">
                    <a:lumMod val="75000"/>
                  </a:schemeClr>
                </a:solidFill>
              </a:rPr>
              <a:t>                     </a:t>
            </a:r>
            <a:r>
              <a:rPr lang="ru-RU" sz="5700" b="1" i="1" dirty="0" smtClean="0">
                <a:solidFill>
                  <a:srgbClr val="C00000"/>
                </a:solidFill>
              </a:rPr>
              <a:t>улыбки</a:t>
            </a:r>
            <a:r>
              <a:rPr lang="ru-RU" b="1" i="1" dirty="0" smtClean="0">
                <a:solidFill>
                  <a:schemeClr val="accent6">
                    <a:lumMod val="75000"/>
                  </a:schemeClr>
                </a:solidFill>
              </a:rPr>
              <a:t>).</a:t>
            </a:r>
          </a:p>
          <a:p>
            <a:endParaRPr lang="ru-RU" b="1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Учитель должен помнить,</a:t>
            </a:r>
            <a:br>
              <a:rPr lang="ru-RU" dirty="0" smtClean="0"/>
            </a:br>
            <a:r>
              <a:rPr lang="ru-RU" dirty="0" smtClean="0"/>
              <a:t>что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ru-RU" sz="3200" b="1" dirty="0" smtClean="0"/>
              <a:t>Утомление – опасное психофизиологическое состояние человека.</a:t>
            </a:r>
          </a:p>
          <a:p>
            <a:pPr>
              <a:buFont typeface="Wingdings" pitchFamily="2" charset="2"/>
              <a:buChar char="v"/>
            </a:pPr>
            <a:r>
              <a:rPr lang="ru-RU" sz="3200" b="1" dirty="0" smtClean="0"/>
              <a:t>Учитель постоянно должен заботиться о сохранении психического здоровья детей в норме.</a:t>
            </a:r>
          </a:p>
          <a:p>
            <a:pPr>
              <a:buFont typeface="Wingdings" pitchFamily="2" charset="2"/>
              <a:buChar char="v"/>
            </a:pPr>
            <a:r>
              <a:rPr lang="ru-RU" sz="3200" b="1" dirty="0" smtClean="0"/>
              <a:t>У детей преобладает непроизвольное внимание. Ученик способен сосредоточиться лишь на том, что ему интересно, нравится.</a:t>
            </a:r>
            <a:endParaRPr lang="ru-RU" sz="3200" dirty="0" smtClean="0"/>
          </a:p>
          <a:p>
            <a:pPr>
              <a:buFont typeface="Wingdings" pitchFamily="2" charset="2"/>
              <a:buChar char="v"/>
            </a:pPr>
            <a:r>
              <a:rPr lang="ru-RU" sz="3200" b="1" dirty="0" smtClean="0"/>
              <a:t>Задача учителя - помочь ученику преодолеть усталость, формировать устойчивое внимание.</a:t>
            </a:r>
          </a:p>
          <a:p>
            <a:pPr algn="ctr">
              <a:buNone/>
            </a:pPr>
            <a:endParaRPr lang="ru-RU" sz="3200" b="1" dirty="0" smtClean="0"/>
          </a:p>
          <a:p>
            <a:pPr>
              <a:buNone/>
            </a:pPr>
            <a:r>
              <a:rPr lang="ru-RU" sz="3200" b="1" dirty="0" smtClean="0">
                <a:solidFill>
                  <a:srgbClr val="CC3300"/>
                </a:solidFill>
              </a:rPr>
              <a:t>активизации</a:t>
            </a:r>
            <a:r>
              <a:rPr lang="ru-RU" sz="3200" b="1" dirty="0" smtClean="0"/>
              <a:t>   </a:t>
            </a:r>
            <a:r>
              <a:rPr lang="ru-RU" sz="3200" dirty="0" smtClean="0"/>
              <a:t>развития всех сфер личности учащихся на уроке- </a:t>
            </a:r>
            <a:r>
              <a:rPr lang="ru-RU" sz="5100" b="1" i="1" dirty="0" smtClean="0"/>
              <a:t>задача</a:t>
            </a:r>
          </a:p>
          <a:p>
            <a:pPr>
              <a:buNone/>
            </a:pPr>
            <a:r>
              <a:rPr lang="ru-RU" sz="3200" b="1" i="1" dirty="0" smtClean="0"/>
              <a:t> нашей педагогической мастерской .</a:t>
            </a:r>
            <a:br>
              <a:rPr lang="ru-RU" sz="3200" b="1" i="1" dirty="0" smtClean="0"/>
            </a:br>
            <a:endParaRPr lang="ru-RU" b="1" i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928794" y="4143380"/>
            <a:ext cx="534623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28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Как</a:t>
            </a:r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28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добиться</a:t>
            </a:r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endParaRPr lang="ru-RU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Развитие утомления во многом связано с организацией режима работы и отдыха.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 smtClean="0"/>
              <a:t>От </a:t>
            </a:r>
            <a:r>
              <a:rPr lang="ru-RU" i="1" dirty="0" smtClean="0">
                <a:solidFill>
                  <a:srgbClr val="C00000"/>
                </a:solidFill>
              </a:rPr>
              <a:t>правильной организации урока</a:t>
            </a:r>
            <a:r>
              <a:rPr lang="ru-RU" i="1" dirty="0" smtClean="0"/>
              <a:t>, уровня его гигиенической рациональности во многом зависит функциональное состояние учащихся в процессе учебной деятельности, возможность длительно поддерживать умственную работоспособность на высоко уровне и предупреждать преждевременное утомление.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Применение технологии встречных усилий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Без усилий - эмоционального, интеллектуального, волевого напряжения – невозможны ни активная познавательная деятельность, ни сознательное участие в учебном процессе, ни </a:t>
            </a:r>
            <a:r>
              <a:rPr lang="ru-RU" dirty="0" err="1" smtClean="0"/>
              <a:t>субъект-субъектное</a:t>
            </a:r>
            <a:r>
              <a:rPr lang="ru-RU" dirty="0" smtClean="0"/>
              <a:t> взаимодействие учителя и ученика. Субъект – это тот, кто активно, сознательно включается в деятельность, несет ответственность за ее процесс и результат. </a:t>
            </a:r>
          </a:p>
          <a:p>
            <a:r>
              <a:rPr lang="ru-RU" dirty="0" smtClean="0"/>
              <a:t>      Следовательно, ученик изначально должен быть поставлен в такие условия, чтобы прикладывать определенные усилия в процессе образования. Педагог тоже должен не только замечать эти усилия, поддерживать ученика, обеспечить ему условия для дальнейшего продвижения вперед, но и делать шаг навстречу в умении строить отношения со своими учениками. В этом случае можно говорить о технологии встречных усилий педагога и ученика.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00406"/>
            <a:ext cx="9143999" cy="6757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/>
              <a:t>Инсерт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b="1" dirty="0" err="1" smtClean="0"/>
              <a:t>Инсерт</a:t>
            </a:r>
            <a:r>
              <a:rPr lang="ru-RU" b="1" dirty="0" smtClean="0"/>
              <a:t> </a:t>
            </a:r>
            <a:r>
              <a:rPr lang="ru-RU" dirty="0" smtClean="0"/>
              <a:t>(</a:t>
            </a:r>
            <a:r>
              <a:rPr lang="en-US" dirty="0" smtClean="0"/>
              <a:t>INSERT</a:t>
            </a:r>
            <a:r>
              <a:rPr lang="ru-RU" dirty="0" smtClean="0"/>
              <a:t>) – метод активного чтения даёт возможность сохранить интерес к теме и тексту учебника. Маркировка текста «</a:t>
            </a:r>
            <a:r>
              <a:rPr lang="en-US" dirty="0" smtClean="0"/>
              <a:t>v</a:t>
            </a:r>
            <a:r>
              <a:rPr lang="ru-RU" dirty="0" smtClean="0"/>
              <a:t>», «+», « - », «?».</a:t>
            </a:r>
          </a:p>
          <a:p>
            <a:r>
              <a:rPr lang="ru-RU" dirty="0" smtClean="0"/>
              <a:t>«</a:t>
            </a:r>
            <a:r>
              <a:rPr lang="en-US" dirty="0" smtClean="0"/>
              <a:t>v</a:t>
            </a:r>
            <a:r>
              <a:rPr lang="ru-RU" dirty="0" smtClean="0"/>
              <a:t>»</a:t>
            </a:r>
          </a:p>
          <a:p>
            <a:r>
              <a:rPr lang="ru-RU" dirty="0" smtClean="0"/>
              <a:t>«+»</a:t>
            </a:r>
          </a:p>
          <a:p>
            <a:r>
              <a:rPr lang="ru-RU" dirty="0" smtClean="0"/>
              <a:t>« - »</a:t>
            </a:r>
          </a:p>
          <a:p>
            <a:r>
              <a:rPr lang="ru-RU" dirty="0" smtClean="0"/>
              <a:t>«?»</a:t>
            </a:r>
          </a:p>
          <a:p>
            <a:r>
              <a:rPr lang="ru-RU" dirty="0" smtClean="0"/>
              <a:t>Поставьте этот знак на полях, если то, что вы читаете, соответствует тому, что знаете или думали, что знаете</a:t>
            </a:r>
          </a:p>
          <a:p>
            <a:r>
              <a:rPr lang="ru-RU" dirty="0" smtClean="0"/>
              <a:t>Поставьте этот знак на полях, если то, что вы читаете, для вас является новым</a:t>
            </a:r>
          </a:p>
          <a:p>
            <a:r>
              <a:rPr lang="ru-RU" dirty="0" smtClean="0"/>
              <a:t>Поставьте этот знак на полях, если то, что вы читаете, противоречит тому, что вы уже знали или думали, что знаете</a:t>
            </a:r>
          </a:p>
          <a:p>
            <a:r>
              <a:rPr lang="ru-RU" dirty="0" smtClean="0"/>
              <a:t>Поставьте этот знак на полях, если то, что вы читаете, непонятно, или вы хотели бы получить более подробные сведения по данному вопросу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454700"/>
          </a:xfrm>
        </p:spPr>
        <p:txBody>
          <a:bodyPr/>
          <a:lstStyle/>
          <a:p>
            <a:r>
              <a:rPr lang="ru-RU" dirty="0" smtClean="0"/>
              <a:t>Происходит активная оценка собственного познавательного опыта ученика, что служит залогом адекватного включения его в учебный процесс.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u="sng" dirty="0" smtClean="0"/>
              <a:t>Уроки на эмоционально- образной основе</a:t>
            </a:r>
            <a:br>
              <a:rPr lang="ru-RU" i="1" u="sng" dirty="0" smtClean="0"/>
            </a:br>
            <a:endParaRPr lang="ru-RU" dirty="0"/>
          </a:p>
        </p:txBody>
      </p:sp>
      <p:pic>
        <p:nvPicPr>
          <p:cNvPr id="2355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95455" y="2264792"/>
            <a:ext cx="5553090" cy="3807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323</TotalTime>
  <Words>2303</Words>
  <Application>Microsoft Office PowerPoint</Application>
  <PresentationFormat>Экран (4:3)</PresentationFormat>
  <Paragraphs>137</Paragraphs>
  <Slides>33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34" baseType="lpstr">
      <vt:lpstr>Яркая</vt:lpstr>
      <vt:lpstr>Профилактика утомляемости учащихся подросткового возраста на уроках истории и обществознания</vt:lpstr>
      <vt:lpstr>Утомление – опасное психофизиологическое состояние человека. </vt:lpstr>
      <vt:lpstr>Как этого достичь?</vt:lpstr>
      <vt:lpstr>Развитие утомления во многом связано с организацией режима работы и отдыха.</vt:lpstr>
      <vt:lpstr>Применение технологии встречных усилий  </vt:lpstr>
      <vt:lpstr>Презентация PowerPoint</vt:lpstr>
      <vt:lpstr>Инсерт</vt:lpstr>
      <vt:lpstr>Презентация PowerPoint</vt:lpstr>
      <vt:lpstr>Уроки на эмоционально- образной основе </vt:lpstr>
      <vt:lpstr>Активизация мыслительной деятельности учащихся является одной из центральной задач обучения. </vt:lpstr>
      <vt:lpstr>Игры</vt:lpstr>
      <vt:lpstr>Историческая игра </vt:lpstr>
      <vt:lpstr>Презентация PowerPoint</vt:lpstr>
      <vt:lpstr>Формы подачи учебного материала</vt:lpstr>
      <vt:lpstr>Виды познавательных заданий </vt:lpstr>
      <vt:lpstr>Презентация PowerPoint</vt:lpstr>
      <vt:lpstr>Дискуссия </vt:lpstr>
      <vt:lpstr>Первый вариант урока </vt:lpstr>
      <vt:lpstr>Презентация PowerPoint</vt:lpstr>
      <vt:lpstr>Слово учителя </vt:lpstr>
      <vt:lpstr>Презентация PowerPoint</vt:lpstr>
      <vt:lpstr>Презентация PowerPoint</vt:lpstr>
      <vt:lpstr>Учитель обращается к ученикам </vt:lpstr>
      <vt:lpstr>Слово учителя</vt:lpstr>
      <vt:lpstr>Организация исследовательской деятельности учащихся </vt:lpstr>
      <vt:lpstr>Задания группам </vt:lpstr>
      <vt:lpstr>Создание образно-эмоциальной педагогической ситуации </vt:lpstr>
      <vt:lpstr>Здоровьезберегающие технологии</vt:lpstr>
      <vt:lpstr>Здоровьезберегающие технологии</vt:lpstr>
      <vt:lpstr>Здоровьезберегающие технологии</vt:lpstr>
      <vt:lpstr>Презентация PowerPoint</vt:lpstr>
      <vt:lpstr>Огромное значение в предупреждении утомления является: </vt:lpstr>
      <vt:lpstr>Учитель должен помнить, что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Customer</dc:creator>
  <cp:lastModifiedBy>Людмила Васильевна Качаева</cp:lastModifiedBy>
  <cp:revision>63</cp:revision>
  <dcterms:created xsi:type="dcterms:W3CDTF">2011-08-30T14:38:56Z</dcterms:created>
  <dcterms:modified xsi:type="dcterms:W3CDTF">2020-11-17T12:14:51Z</dcterms:modified>
</cp:coreProperties>
</file>