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5"/>
  </p:notesMasterIdLst>
  <p:sldIdLst>
    <p:sldId id="298" r:id="rId2"/>
    <p:sldId id="315" r:id="rId3"/>
    <p:sldId id="313" r:id="rId4"/>
    <p:sldId id="300" r:id="rId5"/>
    <p:sldId id="301" r:id="rId6"/>
    <p:sldId id="303" r:id="rId7"/>
    <p:sldId id="305" r:id="rId8"/>
    <p:sldId id="318" r:id="rId9"/>
    <p:sldId id="307" r:id="rId10"/>
    <p:sldId id="308" r:id="rId11"/>
    <p:sldId id="304" r:id="rId12"/>
    <p:sldId id="310" r:id="rId13"/>
    <p:sldId id="311" r:id="rId14"/>
    <p:sldId id="257" r:id="rId15"/>
    <p:sldId id="294" r:id="rId16"/>
    <p:sldId id="293" r:id="rId17"/>
    <p:sldId id="269" r:id="rId18"/>
    <p:sldId id="281" r:id="rId19"/>
    <p:sldId id="296" r:id="rId20"/>
    <p:sldId id="295" r:id="rId21"/>
    <p:sldId id="262" r:id="rId22"/>
    <p:sldId id="265" r:id="rId23"/>
    <p:sldId id="280" r:id="rId24"/>
    <p:sldId id="25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2" r:id="rId34"/>
    <p:sldId id="283" r:id="rId35"/>
    <p:sldId id="284" r:id="rId36"/>
    <p:sldId id="285" r:id="rId37"/>
    <p:sldId id="286" r:id="rId38"/>
    <p:sldId id="287" r:id="rId39"/>
    <p:sldId id="290" r:id="rId40"/>
    <p:sldId id="291" r:id="rId41"/>
    <p:sldId id="292" r:id="rId42"/>
    <p:sldId id="299" r:id="rId43"/>
    <p:sldId id="267" r:id="rId4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9900"/>
    <a:srgbClr val="339933"/>
    <a:srgbClr val="FF3300"/>
    <a:srgbClr val="0066FF"/>
    <a:srgbClr val="FF99FF"/>
    <a:srgbClr val="CCECFF"/>
    <a:srgbClr val="FFFF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00090-224B-48D7-BE40-1DC9421A9F0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ABCF-4A10-47AB-9CBA-51D427B2F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8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ABCF-4A10-47AB-9CBA-51D427B2F7C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13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93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44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14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57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30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92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67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36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28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59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20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AF7C94-C283-420C-809F-59D6631B11A4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18778A5-0DDC-4B24-84E8-B3CC0844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2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4747902"/>
              </p:ext>
            </p:extLst>
          </p:nvPr>
        </p:nvGraphicFramePr>
        <p:xfrm>
          <a:off x="2533077" y="4529797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1044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Рыбина А.А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учитель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истории и обществознания МБОУ СОШ №3 г.Чехова</a:t>
                      </a:r>
                    </a:p>
                    <a:p>
                      <a:endPara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2019-2020  - заместитель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по учебно-методической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 ГАПОУ МО ПК «Московия»)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89760" y="1370744"/>
            <a:ext cx="8151223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педагогические основы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  профилактики   возникновения и ликвидации текущих и академических задолженностей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0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6" y="-60961"/>
            <a:ext cx="9875520" cy="17177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6" y="1656804"/>
            <a:ext cx="10877006" cy="4371703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sz="2800" dirty="0"/>
              <a:t> </a:t>
            </a:r>
            <a:r>
              <a:rPr lang="ru-RU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лавными </a:t>
            </a:r>
            <a:r>
              <a:rPr lang="ru-RU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неуспеваемости студентов являются </a:t>
            </a:r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профессионального самоопределения</a:t>
            </a:r>
            <a:r>
              <a:rPr lang="ru-RU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низкий </a:t>
            </a:r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выраженности внутренних мотивов</a:t>
            </a:r>
            <a:r>
              <a:rPr lang="ru-RU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учебной деятельности (профессиональных, познавательных, мотива достижения) при доминировании внешних мотивов учебной деятельности (получить диплом, сохранить статус студента</a:t>
            </a:r>
            <a:r>
              <a:rPr lang="ru-RU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 algn="just">
              <a:buNone/>
            </a:pPr>
            <a:endParaRPr lang="ru-RU" sz="2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Подавляющему </a:t>
            </a:r>
            <a:r>
              <a:rPr lang="ru-RU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большинству неуспевающих студентов требуется </a:t>
            </a:r>
            <a:r>
              <a:rPr lang="ru-RU" sz="28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организованная психолого-педагогическая помощь и </a:t>
            </a:r>
            <a:r>
              <a:rPr lang="ru-RU" sz="2800" b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marL="45720" indent="0" algn="just">
              <a:buNone/>
            </a:pPr>
            <a:endParaRPr lang="ru-RU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Социальная, воспитательная  работа </a:t>
            </a:r>
            <a:r>
              <a:rPr lang="ru-RU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неуспевающими студентами может быть эффективной только в том случае, если диапазон этой помощи и ее характер соответствует особенностям данной категории неуспевающих </a:t>
            </a:r>
            <a:r>
              <a:rPr lang="ru-RU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2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623" y="496389"/>
            <a:ext cx="9875520" cy="7576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 диагностика неуспеваемости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62" y="1254034"/>
            <a:ext cx="10474235" cy="4754879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 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профилактика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наиболее подходящих педагогических систем, в т. ч. применение активных методов и форм обучения, новейших педагогических технологий, проблемного и программированного обучения, информатизация педагогической деятельности.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систематический контроль и оценка результатов учебного процесса, своевременное выявление пробелов в знаниях. Для педагогической диагностики применяются беседы педагога и студента, наблюдение за трудным студентом, проведение тестов, анализ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проведение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консилиумов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(советов) —по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 и решению дидактических проблем неуспевающих студентов.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устранению неуспеваемости студентов методом дополнительных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индивидуальных занятий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 воздействие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 неуспевающими студентами должна проводиться индивидуальная воспитательная работа, т. к. неуспеваемость зачастую связана с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пробелами в  воспитании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1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39188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етоды работы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студентами, характеризующимися низким уровнем успеваемости по причинам, связанным с недостатками мотивации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1839686"/>
            <a:ext cx="10720251" cy="4038600"/>
          </a:xfrm>
        </p:spPr>
        <p:txBody>
          <a:bodyPr/>
          <a:lstStyle/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интересы, склонности и внутреннее побуждение личности к тому или иному виду активности, связанной с удовлетворением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психолого-педагогическую коррекцию мотивов для успешного усвоения учебного материала дисциплин будущей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обучении современные технологии развивающего, личностно-ориентированного обучения, осуществляя в учебном процессе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Осуществляя принцип мотивационного обеспечения образовательной деятельности, инициировать преподавательскую и учебную студенческую рефлексию, направленную на осмысление и осознание своей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5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261256"/>
            <a:ext cx="9875520" cy="57476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мотивации 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792478"/>
            <a:ext cx="11547566" cy="5799909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индивидуально-психологических особенностей личности, ее потребностей, мотивов, интересов (особое внимание должно быть уделено доминирующей потребности или мотиву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повышение уровня притязаний, развитие «здорового честолюбия», воспитание нацеленности на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старые мотивы новых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стимулов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деятельности, построение «лестницы целей» (последовательных шагов на пути достижения большой цели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Афиширование реально достигнутых в деятельности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соревнования – например, вести график личных достижений, стимулирование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механизма самоанализа (например, студентам полезно вести подробный «список достижений», в котором нужно отмечать все свои «взлеты» и «падения», анализировать их причины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положительного подкрепления (вознаграждение за эффективную работу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принципа постоянного повышения уровня сложности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«ситуаций успеха» в деятельности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отбор содержания учебного материала, не вызывающий недогрузку или перегрузку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фактора личных отношений со студентом со стороны преподавателя и наставника (хорошие отношения являются стимулом к деятельности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деятельности нужно стремиться вызывать у учащихся эмоции удовлетворения, интереса, радости,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азарта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подведению итогов нужно организовать так, чтобы студенты могли испытать чувство эмоционального удовлетворения от сделанного, радость победы над преодоленными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трудностями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3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470" y="3493855"/>
            <a:ext cx="9872871" cy="2279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задолженность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 результаты промежуточной аттестации по одному или нескольким учебным предметам, дисциплинам, курсам или модулям,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не прохождение промежуточной аттестации при отсутствии уважительных причин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77092" y="912223"/>
            <a:ext cx="9872871" cy="227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задолженность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pPr marL="0" indent="0" algn="ctr">
              <a:buFont typeface="Corbel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невыполнения рабочей программы по дисциплинам, междисциплинарным курсам, учебной, производственной практикам в течение соответствующего семестра и выражающийся в наличии неудовлетворительных оценок, пропусков занятий по неуважительным причинам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0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652" y="279133"/>
            <a:ext cx="9875520" cy="6063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текущей задолженности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38" y="1185970"/>
            <a:ext cx="11102971" cy="567203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своевременностью ликвидации текущей задолженности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 осуществляет заместитель руководителя по УМР, в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-  куратор.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Отработка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задолженности по учебной и производственной практикам в результате пропусков занятий, неудовлетворительных оценок осуществляется под руководством мастера производственного обучения, заместителя руководителя СП по УПР в дни отработок по соответствующему графику.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ликвидацией текущей задолженности по учебной и производственной практикам осуществляет заместитель руководителя СП по УПР.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учебных групп каждый месяц сдают ведомости оценок обучающихся за прошедший месяц  заместителю руководителя СП по учебно-методической работе (табель посещаемости обучающихся за прошедший месяц – заместителю руководителя СП по учебно-воспитательной работе).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Заместители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СП по учебно-методической работе и учебно-воспитательной работе на педагогическом совете СП с приглашением кураторов, преподавателей, мастеров производственного обучения анализируют ситуацию с успеваемостью и посещаемостью тех или иных обучающихся, определяют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меры педагогического воздействия и определяют их исполнителей. </a:t>
            </a:r>
          </a:p>
          <a:p>
            <a:pPr marL="45720" indent="0">
              <a:buNone/>
            </a:pPr>
            <a:endParaRPr lang="ru-RU" sz="80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2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29" y="186089"/>
            <a:ext cx="9875520" cy="8053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задолженности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579" y="808523"/>
            <a:ext cx="10828420" cy="5534525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1.Преподаватель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 производственного обучения оформляют «Лист прохождения программного материала» на каждого обучающегося, в котором указываются дисциплина, междисциплинарный курс, учебная и производственная практики в рамках каждого профессионального модуля, темы, формы и сроки (дата и время) ликвидации текущей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задолженности. 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2.Обучающихся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необходимости их родителей знакомят с предложенными формами ликвидации текущей задолженности:</a:t>
            </a:r>
          </a:p>
          <a:p>
            <a:pPr marL="45720" indent="0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практических заданий;</a:t>
            </a:r>
          </a:p>
          <a:p>
            <a:pPr marL="45720" indent="0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защита реферата;</a:t>
            </a:r>
          </a:p>
          <a:p>
            <a:pPr marL="45720" indent="0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перечня практических или лабораторных работ и определенных преподавателем заданий для самостоятельной работы;</a:t>
            </a:r>
          </a:p>
          <a:p>
            <a:pPr marL="45720" indent="0"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тестовых заданий и т.п.</a:t>
            </a:r>
          </a:p>
          <a:p>
            <a:pPr marL="45720" indent="0"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те или иные формы текущей промежуточной аттестации предусмотрены рабочей программой по дисциплине, элективному курсу, междисциплинарному курсу, то формы не меняются. </a:t>
            </a:r>
          </a:p>
          <a:p>
            <a:pPr marL="45720" indent="0"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ликвидации текущей задолженности составляет один месяц 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ее образования. При наличии уважительных причин возможно продление срока ее ликвидации до начала промежуточной аттестации. </a:t>
            </a:r>
          </a:p>
          <a:p>
            <a:pPr marL="45720" indent="0">
              <a:buNone/>
            </a:pPr>
            <a:endParaRPr lang="ru-RU" sz="7200" dirty="0">
              <a:solidFill>
                <a:schemeClr val="tx1"/>
              </a:solidFill>
            </a:endParaRPr>
          </a:p>
          <a:p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4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353" y="1032679"/>
            <a:ext cx="9875520" cy="39188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Порядок ликвидации академической задолженности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 descr="https://sun9-26.userapi.com/c851324/v851324591/2be31/UON_hNaQ5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3552" y="4101015"/>
            <a:ext cx="3353979" cy="22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0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827" y="5079365"/>
            <a:ext cx="2458595" cy="1778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5600" y="1268731"/>
            <a:ext cx="7273290" cy="1152525"/>
          </a:xfrm>
          <a:custGeom>
            <a:avLst/>
            <a:gdLst/>
            <a:ahLst/>
            <a:cxnLst/>
            <a:rect l="l" t="t" r="r" b="b"/>
            <a:pathLst>
              <a:path w="7273290" h="1152525">
                <a:moveTo>
                  <a:pt x="7080834" y="0"/>
                </a:moveTo>
                <a:lnTo>
                  <a:pt x="192023" y="0"/>
                </a:lnTo>
                <a:lnTo>
                  <a:pt x="147992" y="5071"/>
                </a:lnTo>
                <a:lnTo>
                  <a:pt x="107574" y="19518"/>
                </a:lnTo>
                <a:lnTo>
                  <a:pt x="71920" y="42187"/>
                </a:lnTo>
                <a:lnTo>
                  <a:pt x="42183" y="71925"/>
                </a:lnTo>
                <a:lnTo>
                  <a:pt x="19516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120"/>
                </a:lnTo>
                <a:lnTo>
                  <a:pt x="5071" y="1004147"/>
                </a:lnTo>
                <a:lnTo>
                  <a:pt x="19516" y="1044564"/>
                </a:lnTo>
                <a:lnTo>
                  <a:pt x="42183" y="1080218"/>
                </a:lnTo>
                <a:lnTo>
                  <a:pt x="71920" y="1109956"/>
                </a:lnTo>
                <a:lnTo>
                  <a:pt x="107574" y="1132625"/>
                </a:lnTo>
                <a:lnTo>
                  <a:pt x="147992" y="1147072"/>
                </a:lnTo>
                <a:lnTo>
                  <a:pt x="192023" y="1152144"/>
                </a:lnTo>
                <a:lnTo>
                  <a:pt x="7080834" y="1152144"/>
                </a:lnTo>
                <a:lnTo>
                  <a:pt x="7124861" y="1147072"/>
                </a:lnTo>
                <a:lnTo>
                  <a:pt x="7165278" y="1132625"/>
                </a:lnTo>
                <a:lnTo>
                  <a:pt x="7200932" y="1109956"/>
                </a:lnTo>
                <a:lnTo>
                  <a:pt x="7230670" y="1080218"/>
                </a:lnTo>
                <a:lnTo>
                  <a:pt x="7253339" y="1044564"/>
                </a:lnTo>
                <a:lnTo>
                  <a:pt x="7267786" y="1004147"/>
                </a:lnTo>
                <a:lnTo>
                  <a:pt x="7272858" y="960120"/>
                </a:lnTo>
                <a:lnTo>
                  <a:pt x="7272858" y="192024"/>
                </a:lnTo>
                <a:lnTo>
                  <a:pt x="7267786" y="147996"/>
                </a:lnTo>
                <a:lnTo>
                  <a:pt x="7253339" y="107579"/>
                </a:lnTo>
                <a:lnTo>
                  <a:pt x="7230670" y="71925"/>
                </a:lnTo>
                <a:lnTo>
                  <a:pt x="7200932" y="42187"/>
                </a:lnTo>
                <a:lnTo>
                  <a:pt x="7165278" y="19518"/>
                </a:lnTo>
                <a:lnTo>
                  <a:pt x="7124861" y="5071"/>
                </a:lnTo>
                <a:lnTo>
                  <a:pt x="70808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5600" y="1268731"/>
            <a:ext cx="7273290" cy="1152525"/>
          </a:xfrm>
          <a:custGeom>
            <a:avLst/>
            <a:gdLst/>
            <a:ahLst/>
            <a:cxnLst/>
            <a:rect l="l" t="t" r="r" b="b"/>
            <a:pathLst>
              <a:path w="7273290" h="1152525">
                <a:moveTo>
                  <a:pt x="0" y="192024"/>
                </a:moveTo>
                <a:lnTo>
                  <a:pt x="5071" y="147996"/>
                </a:lnTo>
                <a:lnTo>
                  <a:pt x="19516" y="107579"/>
                </a:lnTo>
                <a:lnTo>
                  <a:pt x="42183" y="71925"/>
                </a:lnTo>
                <a:lnTo>
                  <a:pt x="71920" y="42187"/>
                </a:lnTo>
                <a:lnTo>
                  <a:pt x="107574" y="19518"/>
                </a:lnTo>
                <a:lnTo>
                  <a:pt x="147992" y="5071"/>
                </a:lnTo>
                <a:lnTo>
                  <a:pt x="192023" y="0"/>
                </a:lnTo>
                <a:lnTo>
                  <a:pt x="7080834" y="0"/>
                </a:lnTo>
                <a:lnTo>
                  <a:pt x="7124861" y="5071"/>
                </a:lnTo>
                <a:lnTo>
                  <a:pt x="7165278" y="19518"/>
                </a:lnTo>
                <a:lnTo>
                  <a:pt x="7200932" y="42187"/>
                </a:lnTo>
                <a:lnTo>
                  <a:pt x="7230670" y="71925"/>
                </a:lnTo>
                <a:lnTo>
                  <a:pt x="7253339" y="107579"/>
                </a:lnTo>
                <a:lnTo>
                  <a:pt x="7267786" y="147996"/>
                </a:lnTo>
                <a:lnTo>
                  <a:pt x="7272858" y="192024"/>
                </a:lnTo>
                <a:lnTo>
                  <a:pt x="7272858" y="960120"/>
                </a:lnTo>
                <a:lnTo>
                  <a:pt x="7267786" y="1004147"/>
                </a:lnTo>
                <a:lnTo>
                  <a:pt x="7253339" y="1044564"/>
                </a:lnTo>
                <a:lnTo>
                  <a:pt x="7230670" y="1080218"/>
                </a:lnTo>
                <a:lnTo>
                  <a:pt x="7200932" y="1109956"/>
                </a:lnTo>
                <a:lnTo>
                  <a:pt x="7165278" y="1132625"/>
                </a:lnTo>
                <a:lnTo>
                  <a:pt x="7124861" y="1147072"/>
                </a:lnTo>
                <a:lnTo>
                  <a:pt x="7080834" y="1152144"/>
                </a:lnTo>
                <a:lnTo>
                  <a:pt x="192023" y="1152144"/>
                </a:lnTo>
                <a:lnTo>
                  <a:pt x="147992" y="1147072"/>
                </a:lnTo>
                <a:lnTo>
                  <a:pt x="107574" y="1132625"/>
                </a:lnTo>
                <a:lnTo>
                  <a:pt x="71920" y="1109956"/>
                </a:lnTo>
                <a:lnTo>
                  <a:pt x="42183" y="1080218"/>
                </a:lnTo>
                <a:lnTo>
                  <a:pt x="19516" y="1044564"/>
                </a:lnTo>
                <a:lnTo>
                  <a:pt x="5071" y="1004147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6798" y="2455798"/>
            <a:ext cx="5246370" cy="774700"/>
          </a:xfrm>
          <a:custGeom>
            <a:avLst/>
            <a:gdLst/>
            <a:ahLst/>
            <a:cxnLst/>
            <a:rect l="l" t="t" r="r" b="b"/>
            <a:pathLst>
              <a:path w="5246370" h="774700">
                <a:moveTo>
                  <a:pt x="4162805" y="0"/>
                </a:moveTo>
                <a:lnTo>
                  <a:pt x="1083437" y="0"/>
                </a:lnTo>
                <a:lnTo>
                  <a:pt x="1083437" y="360299"/>
                </a:lnTo>
                <a:lnTo>
                  <a:pt x="0" y="360299"/>
                </a:lnTo>
                <a:lnTo>
                  <a:pt x="2623057" y="774573"/>
                </a:lnTo>
                <a:lnTo>
                  <a:pt x="5246243" y="360299"/>
                </a:lnTo>
                <a:lnTo>
                  <a:pt x="4162805" y="360299"/>
                </a:lnTo>
                <a:lnTo>
                  <a:pt x="416280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6798" y="2455798"/>
            <a:ext cx="5246370" cy="774700"/>
          </a:xfrm>
          <a:custGeom>
            <a:avLst/>
            <a:gdLst/>
            <a:ahLst/>
            <a:cxnLst/>
            <a:rect l="l" t="t" r="r" b="b"/>
            <a:pathLst>
              <a:path w="5246370" h="774700">
                <a:moveTo>
                  <a:pt x="0" y="360299"/>
                </a:moveTo>
                <a:lnTo>
                  <a:pt x="1083437" y="360299"/>
                </a:lnTo>
                <a:lnTo>
                  <a:pt x="1083437" y="0"/>
                </a:lnTo>
                <a:lnTo>
                  <a:pt x="4162805" y="0"/>
                </a:lnTo>
                <a:lnTo>
                  <a:pt x="4162805" y="360299"/>
                </a:lnTo>
                <a:lnTo>
                  <a:pt x="5246243" y="360299"/>
                </a:lnTo>
                <a:lnTo>
                  <a:pt x="2623057" y="774573"/>
                </a:lnTo>
                <a:lnTo>
                  <a:pt x="0" y="36029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2279" y="878890"/>
            <a:ext cx="8351520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100" dirty="0">
              <a:latin typeface="Calibri"/>
              <a:cs typeface="Calibri"/>
            </a:endParaRPr>
          </a:p>
          <a:p>
            <a:pPr marR="77470" algn="ctr"/>
            <a:r>
              <a:rPr sz="2400" b="1" spc="-60" dirty="0">
                <a:latin typeface="Times New Roman"/>
                <a:cs typeface="Times New Roman"/>
              </a:rPr>
              <a:t>ОБРАЗОВАТЕЛЬНАЯ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ОРГАНИЗАЦИЯ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 dirty="0">
              <a:latin typeface="Times New Roman"/>
              <a:cs typeface="Times New Roman"/>
            </a:endParaRPr>
          </a:p>
          <a:p>
            <a:pPr marR="419734" algn="ctr"/>
            <a:r>
              <a:rPr sz="2400" b="1" spc="-20" dirty="0">
                <a:latin typeface="Times New Roman"/>
                <a:cs typeface="Times New Roman"/>
              </a:rPr>
              <a:t>ОБЯЗАНА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420370" marR="327660" indent="-342900">
              <a:spcBef>
                <a:spcPts val="2050"/>
              </a:spcBef>
              <a:buSzPct val="96875"/>
              <a:buFont typeface="Wingdings"/>
              <a:buChar char=""/>
              <a:tabLst>
                <a:tab pos="441325" algn="l"/>
                <a:tab pos="5380355" algn="l"/>
              </a:tabLst>
            </a:pPr>
            <a:r>
              <a:rPr sz="3200" spc="-20" dirty="0">
                <a:latin typeface="Times New Roman"/>
                <a:cs typeface="Times New Roman"/>
              </a:rPr>
              <a:t>создать </a:t>
            </a:r>
            <a:r>
              <a:rPr sz="3200" spc="-5" dirty="0">
                <a:latin typeface="Times New Roman"/>
                <a:cs typeface="Times New Roman"/>
              </a:rPr>
              <a:t>условия </a:t>
            </a:r>
            <a:r>
              <a:rPr sz="3200" spc="-10" dirty="0">
                <a:latin typeface="Times New Roman"/>
                <a:cs typeface="Times New Roman"/>
              </a:rPr>
              <a:t>обучающемуся </a:t>
            </a:r>
            <a:r>
              <a:rPr sz="3200" dirty="0">
                <a:latin typeface="Times New Roman"/>
                <a:cs typeface="Times New Roman"/>
              </a:rPr>
              <a:t>для  </a:t>
            </a:r>
            <a:r>
              <a:rPr sz="3200" spc="-5" dirty="0">
                <a:latin typeface="Times New Roman"/>
                <a:cs typeface="Times New Roman"/>
              </a:rPr>
              <a:t>ликвид</a:t>
            </a:r>
            <a:r>
              <a:rPr sz="3200" spc="5" dirty="0">
                <a:latin typeface="Times New Roman"/>
                <a:cs typeface="Times New Roman"/>
              </a:rPr>
              <a:t>а</a:t>
            </a:r>
            <a:r>
              <a:rPr sz="3200" spc="-5" dirty="0">
                <a:latin typeface="Times New Roman"/>
                <a:cs typeface="Times New Roman"/>
              </a:rPr>
              <a:t>ци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-4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ад</a:t>
            </a:r>
            <a:r>
              <a:rPr sz="3200" spc="10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мич</a:t>
            </a:r>
            <a:r>
              <a:rPr sz="3200" spc="80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-16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ой	</a:t>
            </a:r>
            <a:r>
              <a:rPr sz="3200" spc="-5" dirty="0">
                <a:latin typeface="Times New Roman"/>
                <a:cs typeface="Times New Roman"/>
              </a:rPr>
              <a:t>зад</a:t>
            </a:r>
            <a:r>
              <a:rPr sz="3200" spc="-30" dirty="0">
                <a:latin typeface="Times New Roman"/>
                <a:cs typeface="Times New Roman"/>
              </a:rPr>
              <a:t>о</a:t>
            </a:r>
            <a:r>
              <a:rPr sz="3200" spc="-5" dirty="0">
                <a:latin typeface="Times New Roman"/>
                <a:cs typeface="Times New Roman"/>
              </a:rPr>
              <a:t>л</a:t>
            </a:r>
            <a:r>
              <a:rPr sz="3200" spc="-45" dirty="0">
                <a:latin typeface="Times New Roman"/>
                <a:cs typeface="Times New Roman"/>
              </a:rPr>
              <a:t>ж</a:t>
            </a:r>
            <a:r>
              <a:rPr sz="3200" dirty="0">
                <a:latin typeface="Times New Roman"/>
                <a:cs typeface="Times New Roman"/>
              </a:rPr>
              <a:t>енн</a:t>
            </a:r>
            <a:r>
              <a:rPr sz="3200" spc="95" dirty="0">
                <a:latin typeface="Times New Roman"/>
                <a:cs typeface="Times New Roman"/>
              </a:rPr>
              <a:t>о</a:t>
            </a:r>
            <a:r>
              <a:rPr sz="3200" dirty="0">
                <a:latin typeface="Times New Roman"/>
                <a:cs typeface="Times New Roman"/>
              </a:rPr>
              <a:t>сти</a:t>
            </a:r>
          </a:p>
          <a:p>
            <a:pPr marL="420370" marR="5080" indent="-342900">
              <a:spcBef>
                <a:spcPts val="5"/>
              </a:spcBef>
              <a:buSzPct val="96875"/>
              <a:buFont typeface="Wingdings"/>
              <a:buChar char=""/>
              <a:tabLst>
                <a:tab pos="441325" algn="l"/>
              </a:tabLst>
            </a:pPr>
            <a:r>
              <a:rPr sz="3200" dirty="0" err="1" smtClean="0">
                <a:latin typeface="Times New Roman"/>
                <a:cs typeface="Times New Roman"/>
              </a:rPr>
              <a:t>обеспечить</a:t>
            </a: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spc="-20" dirty="0" err="1" smtClean="0">
                <a:latin typeface="Times New Roman"/>
                <a:cs typeface="Times New Roman"/>
              </a:rPr>
              <a:t>контроль</a:t>
            </a:r>
            <a:r>
              <a:rPr sz="3200" spc="-20" dirty="0" smtClean="0">
                <a:latin typeface="Times New Roman"/>
                <a:cs typeface="Times New Roman"/>
              </a:rPr>
              <a:t> </a:t>
            </a:r>
            <a:r>
              <a:rPr sz="3200" dirty="0" err="1" smtClean="0">
                <a:latin typeface="Times New Roman"/>
                <a:cs typeface="Times New Roman"/>
              </a:rPr>
              <a:t>за</a:t>
            </a: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spc="10" dirty="0" err="1" smtClean="0">
                <a:latin typeface="Times New Roman"/>
                <a:cs typeface="Times New Roman"/>
              </a:rPr>
              <a:t>своевременностью</a:t>
            </a:r>
            <a:r>
              <a:rPr sz="3200" spc="-195" dirty="0" smtClean="0">
                <a:latin typeface="Times New Roman"/>
                <a:cs typeface="Times New Roman"/>
              </a:rPr>
              <a:t> </a:t>
            </a:r>
            <a:r>
              <a:rPr sz="3200" dirty="0" err="1" smtClean="0">
                <a:latin typeface="Times New Roman"/>
                <a:cs typeface="Times New Roman"/>
              </a:rPr>
              <a:t>ее</a:t>
            </a:r>
            <a:r>
              <a:rPr sz="3200" dirty="0" smtClean="0">
                <a:latin typeface="Times New Roman"/>
                <a:cs typeface="Times New Roman"/>
              </a:rPr>
              <a:t>  </a:t>
            </a:r>
            <a:r>
              <a:rPr sz="3200" spc="-5" dirty="0" err="1" smtClean="0">
                <a:latin typeface="Times New Roman"/>
                <a:cs typeface="Times New Roman"/>
              </a:rPr>
              <a:t>ликвидации</a:t>
            </a:r>
            <a:endParaRPr sz="3200" spc="-5" dirty="0" smtClean="0">
              <a:latin typeface="Times New Roman"/>
              <a:cs typeface="Times New Roman"/>
            </a:endParaRPr>
          </a:p>
          <a:p>
            <a:pPr marL="12700">
              <a:spcBef>
                <a:spcPts val="2260"/>
              </a:spcBef>
            </a:pPr>
            <a:r>
              <a:rPr b="1" dirty="0" smtClean="0">
                <a:latin typeface="Times New Roman"/>
                <a:cs typeface="Times New Roman"/>
              </a:rPr>
              <a:t>ч. 4 </a:t>
            </a:r>
            <a:r>
              <a:rPr b="1" spc="-45" dirty="0" err="1" smtClean="0">
                <a:latin typeface="Times New Roman"/>
                <a:cs typeface="Times New Roman"/>
              </a:rPr>
              <a:t>ст</a:t>
            </a:r>
            <a:r>
              <a:rPr b="1" spc="-45" dirty="0" smtClean="0">
                <a:latin typeface="Times New Roman"/>
                <a:cs typeface="Times New Roman"/>
              </a:rPr>
              <a:t>.</a:t>
            </a:r>
            <a:r>
              <a:rPr b="1" spc="-35" dirty="0" smtClean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58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8185" y="5549362"/>
            <a:ext cx="6069965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5" dirty="0">
                <a:latin typeface="Times New Roman"/>
                <a:cs typeface="Times New Roman"/>
              </a:rPr>
              <a:t>Федеральный </a:t>
            </a:r>
            <a:r>
              <a:rPr sz="2400" b="1" spc="-10" dirty="0">
                <a:latin typeface="Times New Roman"/>
                <a:cs typeface="Times New Roman"/>
              </a:rPr>
              <a:t>закон </a:t>
            </a:r>
            <a:r>
              <a:rPr sz="2400" b="1" spc="-20" dirty="0">
                <a:latin typeface="Times New Roman"/>
                <a:cs typeface="Times New Roman"/>
              </a:rPr>
              <a:t>от </a:t>
            </a:r>
            <a:r>
              <a:rPr sz="2400" b="1" dirty="0">
                <a:latin typeface="Times New Roman"/>
                <a:cs typeface="Times New Roman"/>
              </a:rPr>
              <a:t>29.12.2012 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273-ФЗ</a:t>
            </a:r>
            <a:endParaRPr sz="2400" dirty="0">
              <a:latin typeface="Times New Roman"/>
              <a:cs typeface="Times New Roman"/>
            </a:endParaRPr>
          </a:p>
          <a:p>
            <a:pPr marL="24765"/>
            <a:r>
              <a:rPr sz="2400" b="1" dirty="0">
                <a:latin typeface="Times New Roman"/>
                <a:cs typeface="Times New Roman"/>
              </a:rPr>
              <a:t>«Об </a:t>
            </a:r>
            <a:r>
              <a:rPr sz="2400" b="1" spc="-10" dirty="0">
                <a:latin typeface="Times New Roman"/>
                <a:cs typeface="Times New Roman"/>
              </a:rPr>
              <a:t>образовании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 err="1">
                <a:latin typeface="Times New Roman"/>
                <a:cs typeface="Times New Roman"/>
              </a:rPr>
              <a:t>Российской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lang="ru-RU" sz="2400" b="1" spc="-15" dirty="0" smtClean="0">
                <a:latin typeface="Times New Roman"/>
                <a:cs typeface="Times New Roman"/>
              </a:rPr>
              <a:t> </a:t>
            </a:r>
            <a:r>
              <a:rPr sz="2400" b="1" spc="-180" dirty="0" err="1" smtClean="0">
                <a:latin typeface="Times New Roman"/>
                <a:cs typeface="Times New Roman"/>
              </a:rPr>
              <a:t>Федераци</a:t>
            </a:r>
            <a:r>
              <a:rPr spc="-270" baseline="46296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и</a:t>
            </a:r>
            <a:r>
              <a:rPr sz="2400" b="1" spc="-5" dirty="0">
                <a:latin typeface="Times New Roman"/>
                <a:cs typeface="Times New Roman"/>
              </a:rPr>
              <a:t>»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9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396" y="234215"/>
            <a:ext cx="9418077" cy="5550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ликвидации академической задолженности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136" y="789272"/>
            <a:ext cx="11454062" cy="568853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обязаны ликвидировать академическую задолженность в установленные Колледжем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сроки.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Колледж, родители (законные представители) несовершеннолетних обучающихся обязаны создать условия обучающимся для ликвидации академической задолженности и обеспечить контроль за своевременностью ее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ликвидации.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академическую задолженность, вправе пройти промежуточную аттестацию по соответствующим дисциплинам, курсу, междисциплинарным курсам, учебной и производственной практикам </a:t>
            </a:r>
            <a:r>
              <a:rPr lang="ru-RU" sz="7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раз в сроки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Колледжем, в пределах одного года с момента образования задолженности. </a:t>
            </a: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период не включается время болезни обучающегося, нахождение его в академическом отпуске. </a:t>
            </a: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прошедшим промежуточную аттестацию по уважительным причинам, приказом директора назначаются дополнительные сроки в пределах одного года с момента образования академической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задолженности.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выпускных курсов срок ликвидации задолженности за семестр обучения, в котором предусмотрено окончание Колледжа, устанавливается не менее чем за 30 суток до начала проведения государственной итоговой аттестации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прошедшие промежуточную аттестацию по уважительным причинам или имеющие академическую задолженность, переводятся на следующий курс условно.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ликвидировавшие в установленные сроки академической задолженности, отчисляются из Колледжа как не выполнившие обязанностей по добросовестному освоению образовательной программы и выполнению учебного плана.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каждого этапа ликвидации академической задолженности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издается  приказ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Колледжа. 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194" y="2624781"/>
            <a:ext cx="9962606" cy="151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наши замыслы, поиски и построения превращаются в прах, если нет у ученика желания учиться». 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 А. Сухомлинский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95" y="320842"/>
            <a:ext cx="9875520" cy="6416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ликвидации академической задолженности 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268" y="1155490"/>
            <a:ext cx="10963174" cy="51976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родителей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несовершеннолетних обучающихся и самих обучающихся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(письменно уведомляем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о наличии академической задолженности с указанием дисциплин, междисциплинарных курсов, учебной, производственной практик и сроков 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служебной записки руководителем СП  на имя директора Колледжа  (список имеющих задолженность).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приказа по колледжу (в разрезе СП) о ликвидации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задолженности, с указанием конкретных дат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академической задолженности в первый раз проводится преподавателем, который осуществлял промежуточную аттестацию в учебной группе.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результатов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академической задолженности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 неудовлетворительной оценки или неявки на контрольное мероприятие по ликвидации академической задолженности по неуважительной причине, обучающийся проходит промежуточную аттестацию во второй раз в присутствии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для повторной ликвидации академической задолженности создается приказом директора с определением конкретных сроков проведения контрольного мероприятия.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академической задолженности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приказом директора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оллдежа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4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-118110"/>
            <a:ext cx="9875520" cy="954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 необходимо: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039" y="925514"/>
            <a:ext cx="11487150" cy="470535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(актуализировать)  знания Локальных нормативных актов: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проведения текущего контроля знаний обучающихся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режиме занятий обучающегося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ликвидации текущих и академических задолженностей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2867" y="5215365"/>
            <a:ext cx="714102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локальными актами нормы и процедуры, сроки  </a:t>
            </a:r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 отчетности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2678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92" y="0"/>
            <a:ext cx="10243849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Заместителям руководителя СП по УМР/УПР  и УВР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92" y="1608908"/>
            <a:ext cx="11286699" cy="464439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 посещаемости и успеваемости обучающихся на основании: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 в журнале учета посещаемости и успеваемости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отчетности, предоставляемой кураторами групп обучающихся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своевременную  информацию по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ru-RU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 и успеваемости обучающихся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возникновению текущей и академической задолженности 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5600" y="1268731"/>
            <a:ext cx="7273290" cy="1152525"/>
          </a:xfrm>
          <a:custGeom>
            <a:avLst/>
            <a:gdLst/>
            <a:ahLst/>
            <a:cxnLst/>
            <a:rect l="l" t="t" r="r" b="b"/>
            <a:pathLst>
              <a:path w="7273290" h="1152525">
                <a:moveTo>
                  <a:pt x="7080834" y="0"/>
                </a:moveTo>
                <a:lnTo>
                  <a:pt x="192023" y="0"/>
                </a:lnTo>
                <a:lnTo>
                  <a:pt x="147992" y="5071"/>
                </a:lnTo>
                <a:lnTo>
                  <a:pt x="107574" y="19518"/>
                </a:lnTo>
                <a:lnTo>
                  <a:pt x="71920" y="42187"/>
                </a:lnTo>
                <a:lnTo>
                  <a:pt x="42183" y="71925"/>
                </a:lnTo>
                <a:lnTo>
                  <a:pt x="19516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120"/>
                </a:lnTo>
                <a:lnTo>
                  <a:pt x="5071" y="1004147"/>
                </a:lnTo>
                <a:lnTo>
                  <a:pt x="19516" y="1044564"/>
                </a:lnTo>
                <a:lnTo>
                  <a:pt x="42183" y="1080218"/>
                </a:lnTo>
                <a:lnTo>
                  <a:pt x="71920" y="1109956"/>
                </a:lnTo>
                <a:lnTo>
                  <a:pt x="107574" y="1132625"/>
                </a:lnTo>
                <a:lnTo>
                  <a:pt x="147992" y="1147072"/>
                </a:lnTo>
                <a:lnTo>
                  <a:pt x="192023" y="1152144"/>
                </a:lnTo>
                <a:lnTo>
                  <a:pt x="7080834" y="1152144"/>
                </a:lnTo>
                <a:lnTo>
                  <a:pt x="7124861" y="1147072"/>
                </a:lnTo>
                <a:lnTo>
                  <a:pt x="7165278" y="1132625"/>
                </a:lnTo>
                <a:lnTo>
                  <a:pt x="7200932" y="1109956"/>
                </a:lnTo>
                <a:lnTo>
                  <a:pt x="7230670" y="1080218"/>
                </a:lnTo>
                <a:lnTo>
                  <a:pt x="7253339" y="1044564"/>
                </a:lnTo>
                <a:lnTo>
                  <a:pt x="7267786" y="1004147"/>
                </a:lnTo>
                <a:lnTo>
                  <a:pt x="7272858" y="960120"/>
                </a:lnTo>
                <a:lnTo>
                  <a:pt x="7272858" y="192024"/>
                </a:lnTo>
                <a:lnTo>
                  <a:pt x="7267786" y="147996"/>
                </a:lnTo>
                <a:lnTo>
                  <a:pt x="7253339" y="107579"/>
                </a:lnTo>
                <a:lnTo>
                  <a:pt x="7230670" y="71925"/>
                </a:lnTo>
                <a:lnTo>
                  <a:pt x="7200932" y="42187"/>
                </a:lnTo>
                <a:lnTo>
                  <a:pt x="7165278" y="19518"/>
                </a:lnTo>
                <a:lnTo>
                  <a:pt x="7124861" y="5071"/>
                </a:lnTo>
                <a:lnTo>
                  <a:pt x="708083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5600" y="1268731"/>
            <a:ext cx="7273290" cy="1152525"/>
          </a:xfrm>
          <a:custGeom>
            <a:avLst/>
            <a:gdLst/>
            <a:ahLst/>
            <a:cxnLst/>
            <a:rect l="l" t="t" r="r" b="b"/>
            <a:pathLst>
              <a:path w="7273290" h="1152525">
                <a:moveTo>
                  <a:pt x="0" y="192024"/>
                </a:moveTo>
                <a:lnTo>
                  <a:pt x="5071" y="147996"/>
                </a:lnTo>
                <a:lnTo>
                  <a:pt x="19516" y="107579"/>
                </a:lnTo>
                <a:lnTo>
                  <a:pt x="42183" y="71925"/>
                </a:lnTo>
                <a:lnTo>
                  <a:pt x="71920" y="42187"/>
                </a:lnTo>
                <a:lnTo>
                  <a:pt x="107574" y="19518"/>
                </a:lnTo>
                <a:lnTo>
                  <a:pt x="147992" y="5071"/>
                </a:lnTo>
                <a:lnTo>
                  <a:pt x="192023" y="0"/>
                </a:lnTo>
                <a:lnTo>
                  <a:pt x="7080834" y="0"/>
                </a:lnTo>
                <a:lnTo>
                  <a:pt x="7124861" y="5071"/>
                </a:lnTo>
                <a:lnTo>
                  <a:pt x="7165278" y="19518"/>
                </a:lnTo>
                <a:lnTo>
                  <a:pt x="7200932" y="42187"/>
                </a:lnTo>
                <a:lnTo>
                  <a:pt x="7230670" y="71925"/>
                </a:lnTo>
                <a:lnTo>
                  <a:pt x="7253339" y="107579"/>
                </a:lnTo>
                <a:lnTo>
                  <a:pt x="7267786" y="147996"/>
                </a:lnTo>
                <a:lnTo>
                  <a:pt x="7272858" y="192024"/>
                </a:lnTo>
                <a:lnTo>
                  <a:pt x="7272858" y="960120"/>
                </a:lnTo>
                <a:lnTo>
                  <a:pt x="7267786" y="1004147"/>
                </a:lnTo>
                <a:lnTo>
                  <a:pt x="7253339" y="1044564"/>
                </a:lnTo>
                <a:lnTo>
                  <a:pt x="7230670" y="1080218"/>
                </a:lnTo>
                <a:lnTo>
                  <a:pt x="7200932" y="1109956"/>
                </a:lnTo>
                <a:lnTo>
                  <a:pt x="7165278" y="1132625"/>
                </a:lnTo>
                <a:lnTo>
                  <a:pt x="7124861" y="1147072"/>
                </a:lnTo>
                <a:lnTo>
                  <a:pt x="7080834" y="1152144"/>
                </a:lnTo>
                <a:lnTo>
                  <a:pt x="192023" y="1152144"/>
                </a:lnTo>
                <a:lnTo>
                  <a:pt x="147992" y="1147072"/>
                </a:lnTo>
                <a:lnTo>
                  <a:pt x="107574" y="1132625"/>
                </a:lnTo>
                <a:lnTo>
                  <a:pt x="71920" y="1109956"/>
                </a:lnTo>
                <a:lnTo>
                  <a:pt x="42183" y="1080218"/>
                </a:lnTo>
                <a:lnTo>
                  <a:pt x="19516" y="1044564"/>
                </a:lnTo>
                <a:lnTo>
                  <a:pt x="5071" y="1004147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6798" y="2455798"/>
            <a:ext cx="5246370" cy="1549400"/>
          </a:xfrm>
          <a:custGeom>
            <a:avLst/>
            <a:gdLst/>
            <a:ahLst/>
            <a:cxnLst/>
            <a:rect l="l" t="t" r="r" b="b"/>
            <a:pathLst>
              <a:path w="5246370" h="1549400">
                <a:moveTo>
                  <a:pt x="4162805" y="0"/>
                </a:moveTo>
                <a:lnTo>
                  <a:pt x="1083437" y="0"/>
                </a:lnTo>
                <a:lnTo>
                  <a:pt x="1083437" y="720725"/>
                </a:lnTo>
                <a:lnTo>
                  <a:pt x="0" y="720725"/>
                </a:lnTo>
                <a:lnTo>
                  <a:pt x="2623057" y="1549273"/>
                </a:lnTo>
                <a:lnTo>
                  <a:pt x="5246243" y="720725"/>
                </a:lnTo>
                <a:lnTo>
                  <a:pt x="4162805" y="720725"/>
                </a:lnTo>
                <a:lnTo>
                  <a:pt x="4162805" y="0"/>
                </a:lnTo>
                <a:close/>
              </a:path>
            </a:pathLst>
          </a:custGeom>
          <a:solidFill>
            <a:srgbClr val="DCE6F1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6798" y="2455798"/>
            <a:ext cx="5246370" cy="1549400"/>
          </a:xfrm>
          <a:custGeom>
            <a:avLst/>
            <a:gdLst/>
            <a:ahLst/>
            <a:cxnLst/>
            <a:rect l="l" t="t" r="r" b="b"/>
            <a:pathLst>
              <a:path w="5246370" h="1549400">
                <a:moveTo>
                  <a:pt x="0" y="720725"/>
                </a:moveTo>
                <a:lnTo>
                  <a:pt x="1083437" y="720725"/>
                </a:lnTo>
                <a:lnTo>
                  <a:pt x="1083437" y="0"/>
                </a:lnTo>
                <a:lnTo>
                  <a:pt x="4162805" y="0"/>
                </a:lnTo>
                <a:lnTo>
                  <a:pt x="4162805" y="720725"/>
                </a:lnTo>
                <a:lnTo>
                  <a:pt x="5246243" y="720725"/>
                </a:lnTo>
                <a:lnTo>
                  <a:pt x="2623057" y="1549273"/>
                </a:lnTo>
                <a:lnTo>
                  <a:pt x="0" y="720725"/>
                </a:lnTo>
                <a:close/>
              </a:path>
            </a:pathLst>
          </a:custGeom>
          <a:solidFill>
            <a:srgbClr val="FF3300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8150" y="1334262"/>
            <a:ext cx="6805930" cy="2021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Отчисление за </a:t>
            </a:r>
            <a:r>
              <a:rPr sz="2400" b="1" spc="-10" dirty="0">
                <a:latin typeface="Times New Roman"/>
                <a:cs typeface="Times New Roman"/>
              </a:rPr>
              <a:t>невыполнение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обязанностей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spcBef>
                <a:spcPts val="15"/>
              </a:spcBef>
              <a:tabLst>
                <a:tab pos="3478529" algn="l"/>
              </a:tabLst>
            </a:pPr>
            <a:r>
              <a:rPr sz="2000" u="sng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добросовестному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освоению	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образовательной программы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u="sng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выполнению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учебного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плана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R="334010" algn="ctr">
              <a:spcBef>
                <a:spcPts val="5"/>
              </a:spcBef>
            </a:pPr>
            <a:r>
              <a:rPr sz="2400" spc="-25" dirty="0">
                <a:latin typeface="Times New Roman"/>
                <a:cs typeface="Times New Roman"/>
              </a:rPr>
              <a:t>ЧАСТЬ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11</a:t>
            </a:r>
            <a:endParaRPr sz="2400" dirty="0">
              <a:latin typeface="Times New Roman"/>
              <a:cs typeface="Times New Roman"/>
            </a:endParaRPr>
          </a:p>
          <a:p>
            <a:pPr marR="334010" algn="ctr"/>
            <a:r>
              <a:rPr sz="2400" spc="-60" dirty="0">
                <a:latin typeface="Times New Roman"/>
                <a:cs typeface="Times New Roman"/>
              </a:rPr>
              <a:t>СТАТЬИ</a:t>
            </a:r>
            <a:r>
              <a:rPr sz="2400" dirty="0">
                <a:latin typeface="Times New Roman"/>
                <a:cs typeface="Times New Roman"/>
              </a:rPr>
              <a:t> 58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09704" y="5644133"/>
            <a:ext cx="6069965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5" dirty="0">
                <a:latin typeface="Times New Roman"/>
                <a:cs typeface="Times New Roman"/>
              </a:rPr>
              <a:t>Федеральный </a:t>
            </a:r>
            <a:r>
              <a:rPr sz="2400" b="1" spc="-10" dirty="0">
                <a:latin typeface="Times New Roman"/>
                <a:cs typeface="Times New Roman"/>
              </a:rPr>
              <a:t>закон </a:t>
            </a:r>
            <a:r>
              <a:rPr sz="2400" b="1" spc="-20" dirty="0">
                <a:latin typeface="Times New Roman"/>
                <a:cs typeface="Times New Roman"/>
              </a:rPr>
              <a:t>от </a:t>
            </a:r>
            <a:r>
              <a:rPr sz="2400" b="1" dirty="0">
                <a:latin typeface="Times New Roman"/>
                <a:cs typeface="Times New Roman"/>
              </a:rPr>
              <a:t>29.12.2012 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273-ФЗ</a:t>
            </a:r>
            <a:endParaRPr sz="2400" dirty="0">
              <a:latin typeface="Times New Roman"/>
              <a:cs typeface="Times New Roman"/>
            </a:endParaRPr>
          </a:p>
          <a:p>
            <a:pPr marL="24765"/>
            <a:r>
              <a:rPr sz="2400" b="1" dirty="0">
                <a:latin typeface="Times New Roman"/>
                <a:cs typeface="Times New Roman"/>
              </a:rPr>
              <a:t>«Об </a:t>
            </a:r>
            <a:r>
              <a:rPr sz="2400" b="1" spc="-10" dirty="0">
                <a:latin typeface="Times New Roman"/>
                <a:cs typeface="Times New Roman"/>
              </a:rPr>
              <a:t>образовании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Российской </a:t>
            </a:r>
            <a:r>
              <a:rPr sz="2400" b="1" spc="-180" dirty="0">
                <a:latin typeface="Times New Roman"/>
                <a:cs typeface="Times New Roman"/>
              </a:rPr>
              <a:t>Федерац</a:t>
            </a:r>
            <a:r>
              <a:rPr spc="-270" baseline="46296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2400" b="1" spc="-180" dirty="0">
                <a:latin typeface="Times New Roman"/>
                <a:cs typeface="Times New Roman"/>
              </a:rPr>
              <a:t>и</a:t>
            </a:r>
            <a:r>
              <a:rPr spc="-270" baseline="46296" dirty="0">
                <a:solidFill>
                  <a:srgbClr val="888888"/>
                </a:solidFill>
                <a:latin typeface="Calibri"/>
                <a:cs typeface="Calibri"/>
              </a:rPr>
              <a:t>3    </a:t>
            </a:r>
            <a:r>
              <a:rPr spc="-157" baseline="46296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0572" y="4242942"/>
            <a:ext cx="61779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АКАДЕМЧЕСКАЯ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ЗАДОЛЖЕННОСТЬ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1290" algn="ctr"/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ЛИКВИДИРОВАНА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357051"/>
            <a:ext cx="10657114" cy="232294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бучающийся </a:t>
            </a:r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отчислен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неуспеваемость только в случае, когда соблюдены следующие условия:</a:t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803" y="2168434"/>
            <a:ext cx="10958133" cy="29852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имеет неликвидированную академическую задолженность</a:t>
            </a:r>
          </a:p>
          <a:p>
            <a:pPr algn="just"/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были дважды установлены сроки для прохождения повторной промежуточной аттестации</a:t>
            </a:r>
          </a:p>
          <a:p>
            <a:pPr algn="just"/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не ликвидировал академическую задолженность в установленные сроки</a:t>
            </a:r>
          </a:p>
          <a:p>
            <a:pPr algn="just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шаги и условия документально оформлены и зафиксированы</a:t>
            </a:r>
            <a:endParaRPr lang="ru-RU" sz="2800" b="1" i="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5286" y="5484649"/>
            <a:ext cx="1070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Взимание платы с обучающихся </a:t>
            </a:r>
          </a:p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прохождение промежуточной аттестации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42665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523" y="3150522"/>
            <a:ext cx="3609974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1848" y="2348610"/>
            <a:ext cx="3670889" cy="2631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8177" y="1175080"/>
            <a:ext cx="30168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7160">
              <a:spcBef>
                <a:spcPts val="105"/>
              </a:spcBef>
            </a:pP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ОСНОВАНИЯ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ЛЕ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ИЯ</a:t>
            </a:r>
            <a:endParaRPr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3736" y="5540755"/>
            <a:ext cx="6069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Федеральный </a:t>
            </a:r>
            <a:r>
              <a:rPr sz="2400" b="1" spc="-10" dirty="0">
                <a:latin typeface="Times New Roman"/>
                <a:cs typeface="Times New Roman"/>
              </a:rPr>
              <a:t>закон </a:t>
            </a:r>
            <a:r>
              <a:rPr sz="2400" b="1" spc="-20" dirty="0">
                <a:latin typeface="Times New Roman"/>
                <a:cs typeface="Times New Roman"/>
              </a:rPr>
              <a:t>от </a:t>
            </a:r>
            <a:r>
              <a:rPr sz="2400" b="1" dirty="0">
                <a:latin typeface="Times New Roman"/>
                <a:cs typeface="Times New Roman"/>
              </a:rPr>
              <a:t>29.12.2012 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273-ФЗ</a:t>
            </a:r>
            <a:endParaRPr sz="2400">
              <a:latin typeface="Times New Roman"/>
              <a:cs typeface="Times New Roman"/>
            </a:endParaRPr>
          </a:p>
          <a:p>
            <a:pPr marL="24765"/>
            <a:r>
              <a:rPr sz="2400" b="1" dirty="0">
                <a:latin typeface="Times New Roman"/>
                <a:cs typeface="Times New Roman"/>
              </a:rPr>
              <a:t>«Об </a:t>
            </a:r>
            <a:r>
              <a:rPr sz="2400" b="1" spc="-10" dirty="0">
                <a:latin typeface="Times New Roman"/>
                <a:cs typeface="Times New Roman"/>
              </a:rPr>
              <a:t>образовании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Российской </a:t>
            </a:r>
            <a:r>
              <a:rPr sz="2400" b="1" spc="-5" dirty="0">
                <a:latin typeface="Times New Roman"/>
                <a:cs typeface="Times New Roman"/>
              </a:rPr>
              <a:t>Федерации»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1284" y="1448053"/>
            <a:ext cx="3517138" cy="2518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24140" y="1956053"/>
            <a:ext cx="1325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часть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12700"/>
            <a:r>
              <a:rPr sz="2400" b="1" spc="-10" dirty="0">
                <a:latin typeface="Times New Roman"/>
                <a:cs typeface="Times New Roman"/>
              </a:rPr>
              <a:t>статьи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8800" y="3158617"/>
            <a:ext cx="4005579" cy="11722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704465">
              <a:spcBef>
                <a:spcPts val="295"/>
              </a:spcBef>
            </a:pPr>
            <a:r>
              <a:rPr sz="2400" b="1" spc="-10" dirty="0">
                <a:latin typeface="Times New Roman"/>
                <a:cs typeface="Times New Roman"/>
              </a:rPr>
              <a:t>статья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61</a:t>
            </a:r>
            <a:endParaRPr sz="2400">
              <a:latin typeface="Times New Roman"/>
              <a:cs typeface="Times New Roman"/>
            </a:endParaRPr>
          </a:p>
          <a:p>
            <a:pPr marL="57785">
              <a:spcBef>
                <a:spcPts val="195"/>
              </a:spcBef>
            </a:pPr>
            <a:r>
              <a:rPr sz="2400" b="1" dirty="0">
                <a:latin typeface="Times New Roman"/>
                <a:cs typeface="Times New Roman"/>
              </a:rPr>
              <a:t>часть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  <a:p>
            <a:pPr marL="12700"/>
            <a:r>
              <a:rPr sz="2400" b="1" spc="-10" dirty="0">
                <a:latin typeface="Times New Roman"/>
                <a:cs typeface="Times New Roman"/>
              </a:rPr>
              <a:t>статьи </a:t>
            </a:r>
            <a:r>
              <a:rPr sz="2400" b="1" dirty="0">
                <a:latin typeface="Times New Roman"/>
                <a:cs typeface="Times New Roman"/>
              </a:rPr>
              <a:t>87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3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9574" y="1196721"/>
            <a:ext cx="7129145" cy="1512570"/>
          </a:xfrm>
          <a:custGeom>
            <a:avLst/>
            <a:gdLst/>
            <a:ahLst/>
            <a:cxnLst/>
            <a:rect l="l" t="t" r="r" b="b"/>
            <a:pathLst>
              <a:path w="7129145" h="1512570">
                <a:moveTo>
                  <a:pt x="0" y="703452"/>
                </a:moveTo>
                <a:lnTo>
                  <a:pt x="1472133" y="703452"/>
                </a:lnTo>
                <a:lnTo>
                  <a:pt x="1472133" y="0"/>
                </a:lnTo>
                <a:lnTo>
                  <a:pt x="5656656" y="0"/>
                </a:lnTo>
                <a:lnTo>
                  <a:pt x="5656656" y="703452"/>
                </a:lnTo>
                <a:lnTo>
                  <a:pt x="7128840" y="703452"/>
                </a:lnTo>
                <a:lnTo>
                  <a:pt x="3564458" y="1512189"/>
                </a:lnTo>
                <a:lnTo>
                  <a:pt x="0" y="70345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7573" y="1143762"/>
            <a:ext cx="3771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СТАТЬЯ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61</a:t>
            </a:r>
            <a:endParaRPr sz="2400">
              <a:latin typeface="Times New Roman"/>
              <a:cs typeface="Times New Roman"/>
            </a:endParaRPr>
          </a:p>
          <a:p>
            <a:pPr marL="3175" algn="ctr"/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Прекращение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3292" y="3013964"/>
            <a:ext cx="7955280" cy="2497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spcBef>
                <a:spcPts val="95"/>
              </a:spcBef>
              <a:buFont typeface="Wingdings"/>
              <a:buChar char=""/>
              <a:tabLst>
                <a:tab pos="528320" algn="l"/>
              </a:tabLst>
            </a:pPr>
            <a:r>
              <a:rPr sz="4000" spc="-5" dirty="0">
                <a:latin typeface="Times New Roman"/>
                <a:cs typeface="Times New Roman"/>
              </a:rPr>
              <a:t>в </a:t>
            </a:r>
            <a:r>
              <a:rPr sz="4000" spc="-15" dirty="0">
                <a:latin typeface="Times New Roman"/>
                <a:cs typeface="Times New Roman"/>
              </a:rPr>
              <a:t>связи </a:t>
            </a:r>
            <a:r>
              <a:rPr sz="4000" spc="-5" dirty="0">
                <a:latin typeface="Times New Roman"/>
                <a:cs typeface="Times New Roman"/>
              </a:rPr>
              <a:t>с </a:t>
            </a:r>
            <a:r>
              <a:rPr sz="4000" spc="-10" dirty="0">
                <a:latin typeface="Times New Roman"/>
                <a:cs typeface="Times New Roman"/>
              </a:rPr>
              <a:t>получением образования  </a:t>
            </a:r>
            <a:r>
              <a:rPr sz="4000" spc="-5" dirty="0">
                <a:latin typeface="Times New Roman"/>
                <a:cs typeface="Times New Roman"/>
              </a:rPr>
              <a:t>(завершением </a:t>
            </a:r>
            <a:r>
              <a:rPr sz="4000" spc="-20" dirty="0">
                <a:latin typeface="Times New Roman"/>
                <a:cs typeface="Times New Roman"/>
              </a:rPr>
              <a:t>обучения</a:t>
            </a:r>
            <a:r>
              <a:rPr sz="4000" spc="-20" dirty="0" smtClean="0">
                <a:latin typeface="Times New Roman"/>
                <a:cs typeface="Times New Roman"/>
              </a:rPr>
              <a:t>)</a:t>
            </a:r>
            <a:endParaRPr sz="40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Font typeface="Wingdings"/>
              <a:buChar char=""/>
            </a:pPr>
            <a:endParaRPr sz="4150" dirty="0">
              <a:latin typeface="Times New Roman"/>
              <a:cs typeface="Times New Roman"/>
            </a:endParaRPr>
          </a:p>
          <a:p>
            <a:pPr marL="527685" indent="-515620">
              <a:buFont typeface="Wingdings"/>
              <a:buChar char=""/>
              <a:tabLst>
                <a:tab pos="528320" algn="l"/>
              </a:tabLst>
            </a:pPr>
            <a:r>
              <a:rPr sz="4000" spc="-5" dirty="0">
                <a:latin typeface="Times New Roman"/>
                <a:cs typeface="Times New Roman"/>
              </a:rPr>
              <a:t>досрочно</a:t>
            </a:r>
            <a:endParaRPr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9574" y="1196721"/>
            <a:ext cx="7129145" cy="1512570"/>
          </a:xfrm>
          <a:custGeom>
            <a:avLst/>
            <a:gdLst/>
            <a:ahLst/>
            <a:cxnLst/>
            <a:rect l="l" t="t" r="r" b="b"/>
            <a:pathLst>
              <a:path w="7129145" h="1512570">
                <a:moveTo>
                  <a:pt x="5656656" y="0"/>
                </a:moveTo>
                <a:lnTo>
                  <a:pt x="1472133" y="0"/>
                </a:lnTo>
                <a:lnTo>
                  <a:pt x="1472133" y="703452"/>
                </a:lnTo>
                <a:lnTo>
                  <a:pt x="0" y="703452"/>
                </a:lnTo>
                <a:lnTo>
                  <a:pt x="3564458" y="1512189"/>
                </a:lnTo>
                <a:lnTo>
                  <a:pt x="7128840" y="703452"/>
                </a:lnTo>
                <a:lnTo>
                  <a:pt x="5656656" y="703452"/>
                </a:lnTo>
                <a:lnTo>
                  <a:pt x="5656656" y="0"/>
                </a:lnTo>
                <a:close/>
              </a:path>
            </a:pathLst>
          </a:custGeom>
          <a:solidFill>
            <a:srgbClr val="DCE6F1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9574" y="1196721"/>
            <a:ext cx="7129145" cy="1512570"/>
          </a:xfrm>
          <a:custGeom>
            <a:avLst/>
            <a:gdLst/>
            <a:ahLst/>
            <a:cxnLst/>
            <a:rect l="l" t="t" r="r" b="b"/>
            <a:pathLst>
              <a:path w="7129145" h="1512570">
                <a:moveTo>
                  <a:pt x="0" y="703452"/>
                </a:moveTo>
                <a:lnTo>
                  <a:pt x="1472133" y="703452"/>
                </a:lnTo>
                <a:lnTo>
                  <a:pt x="1472133" y="0"/>
                </a:lnTo>
                <a:lnTo>
                  <a:pt x="5656656" y="0"/>
                </a:lnTo>
                <a:lnTo>
                  <a:pt x="5656656" y="703452"/>
                </a:lnTo>
                <a:lnTo>
                  <a:pt x="7128840" y="703452"/>
                </a:lnTo>
                <a:lnTo>
                  <a:pt x="3564458" y="1512189"/>
                </a:lnTo>
                <a:lnTo>
                  <a:pt x="0" y="70345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4375" y="3583571"/>
            <a:ext cx="504050" cy="5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00388" y="1137421"/>
            <a:ext cx="7552690" cy="539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15390" algn="ctr">
              <a:spcBef>
                <a:spcPts val="1639"/>
              </a:spcBef>
            </a:pPr>
            <a:r>
              <a:rPr sz="2400" b="1" spc="-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СТАТЬЯ</a:t>
            </a:r>
            <a:r>
              <a:rPr sz="2400" b="1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61</a:t>
            </a:r>
            <a:endParaRPr sz="2400" dirty="0">
              <a:latin typeface="Times New Roman"/>
              <a:cs typeface="Times New Roman"/>
            </a:endParaRPr>
          </a:p>
          <a:p>
            <a:pPr marR="1212850" algn="ctr"/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Прекращение</a:t>
            </a:r>
            <a:endParaRPr sz="2400" dirty="0">
              <a:latin typeface="Times New Roman"/>
              <a:cs typeface="Times New Roman"/>
            </a:endParaRPr>
          </a:p>
          <a:p>
            <a:pPr marR="1216025" algn="ctr"/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отношений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629410"/>
            <a:r>
              <a:rPr sz="5400" spc="-5" dirty="0">
                <a:latin typeface="Times New Roman"/>
                <a:cs typeface="Times New Roman"/>
              </a:rPr>
              <a:t>досрочно</a:t>
            </a:r>
            <a:endParaRPr sz="5400" dirty="0">
              <a:latin typeface="Times New Roman"/>
              <a:cs typeface="Times New Roman"/>
            </a:endParaRPr>
          </a:p>
          <a:p>
            <a:pPr marR="717550" algn="ctr">
              <a:spcBef>
                <a:spcPts val="215"/>
              </a:spcBef>
            </a:pP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инициативе обучающегося </a:t>
            </a:r>
            <a:r>
              <a:rPr sz="2800" spc="-10" dirty="0">
                <a:latin typeface="Times New Roman"/>
                <a:cs typeface="Times New Roman"/>
              </a:rPr>
              <a:t>или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родителей</a:t>
            </a:r>
            <a:endParaRPr sz="2800" dirty="0">
              <a:latin typeface="Times New Roman"/>
              <a:cs typeface="Times New Roman"/>
            </a:endParaRPr>
          </a:p>
          <a:p>
            <a:pPr marL="483870" marR="5080" algn="just">
              <a:spcBef>
                <a:spcPts val="1910"/>
              </a:spcBef>
            </a:pP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инициативе </a:t>
            </a:r>
            <a:r>
              <a:rPr sz="2800" spc="-5" dirty="0">
                <a:latin typeface="Times New Roman"/>
                <a:cs typeface="Times New Roman"/>
              </a:rPr>
              <a:t>организации, осуществляющей  </a:t>
            </a:r>
            <a:r>
              <a:rPr sz="2800" spc="-15" dirty="0">
                <a:latin typeface="Times New Roman"/>
                <a:cs typeface="Times New Roman"/>
              </a:rPr>
              <a:t>образовательную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деятельность</a:t>
            </a:r>
          </a:p>
          <a:p>
            <a:pPr marL="1276350" marR="603250" algn="just">
              <a:spcBef>
                <a:spcPts val="715"/>
              </a:spcBef>
            </a:pP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обстоятельствам,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10" dirty="0">
                <a:latin typeface="Times New Roman"/>
                <a:cs typeface="Times New Roman"/>
              </a:rPr>
              <a:t>зависящим </a:t>
            </a:r>
            <a:r>
              <a:rPr sz="2800" spc="-20" dirty="0">
                <a:latin typeface="Times New Roman"/>
                <a:cs typeface="Times New Roman"/>
              </a:rPr>
              <a:t>от  воли </a:t>
            </a:r>
            <a:r>
              <a:rPr sz="2800" spc="-15" dirty="0">
                <a:latin typeface="Times New Roman"/>
                <a:cs typeface="Times New Roman"/>
              </a:rPr>
              <a:t>обучающегося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15" dirty="0">
                <a:latin typeface="Times New Roman"/>
                <a:cs typeface="Times New Roman"/>
              </a:rPr>
              <a:t>родителей </a:t>
            </a:r>
            <a:r>
              <a:rPr sz="2800" spc="-5" dirty="0">
                <a:latin typeface="Times New Roman"/>
                <a:cs typeface="Times New Roman"/>
              </a:rPr>
              <a:t>и  организации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00388" y="4474400"/>
            <a:ext cx="506412" cy="50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7372" y="5599900"/>
            <a:ext cx="506412" cy="50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331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523" y="1144541"/>
            <a:ext cx="8022502" cy="1069975"/>
          </a:xfrm>
          <a:custGeom>
            <a:avLst/>
            <a:gdLst/>
            <a:ahLst/>
            <a:cxnLst/>
            <a:rect l="l" t="t" r="r" b="b"/>
            <a:pathLst>
              <a:path w="7129145" h="1069975">
                <a:moveTo>
                  <a:pt x="5656668" y="0"/>
                </a:moveTo>
                <a:lnTo>
                  <a:pt x="1472145" y="0"/>
                </a:lnTo>
                <a:lnTo>
                  <a:pt x="1472145" y="497713"/>
                </a:lnTo>
                <a:lnTo>
                  <a:pt x="0" y="497713"/>
                </a:lnTo>
                <a:lnTo>
                  <a:pt x="3564343" y="1069975"/>
                </a:lnTo>
                <a:lnTo>
                  <a:pt x="7128852" y="497713"/>
                </a:lnTo>
                <a:lnTo>
                  <a:pt x="5656668" y="497713"/>
                </a:lnTo>
                <a:lnTo>
                  <a:pt x="565666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69018"/>
            </a:schemeClr>
          </a:solidFill>
        </p:spPr>
        <p:txBody>
          <a:bodyPr wrap="square" lIns="0" tIns="0" rIns="0" bIns="0" rtlCol="0"/>
          <a:lstStyle/>
          <a:p>
            <a:pPr marL="2811780" marR="3580129" indent="-192405" algn="ctr">
              <a:spcBef>
                <a:spcPts val="95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По инициативе </a:t>
            </a:r>
          </a:p>
          <a:p>
            <a:pPr marL="2811780" marR="3580129" indent="-192405" algn="ctr">
              <a:spcBef>
                <a:spcPts val="95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организации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2557" y="1195706"/>
            <a:ext cx="7129145" cy="1069975"/>
          </a:xfrm>
          <a:custGeom>
            <a:avLst/>
            <a:gdLst/>
            <a:ahLst/>
            <a:cxnLst/>
            <a:rect l="l" t="t" r="r" b="b"/>
            <a:pathLst>
              <a:path w="7129145" h="1069975">
                <a:moveTo>
                  <a:pt x="0" y="497713"/>
                </a:moveTo>
                <a:lnTo>
                  <a:pt x="1472145" y="497713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497713"/>
                </a:lnTo>
                <a:lnTo>
                  <a:pt x="7128852" y="497713"/>
                </a:lnTo>
                <a:lnTo>
                  <a:pt x="3564343" y="1069975"/>
                </a:lnTo>
                <a:lnTo>
                  <a:pt x="0" y="49771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9634" y="2213211"/>
            <a:ext cx="11939452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spcBef>
                <a:spcPts val="2555"/>
              </a:spcBef>
              <a:buSzPct val="75000"/>
              <a:buFont typeface="Wingdings"/>
              <a:buChar char=""/>
              <a:tabLst>
                <a:tab pos="321945" algn="l"/>
                <a:tab pos="322580" algn="l"/>
                <a:tab pos="1815464" algn="l"/>
                <a:tab pos="2614295" algn="l"/>
                <a:tab pos="4427855" algn="l"/>
                <a:tab pos="5179695" algn="l"/>
                <a:tab pos="6188710" algn="l"/>
              </a:tabLst>
            </a:pP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случае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применения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обучающемуся,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достигшему возраста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пятнадц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ти	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ле</a:t>
            </a:r>
            <a:r>
              <a:rPr sz="24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,	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исл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ни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я	</a:t>
            </a:r>
            <a:r>
              <a:rPr sz="2400" b="1" spc="-4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ак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400" b="1" spc="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ры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дисцип</a:t>
            </a:r>
            <a:r>
              <a:rPr sz="2400" b="1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инарно</a:t>
            </a:r>
            <a:r>
              <a:rPr sz="2400" b="1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 err="1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взыскания</a:t>
            </a:r>
            <a:endParaRPr lang="ru-RU" sz="2400" b="1" spc="-10" dirty="0" smtClean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/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6350" algn="just">
              <a:buFont typeface="Wingdings"/>
              <a:buChar char=""/>
              <a:tabLst>
                <a:tab pos="407034" algn="l"/>
                <a:tab pos="407670" algn="l"/>
                <a:tab pos="2324735" algn="l"/>
                <a:tab pos="3867785" algn="l"/>
                <a:tab pos="5755640" algn="l"/>
                <a:tab pos="6211570" algn="l"/>
              </a:tabLst>
            </a:pP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в случае</a:t>
            </a:r>
            <a:r>
              <a:rPr sz="2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невыполнения обучающимся</a:t>
            </a:r>
            <a:r>
              <a:rPr sz="24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профессиональной  </a:t>
            </a:r>
            <a:r>
              <a:rPr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обра</a:t>
            </a:r>
            <a:r>
              <a:rPr sz="24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</a:t>
            </a:r>
            <a:r>
              <a:rPr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400" b="1" spc="-4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в</a:t>
            </a:r>
            <a:r>
              <a:rPr sz="2400" b="1" spc="-6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тельной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прог</a:t>
            </a:r>
            <a:r>
              <a:rPr sz="24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</a:t>
            </a:r>
            <a:r>
              <a:rPr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r>
              <a:rPr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ме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400" b="1" spc="-59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6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</a:t>
            </a:r>
            <a:r>
              <a:rPr sz="2400" b="1" spc="-1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нн</a:t>
            </a:r>
            <a:r>
              <a:rPr sz="2400" b="1" spc="5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стей	</a:t>
            </a:r>
            <a:r>
              <a:rPr sz="2400" b="1" spc="-5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2400" b="1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добр</a:t>
            </a:r>
            <a:r>
              <a:rPr sz="2400" b="1" spc="60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</a:t>
            </a:r>
            <a:r>
              <a:rPr sz="2400" b="1" spc="-15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b="1" spc="60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400" b="1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стн</a:t>
            </a:r>
            <a:r>
              <a:rPr sz="2400" b="1" spc="-50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2400" b="1" spc="20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освоению</a:t>
            </a:r>
            <a:r>
              <a:rPr sz="2400" b="1" spc="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такой	</a:t>
            </a:r>
            <a:r>
              <a:rPr sz="2400" b="1" spc="-1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образовательной	</a:t>
            </a:r>
            <a:r>
              <a:rPr sz="2400" b="1" spc="-5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программы</a:t>
            </a:r>
            <a:r>
              <a:rPr sz="2400" b="1" spc="-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	</a:t>
            </a:r>
            <a:r>
              <a:rPr sz="2400" b="1" spc="-10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выполнению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учебного</a:t>
            </a:r>
            <a:r>
              <a:rPr sz="2400" b="1" spc="-4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плана</a:t>
            </a:r>
            <a:endParaRPr lang="ru-RU" sz="2400" b="1" spc="-5" dirty="0" smtClean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6350" algn="just">
              <a:tabLst>
                <a:tab pos="407034" algn="l"/>
                <a:tab pos="407670" algn="l"/>
                <a:tab pos="2324735" algn="l"/>
                <a:tab pos="3867785" algn="l"/>
                <a:tab pos="5755640" algn="l"/>
                <a:tab pos="6211570" algn="l"/>
              </a:tabLst>
            </a:pPr>
            <a:endParaRPr sz="24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>
              <a:buFont typeface="Wingdings"/>
              <a:buChar char=""/>
              <a:tabLst>
                <a:tab pos="407034" algn="l"/>
                <a:tab pos="407670" algn="l"/>
                <a:tab pos="840105" algn="l"/>
                <a:tab pos="1992630" algn="l"/>
                <a:tab pos="2752725" algn="l"/>
                <a:tab pos="4052570" algn="l"/>
                <a:tab pos="5031740" algn="l"/>
                <a:tab pos="5778500" algn="l"/>
                <a:tab pos="7063740" algn="l"/>
                <a:tab pos="7110730" algn="l"/>
                <a:tab pos="7882255" algn="l"/>
                <a:tab pos="8340725" algn="l"/>
              </a:tabLst>
            </a:pP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в	сл</a:t>
            </a:r>
            <a:r>
              <a:rPr sz="2400" b="1" spc="10" dirty="0">
                <a:solidFill>
                  <a:srgbClr val="00B050"/>
                </a:solid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чае	</a:t>
            </a:r>
            <a:r>
              <a:rPr sz="2400" b="1" spc="5" dirty="0">
                <a:solidFill>
                  <a:srgbClr val="00B050"/>
                </a:solid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с</a:t>
            </a:r>
            <a:r>
              <a:rPr sz="2400" b="1" spc="15" dirty="0">
                <a:solidFill>
                  <a:srgbClr val="00B05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ано</a:t>
            </a:r>
            <a:r>
              <a:rPr sz="2400" b="1" spc="-40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400" b="1" spc="10" dirty="0">
                <a:solidFill>
                  <a:srgbClr val="00B050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ения	</a:t>
            </a:r>
            <a:r>
              <a:rPr sz="2400" b="1" spc="-5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b="1" spc="-5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400" b="1" spc="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шения	</a:t>
            </a:r>
            <a:r>
              <a:rPr sz="2400" b="1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поряд</a:t>
            </a:r>
            <a:r>
              <a:rPr sz="2400" b="1" spc="-4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		</a:t>
            </a:r>
            <a:r>
              <a:rPr sz="2400" b="1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прием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	</a:t>
            </a:r>
            <a:r>
              <a:rPr sz="24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обра</a:t>
            </a:r>
            <a:r>
              <a:rPr sz="2400" b="1" spc="-1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з</a:t>
            </a:r>
            <a:r>
              <a:rPr sz="24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о</a:t>
            </a:r>
            <a:r>
              <a:rPr sz="2400" b="1" spc="-4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400" b="1" spc="-6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а</a:t>
            </a:r>
            <a:r>
              <a:rPr sz="24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тельн</a:t>
            </a:r>
            <a:r>
              <a:rPr sz="2400" b="1" spc="1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у</a:t>
            </a:r>
            <a:r>
              <a:rPr sz="2400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ю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	о</a:t>
            </a:r>
            <a:r>
              <a:rPr sz="24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р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ганизацию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по</a:t>
            </a:r>
            <a:r>
              <a:rPr sz="2400" b="1" spc="-45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ле</a:t>
            </a:r>
            <a:r>
              <a:rPr sz="2400" b="1" spc="10" dirty="0">
                <a:solidFill>
                  <a:srgbClr val="00B050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ше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о	</a:t>
            </a:r>
            <a:r>
              <a:rPr sz="2400" b="1" spc="-5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	</a:t>
            </a:r>
            <a:r>
              <a:rPr sz="2400" b="1" spc="-5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вине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110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sz="2400" b="1" spc="20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400" b="1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чающе</a:t>
            </a:r>
            <a:r>
              <a:rPr sz="2400" b="1" spc="-70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</a:t>
            </a:r>
            <a:r>
              <a:rPr sz="2400" b="1" spc="55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dirty="0" err="1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ся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	е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о	</a:t>
            </a: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</a:t>
            </a:r>
            <a:r>
              <a:rPr sz="2400" b="1" spc="20" dirty="0">
                <a:solidFill>
                  <a:srgbClr val="00B050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за</a:t>
            </a:r>
            <a:r>
              <a:rPr sz="2400" b="1" spc="-120" dirty="0">
                <a:solidFill>
                  <a:srgbClr val="00B050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онн</a:t>
            </a:r>
            <a:r>
              <a:rPr sz="2400" b="1" spc="20" dirty="0">
                <a:solidFill>
                  <a:srgbClr val="00B05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е	з</a:t>
            </a:r>
            <a:r>
              <a:rPr sz="2400" b="1" spc="-95" dirty="0">
                <a:solidFill>
                  <a:srgbClr val="00B05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чис</a:t>
            </a:r>
            <a:r>
              <a:rPr sz="2400" b="1" spc="5" dirty="0">
                <a:solidFill>
                  <a:srgbClr val="00B050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ение	в	</a:t>
            </a:r>
            <a:r>
              <a:rPr sz="24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обра</a:t>
            </a:r>
            <a:r>
              <a:rPr sz="2400" b="1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з</a:t>
            </a:r>
            <a:r>
              <a:rPr sz="2400" b="1" spc="5" dirty="0" err="1">
                <a:solidFill>
                  <a:srgbClr val="00B050"/>
                </a:solidFill>
                <a:latin typeface="Times New Roman"/>
                <a:cs typeface="Times New Roman"/>
              </a:rPr>
              <a:t>о</a:t>
            </a:r>
            <a:r>
              <a:rPr sz="2400" b="1" spc="-45" dirty="0" err="1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400" b="1" spc="-60" dirty="0" err="1">
                <a:solidFill>
                  <a:srgbClr val="00B050"/>
                </a:solidFill>
                <a:latin typeface="Times New Roman"/>
                <a:cs typeface="Times New Roman"/>
              </a:rPr>
              <a:t>а</a:t>
            </a:r>
            <a:r>
              <a:rPr sz="24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тельн</a:t>
            </a:r>
            <a:r>
              <a:rPr sz="2400" b="1" spc="15" dirty="0" err="1">
                <a:solidFill>
                  <a:srgbClr val="00B050"/>
                </a:solidFill>
                <a:latin typeface="Times New Roman"/>
                <a:cs typeface="Times New Roman"/>
              </a:rPr>
              <a:t>у</a:t>
            </a:r>
            <a:r>
              <a:rPr sz="24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ю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sz="2400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организацию</a:t>
            </a:r>
            <a:endParaRPr sz="2400" b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9925812" y="6464986"/>
            <a:ext cx="23177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134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5656630" y="0"/>
                </a:moveTo>
                <a:lnTo>
                  <a:pt x="1472107" y="0"/>
                </a:lnTo>
                <a:lnTo>
                  <a:pt x="1472107" y="737488"/>
                </a:lnTo>
                <a:lnTo>
                  <a:pt x="0" y="737488"/>
                </a:lnTo>
                <a:lnTo>
                  <a:pt x="3564432" y="1585340"/>
                </a:lnTo>
                <a:lnTo>
                  <a:pt x="7128814" y="737488"/>
                </a:lnTo>
                <a:lnTo>
                  <a:pt x="5656630" y="737488"/>
                </a:lnTo>
                <a:lnTo>
                  <a:pt x="5656630" y="0"/>
                </a:lnTo>
                <a:close/>
              </a:path>
            </a:pathLst>
          </a:custGeom>
          <a:solidFill>
            <a:srgbClr val="DCE6F1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0" y="737488"/>
                </a:moveTo>
                <a:lnTo>
                  <a:pt x="1472107" y="737488"/>
                </a:lnTo>
                <a:lnTo>
                  <a:pt x="1472107" y="0"/>
                </a:lnTo>
                <a:lnTo>
                  <a:pt x="5656630" y="0"/>
                </a:lnTo>
                <a:lnTo>
                  <a:pt x="5656630" y="737488"/>
                </a:lnTo>
                <a:lnTo>
                  <a:pt x="7128814" y="737488"/>
                </a:lnTo>
                <a:lnTo>
                  <a:pt x="3564432" y="1585340"/>
                </a:lnTo>
                <a:lnTo>
                  <a:pt x="0" y="737488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05611" y="5075364"/>
            <a:ext cx="4140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Порядок применения </a:t>
            </a:r>
            <a:r>
              <a:rPr b="1" dirty="0">
                <a:latin typeface="Times New Roman"/>
                <a:cs typeface="Times New Roman"/>
              </a:rPr>
              <a:t>к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обучающимся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b="1" dirty="0">
                <a:latin typeface="Times New Roman"/>
                <a:cs typeface="Times New Roman"/>
              </a:rPr>
              <a:t>и </a:t>
            </a:r>
            <a:r>
              <a:rPr b="1" spc="-5" dirty="0">
                <a:latin typeface="Times New Roman"/>
                <a:cs typeface="Times New Roman"/>
              </a:rPr>
              <a:t>снятия </a:t>
            </a:r>
            <a:r>
              <a:rPr b="1" dirty="0">
                <a:latin typeface="Times New Roman"/>
                <a:cs typeface="Times New Roman"/>
              </a:rPr>
              <a:t>с </a:t>
            </a:r>
            <a:r>
              <a:rPr b="1" spc="-15" dirty="0">
                <a:latin typeface="Times New Roman"/>
                <a:cs typeface="Times New Roman"/>
              </a:rPr>
              <a:t>обучающихся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мер</a:t>
            </a:r>
            <a:endParaRPr dirty="0">
              <a:latin typeface="Times New Roman"/>
              <a:cs typeface="Times New Roman"/>
            </a:endParaRPr>
          </a:p>
          <a:p>
            <a:pPr marL="12700" marR="83820"/>
            <a:r>
              <a:rPr b="1" spc="-10" dirty="0">
                <a:latin typeface="Times New Roman"/>
                <a:cs typeface="Times New Roman"/>
              </a:rPr>
              <a:t>дисциплинарного взыскания </a:t>
            </a:r>
            <a:r>
              <a:rPr spc="5" dirty="0">
                <a:latin typeface="Times New Roman"/>
                <a:cs typeface="Times New Roman"/>
              </a:rPr>
              <a:t>(утв.  </a:t>
            </a:r>
            <a:r>
              <a:rPr spc="-15" dirty="0">
                <a:latin typeface="Times New Roman"/>
                <a:cs typeface="Times New Roman"/>
              </a:rPr>
              <a:t>приказом </a:t>
            </a:r>
            <a:r>
              <a:rPr spc="-10" dirty="0">
                <a:latin typeface="Times New Roman"/>
                <a:cs typeface="Times New Roman"/>
              </a:rPr>
              <a:t>Минобрнауки </a:t>
            </a:r>
            <a:r>
              <a:rPr spc="-25" dirty="0">
                <a:latin typeface="Times New Roman"/>
                <a:cs typeface="Times New Roman"/>
              </a:rPr>
              <a:t>РФ </a:t>
            </a:r>
            <a:r>
              <a:rPr spc="-15" dirty="0">
                <a:latin typeface="Times New Roman"/>
                <a:cs typeface="Times New Roman"/>
              </a:rPr>
              <a:t>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15.03.2013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87210" y="6276949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№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185)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67607" y="5479840"/>
            <a:ext cx="3995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3925" algn="l"/>
                <a:tab pos="1321435" algn="l"/>
                <a:tab pos="2226945" algn="l"/>
                <a:tab pos="3850640" algn="l"/>
              </a:tabLst>
            </a:pPr>
            <a:r>
              <a:rPr b="1" spc="-30" dirty="0">
                <a:latin typeface="Times New Roman"/>
                <a:cs typeface="Times New Roman"/>
              </a:rPr>
              <a:t>С</a:t>
            </a:r>
            <a:r>
              <a:rPr b="1" spc="10" dirty="0">
                <a:latin typeface="Times New Roman"/>
                <a:cs typeface="Times New Roman"/>
              </a:rPr>
              <a:t>т</a:t>
            </a:r>
            <a:r>
              <a:rPr b="1" spc="-40" dirty="0">
                <a:latin typeface="Times New Roman"/>
                <a:cs typeface="Times New Roman"/>
              </a:rPr>
              <a:t>а</a:t>
            </a:r>
            <a:r>
              <a:rPr b="1" spc="-10" dirty="0">
                <a:latin typeface="Times New Roman"/>
                <a:cs typeface="Times New Roman"/>
              </a:rPr>
              <a:t>т</a:t>
            </a:r>
            <a:r>
              <a:rPr b="1" spc="5" dirty="0">
                <a:latin typeface="Times New Roman"/>
                <a:cs typeface="Times New Roman"/>
              </a:rPr>
              <a:t>ь</a:t>
            </a:r>
            <a:r>
              <a:rPr b="1" dirty="0">
                <a:latin typeface="Times New Roman"/>
                <a:cs typeface="Times New Roman"/>
              </a:rPr>
              <a:t>я	43	273-ФЗ	«О</a:t>
            </a:r>
            <a:r>
              <a:rPr b="1" spc="-45" dirty="0">
                <a:latin typeface="Times New Roman"/>
                <a:cs typeface="Times New Roman"/>
              </a:rPr>
              <a:t>б</a:t>
            </a:r>
            <a:r>
              <a:rPr b="1" dirty="0">
                <a:latin typeface="Times New Roman"/>
                <a:cs typeface="Times New Roman"/>
              </a:rPr>
              <a:t>я</a:t>
            </a:r>
            <a:r>
              <a:rPr b="1" spc="-10" dirty="0">
                <a:latin typeface="Times New Roman"/>
                <a:cs typeface="Times New Roman"/>
              </a:rPr>
              <a:t>з</a:t>
            </a:r>
            <a:r>
              <a:rPr b="1" dirty="0">
                <a:latin typeface="Times New Roman"/>
                <a:cs typeface="Times New Roman"/>
              </a:rPr>
              <a:t>а</a:t>
            </a:r>
            <a:r>
              <a:rPr b="1" spc="5" dirty="0">
                <a:latin typeface="Times New Roman"/>
                <a:cs typeface="Times New Roman"/>
              </a:rPr>
              <a:t>н</a:t>
            </a:r>
            <a:r>
              <a:rPr b="1" spc="-5" dirty="0">
                <a:latin typeface="Times New Roman"/>
                <a:cs typeface="Times New Roman"/>
              </a:rPr>
              <a:t>ност</a:t>
            </a:r>
            <a:r>
              <a:rPr b="1" dirty="0">
                <a:latin typeface="Times New Roman"/>
                <a:cs typeface="Times New Roman"/>
              </a:rPr>
              <a:t>и	и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Times New Roman"/>
                <a:cs typeface="Times New Roman"/>
              </a:rPr>
              <a:t>ответственность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обучающихся»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9919" y="1180525"/>
            <a:ext cx="6067018" cy="3541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7880" marR="1796414" indent="-553720" algn="ctr">
              <a:spcBef>
                <a:spcPts val="95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Отчисление как мера </a:t>
            </a:r>
            <a:r>
              <a:rPr sz="2000" b="1" dirty="0" err="1" smtClean="0">
                <a:latin typeface="Times New Roman"/>
                <a:cs typeface="Times New Roman"/>
              </a:rPr>
              <a:t>д</a:t>
            </a:r>
            <a:r>
              <a:rPr sz="2000" b="1" spc="-10" dirty="0" err="1" smtClean="0">
                <a:latin typeface="Times New Roman"/>
                <a:cs typeface="Times New Roman"/>
              </a:rPr>
              <a:t>исци</a:t>
            </a:r>
            <a:r>
              <a:rPr sz="2000" b="1" dirty="0" err="1" smtClean="0">
                <a:latin typeface="Times New Roman"/>
                <a:cs typeface="Times New Roman"/>
              </a:rPr>
              <a:t>п</a:t>
            </a:r>
            <a:r>
              <a:rPr sz="2000" b="1" spc="-10" dirty="0" err="1" smtClean="0">
                <a:latin typeface="Times New Roman"/>
                <a:cs typeface="Times New Roman"/>
              </a:rPr>
              <a:t>линар</a:t>
            </a:r>
            <a:r>
              <a:rPr sz="2000" b="1" dirty="0" err="1" smtClean="0">
                <a:latin typeface="Times New Roman"/>
                <a:cs typeface="Times New Roman"/>
              </a:rPr>
              <a:t>н</a:t>
            </a:r>
            <a:r>
              <a:rPr sz="2000" b="1" spc="-5" dirty="0" err="1" smtClean="0">
                <a:latin typeface="Times New Roman"/>
                <a:cs typeface="Times New Roman"/>
              </a:rPr>
              <a:t>о</a:t>
            </a:r>
            <a:r>
              <a:rPr sz="2000" b="1" spc="-70" dirty="0" err="1" smtClean="0">
                <a:latin typeface="Times New Roman"/>
                <a:cs typeface="Times New Roman"/>
              </a:rPr>
              <a:t>г</a:t>
            </a:r>
            <a:r>
              <a:rPr sz="2000" b="1" spc="-5" dirty="0" err="1" smtClean="0">
                <a:latin typeface="Times New Roman"/>
                <a:cs typeface="Times New Roman"/>
              </a:rPr>
              <a:t>о</a:t>
            </a:r>
            <a:r>
              <a:rPr sz="2000" b="1" spc="-5" dirty="0" smtClean="0">
                <a:latin typeface="Times New Roman"/>
                <a:cs typeface="Times New Roman"/>
              </a:rPr>
              <a:t>  </a:t>
            </a:r>
            <a:r>
              <a:rPr sz="2000" b="1" spc="-15" dirty="0">
                <a:latin typeface="Times New Roman"/>
                <a:cs typeface="Times New Roman"/>
              </a:rPr>
              <a:t>взыскания</a:t>
            </a:r>
            <a:endParaRPr sz="20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792480">
              <a:spcBef>
                <a:spcPts val="2235"/>
              </a:spcBef>
            </a:pPr>
            <a:r>
              <a:rPr sz="2400" b="1" spc="-15" dirty="0">
                <a:latin typeface="Times New Roman"/>
                <a:cs typeface="Times New Roman"/>
              </a:rPr>
              <a:t>НЕСПОЛНЕНИЕ </a:t>
            </a:r>
            <a:r>
              <a:rPr sz="2400" b="1" dirty="0">
                <a:latin typeface="Times New Roman"/>
                <a:cs typeface="Times New Roman"/>
              </a:rPr>
              <a:t>/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НАРУШЕНИЕ</a:t>
            </a:r>
            <a:endParaRPr sz="2400" dirty="0">
              <a:latin typeface="Times New Roman"/>
              <a:cs typeface="Times New Roman"/>
            </a:endParaRPr>
          </a:p>
          <a:p>
            <a:pPr marL="329565" indent="-317500">
              <a:buFont typeface="Wingdings"/>
              <a:buChar char=""/>
              <a:tabLst>
                <a:tab pos="330200" algn="l"/>
              </a:tabLst>
            </a:pPr>
            <a:r>
              <a:rPr sz="2400" spc="-45" dirty="0">
                <a:latin typeface="Times New Roman"/>
                <a:cs typeface="Times New Roman"/>
              </a:rPr>
              <a:t>УСТАВА;</a:t>
            </a:r>
            <a:endParaRPr sz="2400" dirty="0">
              <a:latin typeface="Times New Roman"/>
              <a:cs typeface="Times New Roman"/>
            </a:endParaRPr>
          </a:p>
          <a:p>
            <a:pPr marL="405765" indent="-393700">
              <a:buFont typeface="Wingdings"/>
              <a:buChar char=""/>
              <a:tabLst>
                <a:tab pos="405765" algn="l"/>
                <a:tab pos="406400" algn="l"/>
              </a:tabLst>
            </a:pPr>
            <a:r>
              <a:rPr sz="2400" spc="-60" dirty="0">
                <a:latin typeface="Times New Roman"/>
                <a:cs typeface="Times New Roman"/>
              </a:rPr>
              <a:t>ПРАВИЛ </a:t>
            </a:r>
            <a:r>
              <a:rPr sz="2400" spc="-10" dirty="0">
                <a:latin typeface="Times New Roman"/>
                <a:cs typeface="Times New Roman"/>
              </a:rPr>
              <a:t>ВНУТРЕННЕГО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РАСПОРЯДКА;</a:t>
            </a:r>
            <a:endParaRPr sz="2400" dirty="0">
              <a:latin typeface="Times New Roman"/>
              <a:cs typeface="Times New Roman"/>
            </a:endParaRPr>
          </a:p>
          <a:p>
            <a:pPr marL="405765" indent="-393700">
              <a:buFont typeface="Wingdings"/>
              <a:buChar char=""/>
              <a:tabLst>
                <a:tab pos="405765" algn="l"/>
                <a:tab pos="406400" algn="l"/>
              </a:tabLst>
            </a:pPr>
            <a:r>
              <a:rPr sz="2400" spc="-60" dirty="0">
                <a:latin typeface="Times New Roman"/>
                <a:cs typeface="Times New Roman"/>
              </a:rPr>
              <a:t>ПРАВИЛ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ПРОЖИВАНИЯ;</a:t>
            </a:r>
            <a:endParaRPr sz="2400" dirty="0">
              <a:latin typeface="Times New Roman"/>
              <a:cs typeface="Times New Roman"/>
            </a:endParaRPr>
          </a:p>
          <a:p>
            <a:pPr marL="405765" indent="-393700">
              <a:buFont typeface="Wingdings"/>
              <a:buChar char=""/>
              <a:tabLst>
                <a:tab pos="405765" algn="l"/>
                <a:tab pos="406400" algn="l"/>
              </a:tabLst>
            </a:pPr>
            <a:r>
              <a:rPr sz="2400" spc="-5" dirty="0">
                <a:latin typeface="Times New Roman"/>
                <a:cs typeface="Times New Roman"/>
              </a:rPr>
              <a:t>ИНЫХ </a:t>
            </a:r>
            <a:r>
              <a:rPr sz="2400" spc="-10" dirty="0">
                <a:latin typeface="Times New Roman"/>
                <a:cs typeface="Times New Roman"/>
              </a:rPr>
              <a:t>ЛОКАЛЬНЫХ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АКТОВ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1212" y="6426809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8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82" y="265752"/>
            <a:ext cx="10563497" cy="16568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Неуспеваемость </a:t>
            </a:r>
            <a:r>
              <a:rPr lang="ru-RU" sz="31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учащихся требованиям содержания образования, фиксируемое по истечении какого-либо значительного отрезка процесса обучения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—учебных занятий, посвященных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одной темы или раздела курса, семестра,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44" y="1639389"/>
            <a:ext cx="11146971" cy="423019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 качеством мыслительной деятельности при положительном отношении к учению и сохранению позиций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которых характерен относительно высокий уровень мыслительной деятельности, но при этом отрицательное отношение к учению и частичной или полной утрате позиций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 качеством мыслительной деятельности, а также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отрицательным отношением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учению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утратой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проявляющимся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оставить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staliy.ru/wp-content/uploads/2020/01/depositphotos_11820852_xl-2015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474" y="4671786"/>
            <a:ext cx="8186057" cy="18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7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5656630" y="0"/>
                </a:moveTo>
                <a:lnTo>
                  <a:pt x="1472107" y="0"/>
                </a:lnTo>
                <a:lnTo>
                  <a:pt x="1472107" y="737488"/>
                </a:lnTo>
                <a:lnTo>
                  <a:pt x="0" y="737488"/>
                </a:lnTo>
                <a:lnTo>
                  <a:pt x="3564432" y="1585340"/>
                </a:lnTo>
                <a:lnTo>
                  <a:pt x="7128814" y="737488"/>
                </a:lnTo>
                <a:lnTo>
                  <a:pt x="5656630" y="737488"/>
                </a:lnTo>
                <a:lnTo>
                  <a:pt x="5656630" y="0"/>
                </a:lnTo>
                <a:close/>
              </a:path>
            </a:pathLst>
          </a:custGeom>
          <a:solidFill>
            <a:srgbClr val="FFFF00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0" y="737488"/>
                </a:moveTo>
                <a:lnTo>
                  <a:pt x="1472107" y="737488"/>
                </a:lnTo>
                <a:lnTo>
                  <a:pt x="1472107" y="0"/>
                </a:lnTo>
                <a:lnTo>
                  <a:pt x="5656630" y="0"/>
                </a:lnTo>
                <a:lnTo>
                  <a:pt x="5656630" y="737488"/>
                </a:lnTo>
                <a:lnTo>
                  <a:pt x="7128814" y="737488"/>
                </a:lnTo>
                <a:lnTo>
                  <a:pt x="3564432" y="1585340"/>
                </a:lnTo>
                <a:lnTo>
                  <a:pt x="0" y="7374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04343" y="1124711"/>
            <a:ext cx="65957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0" marR="2051685" algn="ctr">
              <a:spcBef>
                <a:spcPts val="535"/>
              </a:spcBef>
            </a:pPr>
            <a:r>
              <a:rPr sz="2800" spc="-10" dirty="0" err="1" smtClean="0">
                <a:latin typeface="Times New Roman"/>
                <a:cs typeface="Times New Roman"/>
              </a:rPr>
              <a:t>Отчисление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10" dirty="0">
                <a:latin typeface="Times New Roman"/>
                <a:cs typeface="Times New Roman"/>
              </a:rPr>
              <a:t>мера  дисциплинарного  </a:t>
            </a:r>
            <a:r>
              <a:rPr sz="2800" spc="-15" dirty="0">
                <a:latin typeface="Times New Roman"/>
                <a:cs typeface="Times New Roman"/>
              </a:rPr>
              <a:t>взыскания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415642" y="2940177"/>
            <a:ext cx="6663055" cy="306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algn="ctr"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не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применяется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!!!</a:t>
            </a:r>
            <a:endParaRPr sz="4000" dirty="0">
              <a:latin typeface="Times New Roman"/>
              <a:cs typeface="Times New Roman"/>
            </a:endParaRPr>
          </a:p>
          <a:p>
            <a:pPr marL="1270" algn="ctr">
              <a:spcBef>
                <a:spcPts val="3750"/>
              </a:spcBef>
            </a:pPr>
            <a:r>
              <a:rPr sz="3200" u="heavy" spc="-3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обучающимся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2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ОВЗ</a:t>
            </a:r>
            <a:endParaRPr sz="3200" dirty="0">
              <a:latin typeface="Times New Roman"/>
              <a:cs typeface="Times New Roman"/>
            </a:endParaRPr>
          </a:p>
          <a:p>
            <a:pPr marL="12065" marR="5080" algn="ctr"/>
            <a:r>
              <a:rPr sz="3200" spc="-5" dirty="0">
                <a:latin typeface="Times New Roman"/>
                <a:cs typeface="Times New Roman"/>
              </a:rPr>
              <a:t>(с </a:t>
            </a:r>
            <a:r>
              <a:rPr sz="3200" spc="-20" dirty="0">
                <a:latin typeface="Times New Roman"/>
                <a:cs typeface="Times New Roman"/>
              </a:rPr>
              <a:t>задержкой </a:t>
            </a:r>
            <a:r>
              <a:rPr sz="3200" spc="-15" dirty="0">
                <a:latin typeface="Times New Roman"/>
                <a:cs typeface="Times New Roman"/>
              </a:rPr>
              <a:t>психического </a:t>
            </a:r>
            <a:r>
              <a:rPr sz="3200" spc="-5" dirty="0">
                <a:latin typeface="Times New Roman"/>
                <a:cs typeface="Times New Roman"/>
              </a:rPr>
              <a:t>развития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  различными </a:t>
            </a:r>
            <a:r>
              <a:rPr sz="3200" spc="-10" dirty="0">
                <a:latin typeface="Times New Roman"/>
                <a:cs typeface="Times New Roman"/>
              </a:rPr>
              <a:t>формами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умственной</a:t>
            </a:r>
            <a:endParaRPr sz="3200" dirty="0">
              <a:latin typeface="Times New Roman"/>
              <a:cs typeface="Times New Roman"/>
            </a:endParaRPr>
          </a:p>
          <a:p>
            <a:pPr marL="1905" algn="ctr">
              <a:spcBef>
                <a:spcPts val="5"/>
              </a:spcBef>
            </a:pPr>
            <a:r>
              <a:rPr sz="3200" spc="15" dirty="0">
                <a:latin typeface="Times New Roman"/>
                <a:cs typeface="Times New Roman"/>
              </a:rPr>
              <a:t>отсталости)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0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5656630" y="0"/>
                </a:moveTo>
                <a:lnTo>
                  <a:pt x="1472107" y="0"/>
                </a:lnTo>
                <a:lnTo>
                  <a:pt x="1472107" y="737488"/>
                </a:lnTo>
                <a:lnTo>
                  <a:pt x="0" y="737488"/>
                </a:lnTo>
                <a:lnTo>
                  <a:pt x="3564432" y="1585340"/>
                </a:lnTo>
                <a:lnTo>
                  <a:pt x="7128814" y="737488"/>
                </a:lnTo>
                <a:lnTo>
                  <a:pt x="5656630" y="737488"/>
                </a:lnTo>
                <a:lnTo>
                  <a:pt x="5656630" y="0"/>
                </a:lnTo>
                <a:close/>
              </a:path>
            </a:pathLst>
          </a:custGeom>
          <a:solidFill>
            <a:srgbClr val="FFFF00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0" y="737488"/>
                </a:moveTo>
                <a:lnTo>
                  <a:pt x="1472107" y="737488"/>
                </a:lnTo>
                <a:lnTo>
                  <a:pt x="1472107" y="0"/>
                </a:lnTo>
                <a:lnTo>
                  <a:pt x="5656630" y="0"/>
                </a:lnTo>
                <a:lnTo>
                  <a:pt x="5656630" y="737488"/>
                </a:lnTo>
                <a:lnTo>
                  <a:pt x="7128814" y="737488"/>
                </a:lnTo>
                <a:lnTo>
                  <a:pt x="3564432" y="1585340"/>
                </a:lnTo>
                <a:lnTo>
                  <a:pt x="0" y="7374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70377" y="1062838"/>
            <a:ext cx="4175138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sz="2800" spc="-10" dirty="0" err="1" smtClean="0">
                <a:latin typeface="Times New Roman"/>
                <a:cs typeface="Times New Roman"/>
              </a:rPr>
              <a:t>Отчисление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10" dirty="0">
                <a:latin typeface="Times New Roman"/>
                <a:cs typeface="Times New Roman"/>
              </a:rPr>
              <a:t>мера  дисциплинарного  </a:t>
            </a:r>
            <a:r>
              <a:rPr sz="2800" spc="-15" dirty="0">
                <a:latin typeface="Times New Roman"/>
                <a:cs typeface="Times New Roman"/>
              </a:rPr>
              <a:t>взыскания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4803" y="2992069"/>
            <a:ext cx="3389629" cy="11353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"/>
              </a:spcBef>
            </a:pPr>
            <a:r>
              <a:rPr sz="3600" dirty="0">
                <a:latin typeface="Times New Roman"/>
                <a:cs typeface="Times New Roman"/>
              </a:rPr>
              <a:t>дисц</a:t>
            </a:r>
            <a:r>
              <a:rPr sz="3600" spc="10" dirty="0">
                <a:latin typeface="Times New Roman"/>
                <a:cs typeface="Times New Roman"/>
              </a:rPr>
              <a:t>и</a:t>
            </a:r>
            <a:r>
              <a:rPr sz="3600" spc="-5" dirty="0">
                <a:latin typeface="Times New Roman"/>
                <a:cs typeface="Times New Roman"/>
              </a:rPr>
              <a:t>пл</a:t>
            </a:r>
            <a:r>
              <a:rPr sz="3600" spc="5" dirty="0">
                <a:latin typeface="Times New Roman"/>
                <a:cs typeface="Times New Roman"/>
              </a:rPr>
              <a:t>и</a:t>
            </a:r>
            <a:r>
              <a:rPr sz="3600" spc="-5" dirty="0">
                <a:latin typeface="Times New Roman"/>
                <a:cs typeface="Times New Roman"/>
              </a:rPr>
              <a:t>нарный  </a:t>
            </a:r>
            <a:r>
              <a:rPr sz="3600" dirty="0">
                <a:latin typeface="Times New Roman"/>
                <a:cs typeface="Times New Roman"/>
              </a:rPr>
              <a:t>проступок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19929" y="3356991"/>
            <a:ext cx="1080135" cy="648335"/>
          </a:xfrm>
          <a:custGeom>
            <a:avLst/>
            <a:gdLst/>
            <a:ahLst/>
            <a:cxnLst/>
            <a:rect l="l" t="t" r="r" b="b"/>
            <a:pathLst>
              <a:path w="1080135" h="648335">
                <a:moveTo>
                  <a:pt x="756031" y="0"/>
                </a:moveTo>
                <a:lnTo>
                  <a:pt x="0" y="0"/>
                </a:lnTo>
                <a:lnTo>
                  <a:pt x="324104" y="323977"/>
                </a:lnTo>
                <a:lnTo>
                  <a:pt x="0" y="648081"/>
                </a:lnTo>
                <a:lnTo>
                  <a:pt x="756031" y="648081"/>
                </a:lnTo>
                <a:lnTo>
                  <a:pt x="1080135" y="323977"/>
                </a:lnTo>
                <a:lnTo>
                  <a:pt x="7560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19929" y="3356991"/>
            <a:ext cx="1080135" cy="648335"/>
          </a:xfrm>
          <a:custGeom>
            <a:avLst/>
            <a:gdLst/>
            <a:ahLst/>
            <a:cxnLst/>
            <a:rect l="l" t="t" r="r" b="b"/>
            <a:pathLst>
              <a:path w="1080135" h="648335">
                <a:moveTo>
                  <a:pt x="0" y="0"/>
                </a:moveTo>
                <a:lnTo>
                  <a:pt x="756031" y="0"/>
                </a:lnTo>
                <a:lnTo>
                  <a:pt x="1080135" y="323977"/>
                </a:lnTo>
                <a:lnTo>
                  <a:pt x="756031" y="648081"/>
                </a:lnTo>
                <a:lnTo>
                  <a:pt x="0" y="648081"/>
                </a:lnTo>
                <a:lnTo>
                  <a:pt x="324104" y="32397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1363" y="2822195"/>
            <a:ext cx="34709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1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мера</a:t>
            </a:r>
            <a:endParaRPr sz="3600">
              <a:latin typeface="Times New Roman"/>
              <a:cs typeface="Times New Roman"/>
            </a:endParaRPr>
          </a:p>
          <a:p>
            <a:pPr marL="12700" marR="5080" algn="ctr"/>
            <a:r>
              <a:rPr sz="3600" dirty="0">
                <a:latin typeface="Times New Roman"/>
                <a:cs typeface="Times New Roman"/>
              </a:rPr>
              <a:t>дисц</a:t>
            </a:r>
            <a:r>
              <a:rPr sz="3600" spc="10" dirty="0">
                <a:latin typeface="Times New Roman"/>
                <a:cs typeface="Times New Roman"/>
              </a:rPr>
              <a:t>и</a:t>
            </a:r>
            <a:r>
              <a:rPr sz="3600" spc="-5" dirty="0">
                <a:latin typeface="Times New Roman"/>
                <a:cs typeface="Times New Roman"/>
              </a:rPr>
              <a:t>пл</a:t>
            </a:r>
            <a:r>
              <a:rPr sz="3600" spc="5" dirty="0">
                <a:latin typeface="Times New Roman"/>
                <a:cs typeface="Times New Roman"/>
              </a:rPr>
              <a:t>и</a:t>
            </a:r>
            <a:r>
              <a:rPr sz="3600" spc="-5" dirty="0">
                <a:latin typeface="Times New Roman"/>
                <a:cs typeface="Times New Roman"/>
              </a:rPr>
              <a:t>нарно</a:t>
            </a:r>
            <a:r>
              <a:rPr sz="3600" spc="-9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о  </a:t>
            </a:r>
            <a:r>
              <a:rPr sz="3600" spc="-10" dirty="0">
                <a:latin typeface="Times New Roman"/>
                <a:cs typeface="Times New Roman"/>
              </a:rPr>
              <a:t>наказания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006597" y="4674819"/>
            <a:ext cx="59207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43890" indent="-287020"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10" dirty="0">
                <a:latin typeface="Times New Roman"/>
                <a:cs typeface="Times New Roman"/>
              </a:rPr>
              <a:t>позднее </a:t>
            </a:r>
            <a:r>
              <a:rPr sz="2800" spc="-25" dirty="0">
                <a:latin typeface="Times New Roman"/>
                <a:cs typeface="Times New Roman"/>
              </a:rPr>
              <a:t>одного </a:t>
            </a:r>
            <a:r>
              <a:rPr sz="2800" spc="5" dirty="0">
                <a:latin typeface="Times New Roman"/>
                <a:cs typeface="Times New Roman"/>
              </a:rPr>
              <a:t>месяца </a:t>
            </a:r>
            <a:r>
              <a:rPr sz="2800" spc="-5" dirty="0">
                <a:latin typeface="Times New Roman"/>
                <a:cs typeface="Times New Roman"/>
              </a:rPr>
              <a:t>со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дня  </a:t>
            </a:r>
            <a:r>
              <a:rPr sz="2800" spc="-15" dirty="0">
                <a:latin typeface="Times New Roman"/>
                <a:cs typeface="Times New Roman"/>
              </a:rPr>
              <a:t>обнаружения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проступка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10" dirty="0">
                <a:latin typeface="Times New Roman"/>
                <a:cs typeface="Times New Roman"/>
              </a:rPr>
              <a:t>позднее </a:t>
            </a:r>
            <a:r>
              <a:rPr sz="2800" spc="5" dirty="0">
                <a:latin typeface="Times New Roman"/>
                <a:cs typeface="Times New Roman"/>
              </a:rPr>
              <a:t>шести </a:t>
            </a:r>
            <a:r>
              <a:rPr sz="2800" dirty="0">
                <a:latin typeface="Times New Roman"/>
                <a:cs typeface="Times New Roman"/>
              </a:rPr>
              <a:t>месяцев </a:t>
            </a:r>
            <a:r>
              <a:rPr sz="2800" spc="-5" dirty="0">
                <a:latin typeface="Times New Roman"/>
                <a:cs typeface="Times New Roman"/>
              </a:rPr>
              <a:t>со дня </a:t>
            </a:r>
            <a:r>
              <a:rPr sz="2800" spc="-30" dirty="0">
                <a:latin typeface="Times New Roman"/>
                <a:cs typeface="Times New Roman"/>
              </a:rPr>
              <a:t>его  </a:t>
            </a:r>
            <a:r>
              <a:rPr sz="2800" spc="-10" dirty="0">
                <a:latin typeface="Times New Roman"/>
                <a:cs typeface="Times New Roman"/>
              </a:rPr>
              <a:t>совершения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5656630" y="0"/>
                </a:moveTo>
                <a:lnTo>
                  <a:pt x="1472107" y="0"/>
                </a:lnTo>
                <a:lnTo>
                  <a:pt x="1472107" y="737488"/>
                </a:lnTo>
                <a:lnTo>
                  <a:pt x="0" y="737488"/>
                </a:lnTo>
                <a:lnTo>
                  <a:pt x="3564432" y="1585340"/>
                </a:lnTo>
                <a:lnTo>
                  <a:pt x="7128814" y="737488"/>
                </a:lnTo>
                <a:lnTo>
                  <a:pt x="5656630" y="737488"/>
                </a:lnTo>
                <a:lnTo>
                  <a:pt x="565663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8856" y="112471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0" y="737488"/>
                </a:moveTo>
                <a:lnTo>
                  <a:pt x="1472107" y="737488"/>
                </a:lnTo>
                <a:lnTo>
                  <a:pt x="1472107" y="0"/>
                </a:lnTo>
                <a:lnTo>
                  <a:pt x="5656630" y="0"/>
                </a:lnTo>
                <a:lnTo>
                  <a:pt x="5656630" y="737488"/>
                </a:lnTo>
                <a:lnTo>
                  <a:pt x="7128814" y="737488"/>
                </a:lnTo>
                <a:lnTo>
                  <a:pt x="3564432" y="1585340"/>
                </a:lnTo>
                <a:lnTo>
                  <a:pt x="0" y="7374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34067" y="840085"/>
            <a:ext cx="65957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2000" dirty="0">
              <a:latin typeface="Calibri"/>
              <a:cs typeface="Calibri"/>
            </a:endParaRPr>
          </a:p>
          <a:p>
            <a:pPr marR="716915" algn="ctr"/>
            <a:r>
              <a:rPr sz="2800" spc="-10" dirty="0">
                <a:latin typeface="Times New Roman"/>
                <a:cs typeface="Times New Roman"/>
              </a:rPr>
              <a:t>Отчисление</a:t>
            </a:r>
            <a:endParaRPr sz="2800" dirty="0">
              <a:latin typeface="Times New Roman"/>
              <a:cs typeface="Times New Roman"/>
            </a:endParaRPr>
          </a:p>
          <a:p>
            <a:pPr marR="716280" algn="ctr">
              <a:spcBef>
                <a:spcPts val="20"/>
              </a:spcBef>
            </a:pPr>
            <a:r>
              <a:rPr sz="2400" spc="-15" dirty="0">
                <a:latin typeface="Times New Roman"/>
                <a:cs typeface="Times New Roman"/>
              </a:rPr>
              <a:t>НЕСОВЕРШЕННОЛЕТНЕГО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098" y="5092776"/>
            <a:ext cx="469884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Порядок применения </a:t>
            </a:r>
            <a:r>
              <a:rPr b="1" dirty="0">
                <a:latin typeface="Times New Roman"/>
                <a:cs typeface="Times New Roman"/>
              </a:rPr>
              <a:t>к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обучающимся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b="1" dirty="0">
                <a:latin typeface="Times New Roman"/>
                <a:cs typeface="Times New Roman"/>
              </a:rPr>
              <a:t>и </a:t>
            </a:r>
            <a:r>
              <a:rPr b="1" spc="-5" dirty="0">
                <a:latin typeface="Times New Roman"/>
                <a:cs typeface="Times New Roman"/>
              </a:rPr>
              <a:t>снятия </a:t>
            </a:r>
            <a:r>
              <a:rPr b="1" dirty="0">
                <a:latin typeface="Times New Roman"/>
                <a:cs typeface="Times New Roman"/>
              </a:rPr>
              <a:t>с </a:t>
            </a:r>
            <a:r>
              <a:rPr b="1" spc="-15" dirty="0">
                <a:latin typeface="Times New Roman"/>
                <a:cs typeface="Times New Roman"/>
              </a:rPr>
              <a:t>обучающихся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мер</a:t>
            </a:r>
            <a:endParaRPr dirty="0">
              <a:latin typeface="Times New Roman"/>
              <a:cs typeface="Times New Roman"/>
            </a:endParaRPr>
          </a:p>
          <a:p>
            <a:pPr marL="12700" marR="83820"/>
            <a:r>
              <a:rPr b="1" spc="-10" dirty="0">
                <a:latin typeface="Times New Roman"/>
                <a:cs typeface="Times New Roman"/>
              </a:rPr>
              <a:t>дисциплинарного взыскания </a:t>
            </a:r>
            <a:r>
              <a:rPr spc="5" dirty="0">
                <a:latin typeface="Times New Roman"/>
                <a:cs typeface="Times New Roman"/>
              </a:rPr>
              <a:t>(утв.  </a:t>
            </a:r>
            <a:r>
              <a:rPr spc="-15" dirty="0">
                <a:latin typeface="Times New Roman"/>
                <a:cs typeface="Times New Roman"/>
              </a:rPr>
              <a:t>приказом </a:t>
            </a:r>
            <a:r>
              <a:rPr spc="-10" dirty="0">
                <a:latin typeface="Times New Roman"/>
                <a:cs typeface="Times New Roman"/>
              </a:rPr>
              <a:t>Минобрнауки </a:t>
            </a:r>
            <a:r>
              <a:rPr spc="-25" dirty="0">
                <a:latin typeface="Times New Roman"/>
                <a:cs typeface="Times New Roman"/>
              </a:rPr>
              <a:t>РФ </a:t>
            </a:r>
            <a:r>
              <a:rPr spc="-15" dirty="0" err="1">
                <a:latin typeface="Times New Roman"/>
                <a:cs typeface="Times New Roman"/>
              </a:rPr>
              <a:t>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15.03.2013</a:t>
            </a:r>
            <a:r>
              <a:rPr lang="ru-RU" dirty="0" smtClean="0">
                <a:latin typeface="Times New Roman"/>
                <a:cs typeface="Times New Roman"/>
              </a:rPr>
              <a:t>  №</a:t>
            </a:r>
            <a:r>
              <a:rPr lang="ru-RU" spc="-105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185)</a:t>
            </a:r>
          </a:p>
          <a:p>
            <a:pPr marL="12700" marR="83820"/>
            <a:endParaRPr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0893" y="4794961"/>
            <a:ext cx="1797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зам</a:t>
            </a:r>
            <a:r>
              <a:rPr sz="3200" spc="-8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чание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5098" y="2256790"/>
            <a:ext cx="3362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spc="-10" dirty="0">
                <a:latin typeface="Times New Roman"/>
                <a:cs typeface="Times New Roman"/>
              </a:rPr>
              <a:t>отчисление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8089" y="3472434"/>
            <a:ext cx="180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latin typeface="Times New Roman"/>
                <a:cs typeface="Times New Roman"/>
              </a:rPr>
              <a:t>вы</a:t>
            </a:r>
            <a:r>
              <a:rPr sz="4000" spc="-95" dirty="0">
                <a:latin typeface="Times New Roman"/>
                <a:cs typeface="Times New Roman"/>
              </a:rPr>
              <a:t>г</a:t>
            </a:r>
            <a:r>
              <a:rPr sz="4000" spc="-5" dirty="0">
                <a:latin typeface="Times New Roman"/>
                <a:cs typeface="Times New Roman"/>
              </a:rPr>
              <a:t>о</a:t>
            </a:r>
            <a:r>
              <a:rPr sz="4000" spc="-25" dirty="0">
                <a:latin typeface="Times New Roman"/>
                <a:cs typeface="Times New Roman"/>
              </a:rPr>
              <a:t>в</a:t>
            </a:r>
            <a:r>
              <a:rPr sz="4000" spc="-5" dirty="0">
                <a:latin typeface="Times New Roman"/>
                <a:cs typeface="Times New Roman"/>
              </a:rPr>
              <a:t>ор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5320" y="4140327"/>
            <a:ext cx="2166620" cy="933450"/>
          </a:xfrm>
          <a:custGeom>
            <a:avLst/>
            <a:gdLst/>
            <a:ahLst/>
            <a:cxnLst/>
            <a:rect l="l" t="t" r="r" b="b"/>
            <a:pathLst>
              <a:path w="2166620" h="933450">
                <a:moveTo>
                  <a:pt x="1933320" y="0"/>
                </a:moveTo>
                <a:lnTo>
                  <a:pt x="1700021" y="233299"/>
                </a:lnTo>
                <a:lnTo>
                  <a:pt x="1816734" y="233299"/>
                </a:lnTo>
                <a:lnTo>
                  <a:pt x="1816734" y="699897"/>
                </a:lnTo>
                <a:lnTo>
                  <a:pt x="0" y="699897"/>
                </a:lnTo>
                <a:lnTo>
                  <a:pt x="0" y="933196"/>
                </a:lnTo>
                <a:lnTo>
                  <a:pt x="2050033" y="933196"/>
                </a:lnTo>
                <a:lnTo>
                  <a:pt x="2050033" y="233299"/>
                </a:lnTo>
                <a:lnTo>
                  <a:pt x="2166620" y="233299"/>
                </a:lnTo>
                <a:lnTo>
                  <a:pt x="19333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5320" y="4140327"/>
            <a:ext cx="2166620" cy="933450"/>
          </a:xfrm>
          <a:custGeom>
            <a:avLst/>
            <a:gdLst/>
            <a:ahLst/>
            <a:cxnLst/>
            <a:rect l="l" t="t" r="r" b="b"/>
            <a:pathLst>
              <a:path w="2166620" h="933450">
                <a:moveTo>
                  <a:pt x="0" y="699897"/>
                </a:moveTo>
                <a:lnTo>
                  <a:pt x="1816734" y="699897"/>
                </a:lnTo>
                <a:lnTo>
                  <a:pt x="1816734" y="233299"/>
                </a:lnTo>
                <a:lnTo>
                  <a:pt x="1700021" y="233299"/>
                </a:lnTo>
                <a:lnTo>
                  <a:pt x="1933320" y="0"/>
                </a:lnTo>
                <a:lnTo>
                  <a:pt x="2166620" y="233299"/>
                </a:lnTo>
                <a:lnTo>
                  <a:pt x="2050033" y="233299"/>
                </a:lnTo>
                <a:lnTo>
                  <a:pt x="2050033" y="933196"/>
                </a:lnTo>
                <a:lnTo>
                  <a:pt x="0" y="933196"/>
                </a:lnTo>
                <a:lnTo>
                  <a:pt x="0" y="699897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2327" y="2973514"/>
            <a:ext cx="2212975" cy="96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8492" y="2538730"/>
            <a:ext cx="2659380" cy="181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1778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ЗА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НЕОДНОКРАТНОЕ  </a:t>
            </a:r>
            <a:r>
              <a:rPr b="1" spc="-5" dirty="0">
                <a:latin typeface="Times New Roman"/>
                <a:cs typeface="Times New Roman"/>
              </a:rPr>
              <a:t>СОВЕРШЕНИЕ!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1090"/>
              </a:spcBef>
            </a:pPr>
            <a:r>
              <a:rPr b="1" dirty="0">
                <a:latin typeface="Times New Roman"/>
                <a:cs typeface="Times New Roman"/>
              </a:rPr>
              <a:t>МЕРЫ</a:t>
            </a:r>
            <a:endParaRPr>
              <a:latin typeface="Times New Roman"/>
              <a:cs typeface="Times New Roman"/>
            </a:endParaRPr>
          </a:p>
          <a:p>
            <a:pPr marL="12700" marR="205740"/>
            <a:r>
              <a:rPr b="1" dirty="0">
                <a:latin typeface="Times New Roman"/>
                <a:cs typeface="Times New Roman"/>
              </a:rPr>
              <a:t>ПЕДА</a:t>
            </a:r>
            <a:r>
              <a:rPr b="1" spc="-60" dirty="0">
                <a:latin typeface="Times New Roman"/>
                <a:cs typeface="Times New Roman"/>
              </a:rPr>
              <a:t>Г</a:t>
            </a:r>
            <a:r>
              <a:rPr b="1" dirty="0">
                <a:latin typeface="Times New Roman"/>
                <a:cs typeface="Times New Roman"/>
              </a:rPr>
              <a:t>ОГИЧЕС</a:t>
            </a:r>
            <a:r>
              <a:rPr b="1" spc="-50" dirty="0">
                <a:latin typeface="Times New Roman"/>
                <a:cs typeface="Times New Roman"/>
              </a:rPr>
              <a:t>К</a:t>
            </a:r>
            <a:r>
              <a:rPr b="1" dirty="0">
                <a:latin typeface="Times New Roman"/>
                <a:cs typeface="Times New Roman"/>
              </a:rPr>
              <a:t>О</a:t>
            </a:r>
            <a:r>
              <a:rPr b="1" spc="-50" dirty="0">
                <a:latin typeface="Times New Roman"/>
                <a:cs typeface="Times New Roman"/>
              </a:rPr>
              <a:t>Г</a:t>
            </a:r>
            <a:r>
              <a:rPr b="1" dirty="0">
                <a:latin typeface="Times New Roman"/>
                <a:cs typeface="Times New Roman"/>
              </a:rPr>
              <a:t>О  </a:t>
            </a:r>
            <a:r>
              <a:rPr b="1" spc="-10" dirty="0">
                <a:latin typeface="Times New Roman"/>
                <a:cs typeface="Times New Roman"/>
              </a:rPr>
              <a:t>ВОЗДЕЙСТВИЯ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dirty="0">
                <a:latin typeface="Times New Roman"/>
                <a:cs typeface="Times New Roman"/>
              </a:rPr>
              <a:t>НЕ </a:t>
            </a:r>
            <a:r>
              <a:rPr b="1" spc="-5" dirty="0">
                <a:latin typeface="Times New Roman"/>
                <a:cs typeface="Times New Roman"/>
              </a:rPr>
              <a:t>ДАЛИ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70" dirty="0">
                <a:latin typeface="Times New Roman"/>
                <a:cs typeface="Times New Roman"/>
              </a:rPr>
              <a:t>РЕЗУЛЬТАТА!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1212" y="6426809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 smtClean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240" y="4239031"/>
            <a:ext cx="3248635" cy="2331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557" y="119672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5656668" y="0"/>
                </a:moveTo>
                <a:lnTo>
                  <a:pt x="1472145" y="0"/>
                </a:lnTo>
                <a:lnTo>
                  <a:pt x="1472145" y="737488"/>
                </a:lnTo>
                <a:lnTo>
                  <a:pt x="0" y="737488"/>
                </a:lnTo>
                <a:lnTo>
                  <a:pt x="3564343" y="1585214"/>
                </a:lnTo>
                <a:lnTo>
                  <a:pt x="7128852" y="737488"/>
                </a:lnTo>
                <a:lnTo>
                  <a:pt x="5656668" y="737488"/>
                </a:lnTo>
                <a:lnTo>
                  <a:pt x="5656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2557" y="1196722"/>
            <a:ext cx="7129145" cy="1585595"/>
          </a:xfrm>
          <a:custGeom>
            <a:avLst/>
            <a:gdLst/>
            <a:ahLst/>
            <a:cxnLst/>
            <a:rect l="l" t="t" r="r" b="b"/>
            <a:pathLst>
              <a:path w="7129145" h="1585595">
                <a:moveTo>
                  <a:pt x="0" y="737488"/>
                </a:moveTo>
                <a:lnTo>
                  <a:pt x="1472145" y="737488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737488"/>
                </a:lnTo>
                <a:lnTo>
                  <a:pt x="7128852" y="737488"/>
                </a:lnTo>
                <a:lnTo>
                  <a:pt x="3564343" y="1585214"/>
                </a:lnTo>
                <a:lnTo>
                  <a:pt x="0" y="73748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0893" y="1248156"/>
            <a:ext cx="8578100" cy="499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8005" marR="2829560" indent="1905" algn="ctr">
              <a:spcBef>
                <a:spcPts val="1835"/>
              </a:spcBef>
            </a:pPr>
            <a:r>
              <a:rPr sz="2400" spc="-15" dirty="0" err="1" smtClean="0">
                <a:latin typeface="Times New Roman"/>
                <a:cs typeface="Times New Roman"/>
              </a:rPr>
              <a:t>Договор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 </a:t>
            </a:r>
            <a:r>
              <a:rPr sz="2400" spc="-5" dirty="0">
                <a:latin typeface="Times New Roman"/>
                <a:cs typeface="Times New Roman"/>
              </a:rPr>
              <a:t>оказании </a:t>
            </a:r>
            <a:r>
              <a:rPr sz="2400" spc="-15" dirty="0">
                <a:latin typeface="Times New Roman"/>
                <a:cs typeface="Times New Roman"/>
              </a:rPr>
              <a:t>платных  </a:t>
            </a:r>
            <a:r>
              <a:rPr sz="2400" spc="-10" dirty="0">
                <a:latin typeface="Times New Roman"/>
                <a:cs typeface="Times New Roman"/>
              </a:rPr>
              <a:t>образовательных </a:t>
            </a:r>
            <a:r>
              <a:rPr sz="2400" spc="5" dirty="0">
                <a:latin typeface="Times New Roman"/>
                <a:cs typeface="Times New Roman"/>
              </a:rPr>
              <a:t>услуг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может  </a:t>
            </a:r>
            <a:r>
              <a:rPr sz="2400" spc="-5" dirty="0">
                <a:latin typeface="Times New Roman"/>
                <a:cs typeface="Times New Roman"/>
              </a:rPr>
              <a:t>быть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расторгнут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042795" marR="683895" indent="-287020">
              <a:spcBef>
                <a:spcPts val="5"/>
              </a:spcBef>
              <a:buSzPct val="96428"/>
              <a:buFont typeface="Wingdings"/>
              <a:buChar char=""/>
              <a:tabLst>
                <a:tab pos="207391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просрочка </a:t>
            </a:r>
            <a:r>
              <a:rPr sz="2800" spc="-20" dirty="0">
                <a:latin typeface="Times New Roman"/>
                <a:cs typeface="Times New Roman"/>
              </a:rPr>
              <a:t>оплаты </a:t>
            </a:r>
            <a:r>
              <a:rPr sz="2800" dirty="0">
                <a:latin typeface="Times New Roman"/>
                <a:cs typeface="Times New Roman"/>
              </a:rPr>
              <a:t>стоимости </a:t>
            </a:r>
            <a:r>
              <a:rPr sz="2800" spc="-15" dirty="0">
                <a:latin typeface="Times New Roman"/>
                <a:cs typeface="Times New Roman"/>
              </a:rPr>
              <a:t>платных  образовательных </a:t>
            </a:r>
            <a:r>
              <a:rPr sz="2800" spc="-5" dirty="0">
                <a:latin typeface="Times New Roman"/>
                <a:cs typeface="Times New Roman"/>
              </a:rPr>
              <a:t>услуг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 typeface="Wingdings"/>
              <a:buChar char=""/>
            </a:pPr>
            <a:endParaRPr sz="2900" dirty="0">
              <a:latin typeface="Times New Roman"/>
              <a:cs typeface="Times New Roman"/>
            </a:endParaRPr>
          </a:p>
          <a:p>
            <a:pPr marL="2073275" indent="-317500">
              <a:buSzPct val="96428"/>
              <a:buFont typeface="Wingdings"/>
              <a:buChar char=""/>
              <a:tabLst>
                <a:tab pos="2073910" algn="l"/>
              </a:tabLst>
            </a:pPr>
            <a:r>
              <a:rPr sz="2800" spc="-5" dirty="0">
                <a:latin typeface="Times New Roman"/>
                <a:cs typeface="Times New Roman"/>
              </a:rPr>
              <a:t>действия </a:t>
            </a:r>
            <a:r>
              <a:rPr sz="2800" spc="-10" dirty="0">
                <a:latin typeface="Times New Roman"/>
                <a:cs typeface="Times New Roman"/>
              </a:rPr>
              <a:t>(бездействия)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обучающегося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ч. 7 </a:t>
            </a:r>
            <a:r>
              <a:rPr sz="2400" b="1" spc="-60" dirty="0">
                <a:latin typeface="Times New Roman"/>
                <a:cs typeface="Times New Roman"/>
              </a:rPr>
              <a:t>ст.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54</a:t>
            </a:r>
            <a:endParaRPr sz="2400" dirty="0">
              <a:latin typeface="Times New Roman"/>
              <a:cs typeface="Times New Roman"/>
            </a:endParaRPr>
          </a:p>
          <a:p>
            <a:pPr marL="2494280">
              <a:spcBef>
                <a:spcPts val="5"/>
              </a:spcBef>
            </a:pPr>
            <a:r>
              <a:rPr lang="ru-RU" sz="2000" b="1" spc="-5" dirty="0" smtClean="0">
                <a:latin typeface="Times New Roman"/>
                <a:cs typeface="Times New Roman"/>
              </a:rPr>
              <a:t>  </a:t>
            </a:r>
            <a:r>
              <a:rPr sz="2000" b="1" spc="-5" dirty="0" err="1" smtClean="0">
                <a:latin typeface="Times New Roman"/>
                <a:cs typeface="Times New Roman"/>
              </a:rPr>
              <a:t>Федеральный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закон </a:t>
            </a:r>
            <a:r>
              <a:rPr sz="2000" b="1" spc="-20" dirty="0">
                <a:latin typeface="Times New Roman"/>
                <a:cs typeface="Times New Roman"/>
              </a:rPr>
              <a:t>от </a:t>
            </a:r>
            <a:r>
              <a:rPr sz="2000" b="1" dirty="0">
                <a:latin typeface="Times New Roman"/>
                <a:cs typeface="Times New Roman"/>
              </a:rPr>
              <a:t>29.12.2012 №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273-ФЗ</a:t>
            </a:r>
            <a:endParaRPr sz="2000" dirty="0">
              <a:latin typeface="Times New Roman"/>
              <a:cs typeface="Times New Roman"/>
            </a:endParaRPr>
          </a:p>
          <a:p>
            <a:pPr marL="2506345"/>
            <a:r>
              <a:rPr sz="2000" b="1" dirty="0">
                <a:latin typeface="Times New Roman"/>
                <a:cs typeface="Times New Roman"/>
              </a:rPr>
              <a:t>«Об </a:t>
            </a:r>
            <a:r>
              <a:rPr sz="2000" b="1" spc="-10" dirty="0">
                <a:latin typeface="Times New Roman"/>
                <a:cs typeface="Times New Roman"/>
              </a:rPr>
              <a:t>образовании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Российской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Федерации»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264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0377" y="323661"/>
            <a:ext cx="4672583" cy="27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755" y="502919"/>
            <a:ext cx="6978396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5656668" y="0"/>
                </a:moveTo>
                <a:lnTo>
                  <a:pt x="1472145" y="0"/>
                </a:lnTo>
                <a:lnTo>
                  <a:pt x="1472145" y="502538"/>
                </a:lnTo>
                <a:lnTo>
                  <a:pt x="0" y="502538"/>
                </a:lnTo>
                <a:lnTo>
                  <a:pt x="3564343" y="1080134"/>
                </a:lnTo>
                <a:lnTo>
                  <a:pt x="7128852" y="502538"/>
                </a:lnTo>
                <a:lnTo>
                  <a:pt x="5656668" y="502538"/>
                </a:lnTo>
                <a:lnTo>
                  <a:pt x="5656668" y="0"/>
                </a:lnTo>
                <a:close/>
              </a:path>
            </a:pathLst>
          </a:custGeom>
          <a:solidFill>
            <a:srgbClr val="DCE6F1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0" y="502538"/>
                </a:moveTo>
                <a:lnTo>
                  <a:pt x="1472145" y="502538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502538"/>
                </a:lnTo>
                <a:lnTo>
                  <a:pt x="7128852" y="502538"/>
                </a:lnTo>
                <a:lnTo>
                  <a:pt x="3564343" y="1080134"/>
                </a:lnTo>
                <a:lnTo>
                  <a:pt x="0" y="5025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7811" y="201929"/>
            <a:ext cx="65957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СРЕДНЕГО ПРОФЕССИОНАЛЬНОГО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400" dirty="0">
              <a:latin typeface="Calibri"/>
              <a:cs typeface="Calibri"/>
            </a:endParaRPr>
          </a:p>
          <a:p>
            <a:pPr marR="827405" algn="ctr">
              <a:spcBef>
                <a:spcPts val="1915"/>
              </a:spcBef>
            </a:pPr>
            <a:r>
              <a:rPr sz="2400" spc="-20" dirty="0">
                <a:latin typeface="Times New Roman"/>
                <a:cs typeface="Times New Roman"/>
              </a:rPr>
              <a:t>ПРИКАЗ</a:t>
            </a:r>
            <a:endParaRPr sz="2400" dirty="0">
              <a:latin typeface="Times New Roman"/>
              <a:cs typeface="Times New Roman"/>
            </a:endParaRPr>
          </a:p>
          <a:p>
            <a:pPr marR="829310" algn="ctr"/>
            <a:r>
              <a:rPr sz="2400" spc="-5" dirty="0">
                <a:latin typeface="Times New Roman"/>
                <a:cs typeface="Times New Roman"/>
              </a:rPr>
              <a:t>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ОТЧИСЛЕНИИ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34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3718432"/>
              </p:ext>
            </p:extLst>
          </p:nvPr>
        </p:nvGraphicFramePr>
        <p:xfrm>
          <a:off x="1769173" y="2558543"/>
          <a:ext cx="8569958" cy="3274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2952749"/>
                <a:gridCol w="2808604"/>
              </a:tblGrid>
              <a:tr h="640080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ПРИЧИНА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38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ОСНОВАНИЕ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ФОРМУЛИРОВКА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735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порядке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перевода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п.1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п.1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  <a:tr h="208623">
                <a:tc>
                  <a:txBody>
                    <a:bodyPr/>
                    <a:lstStyle/>
                    <a:p>
                      <a:pPr marL="90805">
                        <a:lnSpc>
                          <a:spcPts val="2039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другую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образовательную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инициативе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9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 marL="90805">
                        <a:lnSpc>
                          <a:spcPts val="202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организацию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обучающегося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(или)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заявления обучающегося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312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родителей)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(или)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276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состоянию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здоровья,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п.1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п.1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326">
                <a:tc>
                  <a:txBody>
                    <a:bodyPr/>
                    <a:lstStyle/>
                    <a:p>
                      <a:pPr marL="90805">
                        <a:lnSpc>
                          <a:spcPts val="203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препятствующему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инициативе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5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7727">
                <a:tc>
                  <a:txBody>
                    <a:bodyPr/>
                    <a:lstStyle/>
                    <a:p>
                      <a:pPr marL="90805">
                        <a:lnSpc>
                          <a:spcPts val="202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обучению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обучающегося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(или)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заявления обучающегося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родителей)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(или)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78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0377" y="323661"/>
            <a:ext cx="4672583" cy="27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755" y="502919"/>
            <a:ext cx="6978396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5656668" y="0"/>
                </a:moveTo>
                <a:lnTo>
                  <a:pt x="1472145" y="0"/>
                </a:lnTo>
                <a:lnTo>
                  <a:pt x="1472145" y="502538"/>
                </a:lnTo>
                <a:lnTo>
                  <a:pt x="0" y="502538"/>
                </a:lnTo>
                <a:lnTo>
                  <a:pt x="3564343" y="1080134"/>
                </a:lnTo>
                <a:lnTo>
                  <a:pt x="7128852" y="502538"/>
                </a:lnTo>
                <a:lnTo>
                  <a:pt x="5656668" y="502538"/>
                </a:lnTo>
                <a:lnTo>
                  <a:pt x="565666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0" y="502538"/>
                </a:moveTo>
                <a:lnTo>
                  <a:pt x="1472145" y="502538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502538"/>
                </a:lnTo>
                <a:lnTo>
                  <a:pt x="7128852" y="502538"/>
                </a:lnTo>
                <a:lnTo>
                  <a:pt x="3564343" y="1080134"/>
                </a:lnTo>
                <a:lnTo>
                  <a:pt x="0" y="50253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7811" y="201929"/>
            <a:ext cx="65957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СРЕДНЕГО ПРОФЕССИОНАЛЬНОГО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400" dirty="0">
              <a:latin typeface="Calibri"/>
              <a:cs typeface="Calibri"/>
            </a:endParaRPr>
          </a:p>
          <a:p>
            <a:pPr marR="827405" algn="ctr">
              <a:spcBef>
                <a:spcPts val="1915"/>
              </a:spcBef>
            </a:pPr>
            <a:r>
              <a:rPr sz="2400" spc="-20" dirty="0">
                <a:latin typeface="Times New Roman"/>
                <a:cs typeface="Times New Roman"/>
              </a:rPr>
              <a:t>ПРИКАЗ</a:t>
            </a:r>
            <a:endParaRPr sz="2400" dirty="0">
              <a:latin typeface="Times New Roman"/>
              <a:cs typeface="Times New Roman"/>
            </a:endParaRPr>
          </a:p>
          <a:p>
            <a:pPr marR="829310" algn="ctr"/>
            <a:r>
              <a:rPr sz="2400" spc="-5" dirty="0">
                <a:latin typeface="Times New Roman"/>
                <a:cs typeface="Times New Roman"/>
              </a:rPr>
              <a:t>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ОТЧИСЛЕНИИ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35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6848078"/>
              </p:ext>
            </p:extLst>
          </p:nvPr>
        </p:nvGraphicFramePr>
        <p:xfrm>
          <a:off x="1741646" y="2363787"/>
          <a:ext cx="8569958" cy="3200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2952749"/>
                <a:gridCol w="2808604"/>
              </a:tblGrid>
              <a:tr h="640080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ПРИЧИНА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38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ОСНОВАНИЕ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ФОРМУЛИРОВКА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7364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случае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осуждения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п.3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п.3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11">
                <a:tc>
                  <a:txBody>
                    <a:bodyPr/>
                    <a:lstStyle/>
                    <a:p>
                      <a:pPr marL="90805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обучающегося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(по обстоятельствам,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2045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615">
                <a:tc>
                  <a:txBody>
                    <a:bodyPr/>
                    <a:lstStyle/>
                    <a:p>
                      <a:pPr marL="9080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наказанию,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зависящим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воли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суда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87">
                <a:tc>
                  <a:txBody>
                    <a:bodyPr/>
                    <a:lstStyle/>
                    <a:p>
                      <a:pPr marL="90805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исключающему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обучающегося)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0805" algn="ctr">
                        <a:lnSpc>
                          <a:spcPts val="2045"/>
                        </a:lnSpc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продолжение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обучения,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080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соответствии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0805" algn="ctr">
                        <a:lnSpc>
                          <a:spcPts val="2045"/>
                        </a:lnSpc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приговором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суда,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90805" algn="ctr">
                        <a:lnSpc>
                          <a:spcPts val="2039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вступившим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законную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318">
                <a:tc>
                  <a:txBody>
                    <a:bodyPr/>
                    <a:lstStyle/>
                    <a:p>
                      <a:pPr marL="90805" algn="ctr">
                        <a:lnSpc>
                          <a:spcPts val="20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силу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78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0377" y="323661"/>
            <a:ext cx="4672583" cy="27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755" y="502919"/>
            <a:ext cx="6978396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5656668" y="0"/>
                </a:moveTo>
                <a:lnTo>
                  <a:pt x="1472145" y="0"/>
                </a:lnTo>
                <a:lnTo>
                  <a:pt x="1472145" y="502538"/>
                </a:lnTo>
                <a:lnTo>
                  <a:pt x="0" y="502538"/>
                </a:lnTo>
                <a:lnTo>
                  <a:pt x="3564343" y="1080134"/>
                </a:lnTo>
                <a:lnTo>
                  <a:pt x="7128852" y="502538"/>
                </a:lnTo>
                <a:lnTo>
                  <a:pt x="5656668" y="502538"/>
                </a:lnTo>
                <a:lnTo>
                  <a:pt x="565666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0" y="502538"/>
                </a:moveTo>
                <a:lnTo>
                  <a:pt x="1472145" y="502538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502538"/>
                </a:lnTo>
                <a:lnTo>
                  <a:pt x="7128852" y="502538"/>
                </a:lnTo>
                <a:lnTo>
                  <a:pt x="3564343" y="1080134"/>
                </a:lnTo>
                <a:lnTo>
                  <a:pt x="0" y="50253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7811" y="201929"/>
            <a:ext cx="65957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СРЕДНЕГО ПРОФЕССИОНАЛЬНОГО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400" dirty="0">
              <a:latin typeface="Calibri"/>
              <a:cs typeface="Calibri"/>
            </a:endParaRPr>
          </a:p>
          <a:p>
            <a:pPr marR="827405" algn="ctr">
              <a:spcBef>
                <a:spcPts val="1915"/>
              </a:spcBef>
            </a:pPr>
            <a:r>
              <a:rPr sz="2400" spc="-20" dirty="0">
                <a:latin typeface="Times New Roman"/>
                <a:cs typeface="Times New Roman"/>
              </a:rPr>
              <a:t>ПРИКАЗ</a:t>
            </a:r>
            <a:endParaRPr sz="2400" dirty="0">
              <a:latin typeface="Times New Roman"/>
              <a:cs typeface="Times New Roman"/>
            </a:endParaRPr>
          </a:p>
          <a:p>
            <a:pPr marR="829310" algn="ctr"/>
            <a:r>
              <a:rPr sz="2400" spc="-5" dirty="0">
                <a:latin typeface="Times New Roman"/>
                <a:cs typeface="Times New Roman"/>
              </a:rPr>
              <a:t>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ОТЧИСЛЕНИИ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36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994206"/>
              </p:ext>
            </p:extLst>
          </p:nvPr>
        </p:nvGraphicFramePr>
        <p:xfrm>
          <a:off x="1810704" y="2453385"/>
          <a:ext cx="8569958" cy="356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2952749"/>
                <a:gridCol w="2808604"/>
              </a:tblGrid>
              <a:tr h="640080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ПРИЧИНА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38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ОСНОВАНИЕ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ФОРМУЛИРОВКА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п.3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</a:t>
                      </a:r>
                    </a:p>
                    <a:p>
                      <a:pPr marL="92075" marR="5295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(по обстоятельствам,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  зависящим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от воли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обучающегося)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130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78803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п.3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	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свидетельства о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76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расторжением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п.1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п.1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истечением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договора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завершением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374">
                <a:tc>
                  <a:txBody>
                    <a:bodyPr/>
                    <a:lstStyle/>
                    <a:p>
                      <a:pPr marL="9080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 физическими и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(или)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обучения)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Договора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образовании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9080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юридическими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лицами,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1213">
                <a:tc>
                  <a:txBody>
                    <a:bodyPr/>
                    <a:lstStyle/>
                    <a:p>
                      <a:pPr marL="90805">
                        <a:lnSpc>
                          <a:spcPts val="203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оплачивающими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5166">
                <a:tc>
                  <a:txBody>
                    <a:bodyPr/>
                    <a:lstStyle/>
                    <a:p>
                      <a:pPr marL="90805">
                        <a:lnSpc>
                          <a:spcPts val="20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стоимость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94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0377" y="323661"/>
            <a:ext cx="4672583" cy="27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755" y="502919"/>
            <a:ext cx="6978396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5656668" y="0"/>
                </a:moveTo>
                <a:lnTo>
                  <a:pt x="1472145" y="0"/>
                </a:lnTo>
                <a:lnTo>
                  <a:pt x="1472145" y="502538"/>
                </a:lnTo>
                <a:lnTo>
                  <a:pt x="0" y="502538"/>
                </a:lnTo>
                <a:lnTo>
                  <a:pt x="3564343" y="1080134"/>
                </a:lnTo>
                <a:lnTo>
                  <a:pt x="7128852" y="502538"/>
                </a:lnTo>
                <a:lnTo>
                  <a:pt x="5656668" y="502538"/>
                </a:lnTo>
                <a:lnTo>
                  <a:pt x="565666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556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0" y="502538"/>
                </a:moveTo>
                <a:lnTo>
                  <a:pt x="1472145" y="502538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502538"/>
                </a:lnTo>
                <a:lnTo>
                  <a:pt x="7128852" y="502538"/>
                </a:lnTo>
                <a:lnTo>
                  <a:pt x="3564343" y="1080134"/>
                </a:lnTo>
                <a:lnTo>
                  <a:pt x="0" y="50253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7811" y="201929"/>
            <a:ext cx="65957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СРЕДНЕГО ПРОФЕССИОНАЛЬНОГО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400" dirty="0">
              <a:latin typeface="Calibri"/>
              <a:cs typeface="Calibri"/>
            </a:endParaRPr>
          </a:p>
          <a:p>
            <a:pPr marR="827405" algn="ctr">
              <a:spcBef>
                <a:spcPts val="1915"/>
              </a:spcBef>
            </a:pPr>
            <a:r>
              <a:rPr sz="2400" spc="-20" dirty="0">
                <a:latin typeface="Times New Roman"/>
                <a:cs typeface="Times New Roman"/>
              </a:rPr>
              <a:t>ПРИКАЗ</a:t>
            </a:r>
            <a:endParaRPr sz="2400" dirty="0">
              <a:latin typeface="Times New Roman"/>
              <a:cs typeface="Times New Roman"/>
            </a:endParaRPr>
          </a:p>
          <a:p>
            <a:pPr marR="829310" algn="ctr"/>
            <a:r>
              <a:rPr sz="2400" spc="-5" dirty="0">
                <a:latin typeface="Times New Roman"/>
                <a:cs typeface="Times New Roman"/>
              </a:rPr>
              <a:t>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ОТЧИСЛЕНИИ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2377530" y="6329446"/>
            <a:ext cx="17062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37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9033319"/>
              </p:ext>
            </p:extLst>
          </p:nvPr>
        </p:nvGraphicFramePr>
        <p:xfrm>
          <a:off x="1775523" y="2579874"/>
          <a:ext cx="8569958" cy="2697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2952749"/>
                <a:gridCol w="2808604"/>
              </a:tblGrid>
              <a:tr h="640080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ПРИЧИНА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38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ОСНОВАНИЕ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ФОРМУЛИРОВКА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4316">
                <a:tc>
                  <a:txBody>
                    <a:bodyPr/>
                    <a:lstStyle/>
                    <a:p>
                      <a:pPr marL="90805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невыходом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п.1 ч.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соответствии с п.1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ч.</a:t>
                      </a:r>
                      <a:r>
                        <a:rPr sz="20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359">
                <a:tc>
                  <a:txBody>
                    <a:bodyPr/>
                    <a:lstStyle/>
                    <a:p>
                      <a:pPr marL="90805">
                        <a:lnSpc>
                          <a:spcPts val="2025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академического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отпуска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инициативе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70"/>
                        </a:lnSpc>
                      </a:pP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мера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совета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дисциплинарного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2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взыскания)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05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491006"/>
              </p:ext>
            </p:extLst>
          </p:nvPr>
        </p:nvGraphicFramePr>
        <p:xfrm>
          <a:off x="1164658" y="2270505"/>
          <a:ext cx="9586762" cy="4276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094"/>
                <a:gridCol w="3185962"/>
                <a:gridCol w="2935706"/>
              </a:tblGrid>
              <a:tr h="621985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ПРИЧИНА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38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ОСНОВАНИЕ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ФОРМУЛИРОВКА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1810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невыполнение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п.2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п.2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6556">
                <a:tc>
                  <a:txBody>
                    <a:bodyPr/>
                    <a:lstStyle/>
                    <a:p>
                      <a:pPr marL="9080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требований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Устава,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правил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инициативе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6852">
                <a:tc>
                  <a:txBody>
                    <a:bodyPr/>
                    <a:lstStyle/>
                    <a:p>
                      <a:pPr marL="9080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внутреннего распорядка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3571">
                <a:tc>
                  <a:txBody>
                    <a:bodyPr/>
                    <a:lstStyle/>
                    <a:p>
                      <a:pPr marL="90805">
                        <a:lnSpc>
                          <a:spcPts val="203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правил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проживания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организации)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совета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6590">
                <a:tc>
                  <a:txBody>
                    <a:bodyPr/>
                    <a:lstStyle/>
                    <a:p>
                      <a:pPr marL="90805">
                        <a:lnSpc>
                          <a:spcPts val="20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общежитии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21386">
                <a:tc>
                  <a:txBody>
                    <a:bodyPr/>
                    <a:lstStyle/>
                    <a:p>
                      <a:pPr marL="90805" marR="100393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 err="1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невыполнение</a:t>
                      </a:r>
                      <a:r>
                        <a:rPr lang="ru-RU" sz="1800" spc="-1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обучающимся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обязанностей по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сов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му 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освоению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805" marR="123189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выполнению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23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п.2 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(по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инициативе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ой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организации)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01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соответствии с п.2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ст.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61 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основании  решения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педагогического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совета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3770377" y="323661"/>
            <a:ext cx="4672583" cy="27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755" y="502919"/>
            <a:ext cx="6978396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2557" y="1196722"/>
            <a:ext cx="7129145" cy="1001773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5656668" y="0"/>
                </a:moveTo>
                <a:lnTo>
                  <a:pt x="1472145" y="0"/>
                </a:lnTo>
                <a:lnTo>
                  <a:pt x="1472145" y="502538"/>
                </a:lnTo>
                <a:lnTo>
                  <a:pt x="0" y="502538"/>
                </a:lnTo>
                <a:lnTo>
                  <a:pt x="3564343" y="1080134"/>
                </a:lnTo>
                <a:lnTo>
                  <a:pt x="7128852" y="502538"/>
                </a:lnTo>
                <a:lnTo>
                  <a:pt x="5656668" y="502538"/>
                </a:lnTo>
                <a:lnTo>
                  <a:pt x="5656668" y="0"/>
                </a:lnTo>
                <a:close/>
              </a:path>
            </a:pathLst>
          </a:custGeom>
          <a:solidFill>
            <a:srgbClr val="DCE6F1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557" y="1196722"/>
            <a:ext cx="7129145" cy="1080135"/>
          </a:xfrm>
          <a:custGeom>
            <a:avLst/>
            <a:gdLst/>
            <a:ahLst/>
            <a:cxnLst/>
            <a:rect l="l" t="t" r="r" b="b"/>
            <a:pathLst>
              <a:path w="7129145" h="1080135">
                <a:moveTo>
                  <a:pt x="0" y="502538"/>
                </a:moveTo>
                <a:lnTo>
                  <a:pt x="1472145" y="502538"/>
                </a:lnTo>
                <a:lnTo>
                  <a:pt x="1472145" y="0"/>
                </a:lnTo>
                <a:lnTo>
                  <a:pt x="5656668" y="0"/>
                </a:lnTo>
                <a:lnTo>
                  <a:pt x="5656668" y="502538"/>
                </a:lnTo>
                <a:lnTo>
                  <a:pt x="7128852" y="502538"/>
                </a:lnTo>
                <a:lnTo>
                  <a:pt x="3564343" y="1080134"/>
                </a:lnTo>
                <a:lnTo>
                  <a:pt x="0" y="5025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7811" y="201929"/>
            <a:ext cx="65957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СРЕДНЕГО ПРОФЕССИОНАЛЬНОГО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400" dirty="0">
              <a:latin typeface="Calibri"/>
              <a:cs typeface="Calibri"/>
            </a:endParaRPr>
          </a:p>
          <a:p>
            <a:pPr marR="827405" algn="ctr">
              <a:spcBef>
                <a:spcPts val="1915"/>
              </a:spcBef>
            </a:pPr>
            <a:r>
              <a:rPr sz="2400" spc="-20" dirty="0">
                <a:latin typeface="Times New Roman"/>
                <a:cs typeface="Times New Roman"/>
              </a:rPr>
              <a:t>ПРИКАЗ</a:t>
            </a:r>
            <a:endParaRPr sz="2400" dirty="0">
              <a:latin typeface="Times New Roman"/>
              <a:cs typeface="Times New Roman"/>
            </a:endParaRPr>
          </a:p>
          <a:p>
            <a:pPr marR="829310" algn="ctr"/>
            <a:r>
              <a:rPr sz="2400" spc="-5" dirty="0">
                <a:latin typeface="Times New Roman"/>
                <a:cs typeface="Times New Roman"/>
              </a:rPr>
              <a:t>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ОТЧИСЛЕНИИ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5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3736" y="5540755"/>
            <a:ext cx="606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Федеральный </a:t>
            </a:r>
            <a:r>
              <a:rPr sz="2400" b="1" spc="-10" dirty="0">
                <a:latin typeface="Times New Roman"/>
                <a:cs typeface="Times New Roman"/>
              </a:rPr>
              <a:t>закон </a:t>
            </a:r>
            <a:r>
              <a:rPr sz="2400" b="1" spc="-20" dirty="0">
                <a:latin typeface="Times New Roman"/>
                <a:cs typeface="Times New Roman"/>
              </a:rPr>
              <a:t>от </a:t>
            </a:r>
            <a:r>
              <a:rPr sz="2400" b="1" dirty="0">
                <a:latin typeface="Times New Roman"/>
                <a:cs typeface="Times New Roman"/>
              </a:rPr>
              <a:t>29.12.2012 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273-ФЗ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119" y="5474920"/>
            <a:ext cx="1821164" cy="1127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82774" y="5724855"/>
            <a:ext cx="5989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80" dirty="0">
                <a:latin typeface="Times New Roman"/>
                <a:cs typeface="Times New Roman"/>
              </a:rPr>
              <a:t>ст.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30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5640" y="1196722"/>
            <a:ext cx="6193155" cy="936625"/>
          </a:xfrm>
          <a:custGeom>
            <a:avLst/>
            <a:gdLst/>
            <a:ahLst/>
            <a:cxnLst/>
            <a:rect l="l" t="t" r="r" b="b"/>
            <a:pathLst>
              <a:path w="6193155" h="936625">
                <a:moveTo>
                  <a:pt x="4913884" y="0"/>
                </a:moveTo>
                <a:lnTo>
                  <a:pt x="1278890" y="0"/>
                </a:lnTo>
                <a:lnTo>
                  <a:pt x="1278890" y="435482"/>
                </a:lnTo>
                <a:lnTo>
                  <a:pt x="0" y="435482"/>
                </a:lnTo>
                <a:lnTo>
                  <a:pt x="3096387" y="936116"/>
                </a:lnTo>
                <a:lnTo>
                  <a:pt x="6192774" y="435482"/>
                </a:lnTo>
                <a:lnTo>
                  <a:pt x="4913884" y="435482"/>
                </a:lnTo>
                <a:lnTo>
                  <a:pt x="4913884" y="0"/>
                </a:lnTo>
                <a:close/>
              </a:path>
            </a:pathLst>
          </a:custGeom>
          <a:solidFill>
            <a:srgbClr val="DCE6F1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5640" y="1196722"/>
            <a:ext cx="6193155" cy="936625"/>
          </a:xfrm>
          <a:custGeom>
            <a:avLst/>
            <a:gdLst/>
            <a:ahLst/>
            <a:cxnLst/>
            <a:rect l="l" t="t" r="r" b="b"/>
            <a:pathLst>
              <a:path w="6193155" h="936625">
                <a:moveTo>
                  <a:pt x="0" y="435482"/>
                </a:moveTo>
                <a:lnTo>
                  <a:pt x="1278890" y="435482"/>
                </a:lnTo>
                <a:lnTo>
                  <a:pt x="1278890" y="0"/>
                </a:lnTo>
                <a:lnTo>
                  <a:pt x="4913884" y="0"/>
                </a:lnTo>
                <a:lnTo>
                  <a:pt x="4913884" y="435482"/>
                </a:lnTo>
                <a:lnTo>
                  <a:pt x="6192774" y="435482"/>
                </a:lnTo>
                <a:lnTo>
                  <a:pt x="3096387" y="936116"/>
                </a:lnTo>
                <a:lnTo>
                  <a:pt x="0" y="43548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15305" y="1304290"/>
            <a:ext cx="239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Локальные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акты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767" y="2237038"/>
            <a:ext cx="11033760" cy="2841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«Порядок </a:t>
            </a:r>
            <a:r>
              <a:rPr sz="2400" spc="-15" dirty="0">
                <a:latin typeface="Times New Roman"/>
                <a:cs typeface="Times New Roman"/>
              </a:rPr>
              <a:t>текущего </a:t>
            </a:r>
            <a:r>
              <a:rPr sz="2400" spc="-20" dirty="0">
                <a:latin typeface="Times New Roman"/>
                <a:cs typeface="Times New Roman"/>
              </a:rPr>
              <a:t>контроля </a:t>
            </a:r>
            <a:r>
              <a:rPr sz="2400" dirty="0">
                <a:latin typeface="Times New Roman"/>
                <a:cs typeface="Times New Roman"/>
              </a:rPr>
              <a:t>успеваемости и </a:t>
            </a:r>
            <a:r>
              <a:rPr sz="2400" spc="-15" dirty="0">
                <a:latin typeface="Times New Roman"/>
                <a:cs typeface="Times New Roman"/>
              </a:rPr>
              <a:t>промежуточной  </a:t>
            </a:r>
            <a:r>
              <a:rPr sz="2400" dirty="0">
                <a:latin typeface="Times New Roman"/>
                <a:cs typeface="Times New Roman"/>
              </a:rPr>
              <a:t>аттестации</a:t>
            </a:r>
            <a:r>
              <a:rPr sz="2400" dirty="0" smtClean="0">
                <a:latin typeface="Times New Roman"/>
                <a:cs typeface="Times New Roman"/>
              </a:rPr>
              <a:t>»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«Положение о порядке ликвидации текущих  и академических  задолженностей» </a:t>
            </a:r>
            <a:endParaRPr sz="2400" dirty="0">
              <a:latin typeface="Times New Roman"/>
              <a:cs typeface="Times New Roman"/>
            </a:endParaRPr>
          </a:p>
          <a:p>
            <a:pPr marL="429895" indent="-417830">
              <a:spcBef>
                <a:spcPts val="575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sz="2400" dirty="0">
                <a:latin typeface="Times New Roman"/>
                <a:cs typeface="Times New Roman"/>
              </a:rPr>
              <a:t>«Порядок и основания </a:t>
            </a:r>
            <a:r>
              <a:rPr sz="2400" spc="-15" dirty="0">
                <a:latin typeface="Times New Roman"/>
                <a:cs typeface="Times New Roman"/>
              </a:rPr>
              <a:t>перевода, </a:t>
            </a:r>
            <a:r>
              <a:rPr sz="2400" spc="-10" dirty="0">
                <a:latin typeface="Times New Roman"/>
                <a:cs typeface="Times New Roman"/>
              </a:rPr>
              <a:t>отчисления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восстановления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latin typeface="Times New Roman"/>
                <a:cs typeface="Times New Roman"/>
              </a:rPr>
              <a:t>обучающихся</a:t>
            </a:r>
            <a:r>
              <a:rPr sz="2400" spc="-15" dirty="0">
                <a:latin typeface="Times New Roman"/>
                <a:cs typeface="Times New Roman"/>
              </a:rPr>
              <a:t>»</a:t>
            </a:r>
            <a:endParaRPr sz="2400" dirty="0">
              <a:latin typeface="Times New Roman"/>
              <a:cs typeface="Times New Roman"/>
            </a:endParaRPr>
          </a:p>
          <a:p>
            <a:pPr marL="355600" marR="572770" indent="-342900">
              <a:spcBef>
                <a:spcPts val="58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«Порядок </a:t>
            </a:r>
            <a:r>
              <a:rPr sz="2400" spc="-5" dirty="0">
                <a:latin typeface="Times New Roman"/>
                <a:cs typeface="Times New Roman"/>
              </a:rPr>
              <a:t>оформления возникновения, приостановления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" dirty="0" err="1">
                <a:latin typeface="Times New Roman"/>
                <a:cs typeface="Times New Roman"/>
              </a:rPr>
              <a:t>прекращения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lang="ru-RU" sz="2400" spc="-25" dirty="0" smtClean="0">
                <a:latin typeface="Times New Roman"/>
                <a:cs typeface="Times New Roman"/>
              </a:rPr>
              <a:t>образовательных </a:t>
            </a:r>
            <a:r>
              <a:rPr sz="2400" spc="-5" dirty="0" err="1" smtClean="0">
                <a:latin typeface="Times New Roman"/>
                <a:cs typeface="Times New Roman"/>
              </a:rPr>
              <a:t>отношений</a:t>
            </a:r>
            <a:r>
              <a:rPr sz="2400" spc="-5" dirty="0" smtClean="0">
                <a:latin typeface="Times New Roman"/>
                <a:cs typeface="Times New Roman"/>
              </a:rPr>
              <a:t>»</a:t>
            </a:r>
            <a:endParaRPr lang="ru-RU" sz="2400" spc="-5" dirty="0" smtClean="0">
              <a:latin typeface="Times New Roman"/>
              <a:cs typeface="Times New Roman"/>
            </a:endParaRPr>
          </a:p>
          <a:p>
            <a:pPr marL="12700" marR="572770">
              <a:spcBef>
                <a:spcPts val="580"/>
              </a:spcBef>
              <a:tabLst>
                <a:tab pos="429895" algn="l"/>
                <a:tab pos="430530" algn="l"/>
              </a:tabLst>
            </a:pPr>
            <a:endParaRPr lang="ru-RU" sz="2400" spc="-5" dirty="0" smtClean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5926" y="5939704"/>
            <a:ext cx="6045200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dirty="0">
                <a:latin typeface="Times New Roman"/>
                <a:cs typeface="Times New Roman"/>
              </a:rPr>
              <a:t>«Об </a:t>
            </a:r>
            <a:r>
              <a:rPr sz="2400" b="1" spc="-10" dirty="0">
                <a:latin typeface="Times New Roman"/>
                <a:cs typeface="Times New Roman"/>
              </a:rPr>
              <a:t>образовании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Российской </a:t>
            </a:r>
            <a:r>
              <a:rPr sz="2400" b="1" spc="-5" dirty="0">
                <a:latin typeface="Times New Roman"/>
                <a:cs typeface="Times New Roman"/>
              </a:rPr>
              <a:t>Федерации»</a:t>
            </a:r>
            <a:endParaRPr sz="2400">
              <a:latin typeface="Times New Roman"/>
              <a:cs typeface="Times New Roman"/>
            </a:endParaRPr>
          </a:p>
          <a:p>
            <a:pPr marR="413384" algn="r">
              <a:spcBef>
                <a:spcPts val="122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R="413384" algn="r">
                <a:spcBef>
                  <a:spcPts val="1220"/>
                </a:spcBef>
              </a:pPr>
              <a:t>39</a:t>
            </a:fld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623" y="200297"/>
            <a:ext cx="9875520" cy="7576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 влияющие на успеваемость студентов 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872" y="805543"/>
            <a:ext cx="10336603" cy="555171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положение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положение 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предшествующей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самоорганизации, планирования и контроля своей деятельности </a:t>
            </a:r>
            <a:endParaRPr lang="ru-RU" sz="7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учебного заведения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исходных представлений о специфике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обучение и ее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престижность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психологические особенности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6789" y="4470318"/>
            <a:ext cx="4249782" cy="16635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2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на успеваемость студентов влияет так называемый </a:t>
            </a:r>
            <a:r>
              <a:rPr lang="ru-RU" sz="1200" b="1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 образовательной среды, или </a:t>
            </a:r>
            <a:r>
              <a:rPr lang="ru-RU" sz="1200" b="1" i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сообучения</a:t>
            </a:r>
            <a:r>
              <a:rPr lang="ru-RU" sz="1200" b="1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заключающийся в том, что при прочих равных условиях один и тот же студент, как правило, учится лучше в сильной группе и хуже – в слабой. Т.е. на уровень успеваемости студента оказывает прямое влияние средний уровень успеваемости всех студентов группы, в которой учится данный студент.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humbs.dreamstime.com/z/%D1%81%D1%82%D1%83-%D0%B5%D0%BD%D1%82-%D1%83%D0%BC%D0%B0%D0%B5%D1%82-%D0%BD%D0%B0-%D0%BE%D0%BC%D0%B0%D1%88%D0%BD%D0%B5%D0%B9-%D1%80%D0%B0%D0%B1%D0%BE%D1%82%D0%B5-33224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680" y="579120"/>
            <a:ext cx="1950720" cy="17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2801559"/>
              </p:ext>
            </p:extLst>
          </p:nvPr>
        </p:nvGraphicFramePr>
        <p:xfrm>
          <a:off x="9197338" y="2165490"/>
          <a:ext cx="23850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1"/>
              </a:tblGrid>
              <a:tr h="3303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33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6801" y="5316982"/>
            <a:ext cx="3655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spcBef>
                <a:spcPts val="1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5" dirty="0">
                <a:latin typeface="Times New Roman"/>
                <a:cs typeface="Times New Roman"/>
              </a:rPr>
              <a:t>Федеральный </a:t>
            </a:r>
            <a:r>
              <a:rPr b="1" spc="-10" dirty="0">
                <a:latin typeface="Times New Roman"/>
                <a:cs typeface="Times New Roman"/>
              </a:rPr>
              <a:t>закон </a:t>
            </a:r>
            <a:r>
              <a:rPr b="1" spc="-15" dirty="0">
                <a:latin typeface="Times New Roman"/>
                <a:cs typeface="Times New Roman"/>
              </a:rPr>
              <a:t>от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29.12.2012</a:t>
            </a:r>
            <a:endParaRPr dirty="0">
              <a:latin typeface="Times New Roman"/>
              <a:cs typeface="Times New Roman"/>
            </a:endParaRPr>
          </a:p>
          <a:p>
            <a:pPr marL="1316990"/>
            <a:r>
              <a:rPr b="1" dirty="0">
                <a:latin typeface="Times New Roman"/>
                <a:cs typeface="Times New Roman"/>
              </a:rPr>
              <a:t>№</a:t>
            </a:r>
            <a:r>
              <a:rPr b="1" spc="-5" dirty="0">
                <a:latin typeface="Times New Roman"/>
                <a:cs typeface="Times New Roman"/>
              </a:rPr>
              <a:t> 273-ФЗ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4923" y="5968822"/>
            <a:ext cx="321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«Об </a:t>
            </a:r>
            <a:r>
              <a:rPr b="1" spc="-10" dirty="0">
                <a:latin typeface="Times New Roman"/>
                <a:cs typeface="Times New Roman"/>
              </a:rPr>
              <a:t>образовании 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Российской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1006" y="6276949"/>
            <a:ext cx="128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Федерации»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5640" y="1196722"/>
            <a:ext cx="6193155" cy="936625"/>
          </a:xfrm>
          <a:custGeom>
            <a:avLst/>
            <a:gdLst/>
            <a:ahLst/>
            <a:cxnLst/>
            <a:rect l="l" t="t" r="r" b="b"/>
            <a:pathLst>
              <a:path w="6193155" h="936625">
                <a:moveTo>
                  <a:pt x="4913884" y="0"/>
                </a:moveTo>
                <a:lnTo>
                  <a:pt x="1278890" y="0"/>
                </a:lnTo>
                <a:lnTo>
                  <a:pt x="1278890" y="435482"/>
                </a:lnTo>
                <a:lnTo>
                  <a:pt x="0" y="435482"/>
                </a:lnTo>
                <a:lnTo>
                  <a:pt x="3096387" y="936116"/>
                </a:lnTo>
                <a:lnTo>
                  <a:pt x="6192774" y="435482"/>
                </a:lnTo>
                <a:lnTo>
                  <a:pt x="4913884" y="435482"/>
                </a:lnTo>
                <a:lnTo>
                  <a:pt x="491388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5640" y="1196722"/>
            <a:ext cx="6193155" cy="936625"/>
          </a:xfrm>
          <a:custGeom>
            <a:avLst/>
            <a:gdLst/>
            <a:ahLst/>
            <a:cxnLst/>
            <a:rect l="l" t="t" r="r" b="b"/>
            <a:pathLst>
              <a:path w="6193155" h="936625">
                <a:moveTo>
                  <a:pt x="0" y="435482"/>
                </a:moveTo>
                <a:lnTo>
                  <a:pt x="1278890" y="435482"/>
                </a:lnTo>
                <a:lnTo>
                  <a:pt x="1278890" y="0"/>
                </a:lnTo>
                <a:lnTo>
                  <a:pt x="4913884" y="0"/>
                </a:lnTo>
                <a:lnTo>
                  <a:pt x="4913884" y="435482"/>
                </a:lnTo>
                <a:lnTo>
                  <a:pt x="6192774" y="435482"/>
                </a:lnTo>
                <a:lnTo>
                  <a:pt x="3096387" y="936116"/>
                </a:lnTo>
                <a:lnTo>
                  <a:pt x="0" y="43548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6464" y="5536996"/>
            <a:ext cx="4187825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490" indent="-209550">
              <a:spcBef>
                <a:spcPts val="95"/>
              </a:spcBef>
              <a:buFont typeface="Wingdings"/>
              <a:buChar char=""/>
              <a:tabLst>
                <a:tab pos="36512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Порядок </a:t>
            </a:r>
            <a:r>
              <a:rPr sz="1600" b="1" spc="-5" dirty="0">
                <a:latin typeface="Times New Roman"/>
                <a:cs typeface="Times New Roman"/>
              </a:rPr>
              <a:t>применения к </a:t>
            </a:r>
            <a:r>
              <a:rPr sz="1600" b="1" spc="-10" dirty="0">
                <a:latin typeface="Times New Roman"/>
                <a:cs typeface="Times New Roman"/>
              </a:rPr>
              <a:t>обучающимся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9100"/>
              </a:lnSpc>
              <a:spcBef>
                <a:spcPts val="15"/>
              </a:spcBef>
            </a:pPr>
            <a:r>
              <a:rPr sz="1600" b="1" spc="-10" dirty="0">
                <a:latin typeface="Times New Roman"/>
                <a:cs typeface="Times New Roman"/>
              </a:rPr>
              <a:t>снятия </a:t>
            </a:r>
            <a:r>
              <a:rPr sz="1600" b="1" spc="-5" dirty="0">
                <a:latin typeface="Times New Roman"/>
                <a:cs typeface="Times New Roman"/>
              </a:rPr>
              <a:t>с </a:t>
            </a:r>
            <a:r>
              <a:rPr sz="1600" b="1" spc="-15" dirty="0">
                <a:latin typeface="Times New Roman"/>
                <a:cs typeface="Times New Roman"/>
              </a:rPr>
              <a:t>обучающихся </a:t>
            </a:r>
            <a:r>
              <a:rPr sz="1600" b="1" spc="-10" dirty="0">
                <a:latin typeface="Times New Roman"/>
                <a:cs typeface="Times New Roman"/>
              </a:rPr>
              <a:t>мер дисциплинарного  взыскания утвержден </a:t>
            </a:r>
            <a:r>
              <a:rPr sz="1600" b="1" spc="-15" dirty="0">
                <a:latin typeface="Times New Roman"/>
                <a:cs typeface="Times New Roman"/>
              </a:rPr>
              <a:t>приказом  Минобрнауки </a:t>
            </a:r>
            <a:r>
              <a:rPr sz="1600" b="1" spc="-20" dirty="0">
                <a:latin typeface="Times New Roman"/>
                <a:cs typeface="Times New Roman"/>
              </a:rPr>
              <a:t>РФ </a:t>
            </a:r>
            <a:r>
              <a:rPr sz="1600" b="1" spc="-15" dirty="0">
                <a:latin typeface="Times New Roman"/>
                <a:cs typeface="Times New Roman"/>
              </a:rPr>
              <a:t>от </a:t>
            </a:r>
            <a:r>
              <a:rPr sz="1600" b="1" spc="-5" dirty="0">
                <a:latin typeface="Times New Roman"/>
                <a:cs typeface="Times New Roman"/>
              </a:rPr>
              <a:t>15.03.2013 №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8404" y="837593"/>
            <a:ext cx="7811770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73100" algn="ctr">
              <a:spcBef>
                <a:spcPts val="1655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Локальные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акты</a:t>
            </a:r>
            <a:endParaRPr sz="2400" dirty="0">
              <a:latin typeface="Times New Roman"/>
              <a:cs typeface="Times New Roman"/>
            </a:endParaRPr>
          </a:p>
          <a:p>
            <a:pPr marL="310515" algn="ctr">
              <a:spcBef>
                <a:spcPts val="1575"/>
              </a:spcBef>
            </a:pPr>
            <a:r>
              <a:rPr sz="2400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«О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поощрениях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наказаниях»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spcBef>
                <a:spcPts val="1115"/>
              </a:spcBef>
              <a:tabLst>
                <a:tab pos="5557520" algn="l"/>
              </a:tabLst>
            </a:pPr>
            <a:r>
              <a:rPr b="1" spc="-10" dirty="0">
                <a:latin typeface="Times New Roman"/>
                <a:cs typeface="Times New Roman"/>
              </a:rPr>
              <a:t>НАКАЗАНИЯ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НЕ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ПРИМЕНЯЮТСЯ	</a:t>
            </a:r>
            <a:r>
              <a:rPr b="1" dirty="0">
                <a:latin typeface="Times New Roman"/>
                <a:cs typeface="Times New Roman"/>
              </a:rPr>
              <a:t>ВИДЫ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НАКАЗАНИЯ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1535" y="3524250"/>
            <a:ext cx="3755390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обучающимся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5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ограниченными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5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возможностями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здоровья</a:t>
            </a:r>
            <a:endParaRPr sz="2400">
              <a:latin typeface="Times New Roman"/>
              <a:cs typeface="Times New Roman"/>
            </a:endParaRPr>
          </a:p>
          <a:p>
            <a:pPr algn="ctr">
              <a:spcBef>
                <a:spcPts val="85"/>
              </a:spcBef>
            </a:pPr>
            <a:r>
              <a:rPr dirty="0">
                <a:latin typeface="Times New Roman"/>
                <a:cs typeface="Times New Roman"/>
              </a:rPr>
              <a:t>(с </a:t>
            </a:r>
            <a:r>
              <a:rPr spc="-10" dirty="0">
                <a:latin typeface="Times New Roman"/>
                <a:cs typeface="Times New Roman"/>
              </a:rPr>
              <a:t>задержкой </a:t>
            </a:r>
            <a:r>
              <a:rPr spc="-15" dirty="0">
                <a:latin typeface="Times New Roman"/>
                <a:cs typeface="Times New Roman"/>
              </a:rPr>
              <a:t>психического </a:t>
            </a:r>
            <a:r>
              <a:rPr dirty="0">
                <a:latin typeface="Times New Roman"/>
                <a:cs typeface="Times New Roman"/>
              </a:rPr>
              <a:t>развития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endParaRPr>
              <a:latin typeface="Times New Roman"/>
              <a:cs typeface="Times New Roman"/>
            </a:endParaRPr>
          </a:p>
          <a:p>
            <a:pPr marL="202565" marR="194310" algn="ctr"/>
            <a:r>
              <a:rPr spc="-5" dirty="0">
                <a:latin typeface="Times New Roman"/>
                <a:cs typeface="Times New Roman"/>
              </a:rPr>
              <a:t>различными </a:t>
            </a:r>
            <a:r>
              <a:rPr spc="-10" dirty="0">
                <a:latin typeface="Times New Roman"/>
                <a:cs typeface="Times New Roman"/>
              </a:rPr>
              <a:t>формами </a:t>
            </a:r>
            <a:r>
              <a:rPr spc="-5" dirty="0">
                <a:latin typeface="Times New Roman"/>
                <a:cs typeface="Times New Roman"/>
              </a:rPr>
              <a:t>умственной  </a:t>
            </a:r>
            <a:r>
              <a:rPr spc="5" dirty="0">
                <a:latin typeface="Times New Roman"/>
                <a:cs typeface="Times New Roman"/>
              </a:rPr>
              <a:t>отсталости)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5809" y="3593084"/>
            <a:ext cx="23495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замечание,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buFont typeface="Wingdings"/>
              <a:buChar char=""/>
              <a:tabLst>
                <a:tab pos="355600" algn="l"/>
              </a:tabLst>
            </a:pPr>
            <a:r>
              <a:rPr sz="3200" spc="-15" dirty="0">
                <a:latin typeface="Times New Roman"/>
                <a:cs typeface="Times New Roman"/>
              </a:rPr>
              <a:t>выговор,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buFont typeface="Wingdings"/>
              <a:buChar char="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отчисление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39619" y="2924936"/>
            <a:ext cx="2376805" cy="576580"/>
          </a:xfrm>
          <a:custGeom>
            <a:avLst/>
            <a:gdLst/>
            <a:ahLst/>
            <a:cxnLst/>
            <a:rect l="l" t="t" r="r" b="b"/>
            <a:pathLst>
              <a:path w="2376804" h="576579">
                <a:moveTo>
                  <a:pt x="1885518" y="0"/>
                </a:moveTo>
                <a:lnTo>
                  <a:pt x="490677" y="0"/>
                </a:lnTo>
                <a:lnTo>
                  <a:pt x="490677" y="267970"/>
                </a:lnTo>
                <a:lnTo>
                  <a:pt x="0" y="267970"/>
                </a:lnTo>
                <a:lnTo>
                  <a:pt x="1188161" y="576072"/>
                </a:lnTo>
                <a:lnTo>
                  <a:pt x="2376246" y="267970"/>
                </a:lnTo>
                <a:lnTo>
                  <a:pt x="1885518" y="267970"/>
                </a:lnTo>
                <a:lnTo>
                  <a:pt x="18855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9619" y="2924936"/>
            <a:ext cx="2376805" cy="576580"/>
          </a:xfrm>
          <a:custGeom>
            <a:avLst/>
            <a:gdLst/>
            <a:ahLst/>
            <a:cxnLst/>
            <a:rect l="l" t="t" r="r" b="b"/>
            <a:pathLst>
              <a:path w="2376804" h="576579">
                <a:moveTo>
                  <a:pt x="0" y="267970"/>
                </a:moveTo>
                <a:lnTo>
                  <a:pt x="490677" y="267970"/>
                </a:lnTo>
                <a:lnTo>
                  <a:pt x="490677" y="0"/>
                </a:lnTo>
                <a:lnTo>
                  <a:pt x="1885518" y="0"/>
                </a:lnTo>
                <a:lnTo>
                  <a:pt x="1885518" y="267970"/>
                </a:lnTo>
                <a:lnTo>
                  <a:pt x="2376246" y="267970"/>
                </a:lnTo>
                <a:lnTo>
                  <a:pt x="1188161" y="576072"/>
                </a:lnTo>
                <a:lnTo>
                  <a:pt x="0" y="2679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4172" y="2924936"/>
            <a:ext cx="2376805" cy="576580"/>
          </a:xfrm>
          <a:custGeom>
            <a:avLst/>
            <a:gdLst/>
            <a:ahLst/>
            <a:cxnLst/>
            <a:rect l="l" t="t" r="r" b="b"/>
            <a:pathLst>
              <a:path w="2376804" h="576579">
                <a:moveTo>
                  <a:pt x="1885569" y="0"/>
                </a:moveTo>
                <a:lnTo>
                  <a:pt x="490727" y="0"/>
                </a:lnTo>
                <a:lnTo>
                  <a:pt x="490727" y="267970"/>
                </a:lnTo>
                <a:lnTo>
                  <a:pt x="0" y="267970"/>
                </a:lnTo>
                <a:lnTo>
                  <a:pt x="1188084" y="576072"/>
                </a:lnTo>
                <a:lnTo>
                  <a:pt x="2376297" y="267970"/>
                </a:lnTo>
                <a:lnTo>
                  <a:pt x="1885569" y="267970"/>
                </a:lnTo>
                <a:lnTo>
                  <a:pt x="188556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4172" y="2924936"/>
            <a:ext cx="2376805" cy="576580"/>
          </a:xfrm>
          <a:custGeom>
            <a:avLst/>
            <a:gdLst/>
            <a:ahLst/>
            <a:cxnLst/>
            <a:rect l="l" t="t" r="r" b="b"/>
            <a:pathLst>
              <a:path w="2376804" h="576579">
                <a:moveTo>
                  <a:pt x="0" y="267970"/>
                </a:moveTo>
                <a:lnTo>
                  <a:pt x="490727" y="267970"/>
                </a:lnTo>
                <a:lnTo>
                  <a:pt x="490727" y="0"/>
                </a:lnTo>
                <a:lnTo>
                  <a:pt x="1885569" y="0"/>
                </a:lnTo>
                <a:lnTo>
                  <a:pt x="1885569" y="267970"/>
                </a:lnTo>
                <a:lnTo>
                  <a:pt x="2376297" y="267970"/>
                </a:lnTo>
                <a:lnTo>
                  <a:pt x="1188084" y="576072"/>
                </a:lnTo>
                <a:lnTo>
                  <a:pt x="0" y="2679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951212" y="6426809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4209" y="5031887"/>
            <a:ext cx="2534523" cy="182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5640" y="1196722"/>
            <a:ext cx="6193155" cy="936625"/>
          </a:xfrm>
          <a:custGeom>
            <a:avLst/>
            <a:gdLst/>
            <a:ahLst/>
            <a:cxnLst/>
            <a:rect l="l" t="t" r="r" b="b"/>
            <a:pathLst>
              <a:path w="6193155" h="936625">
                <a:moveTo>
                  <a:pt x="4913884" y="0"/>
                </a:moveTo>
                <a:lnTo>
                  <a:pt x="1278890" y="0"/>
                </a:lnTo>
                <a:lnTo>
                  <a:pt x="1278890" y="435482"/>
                </a:lnTo>
                <a:lnTo>
                  <a:pt x="0" y="435482"/>
                </a:lnTo>
                <a:lnTo>
                  <a:pt x="3096387" y="936116"/>
                </a:lnTo>
                <a:lnTo>
                  <a:pt x="6192774" y="435482"/>
                </a:lnTo>
                <a:lnTo>
                  <a:pt x="4913884" y="435482"/>
                </a:lnTo>
                <a:lnTo>
                  <a:pt x="491388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6901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5640" y="1196722"/>
            <a:ext cx="6193155" cy="936625"/>
          </a:xfrm>
          <a:custGeom>
            <a:avLst/>
            <a:gdLst/>
            <a:ahLst/>
            <a:cxnLst/>
            <a:rect l="l" t="t" r="r" b="b"/>
            <a:pathLst>
              <a:path w="6193155" h="936625">
                <a:moveTo>
                  <a:pt x="0" y="435482"/>
                </a:moveTo>
                <a:lnTo>
                  <a:pt x="1278890" y="435482"/>
                </a:lnTo>
                <a:lnTo>
                  <a:pt x="1278890" y="0"/>
                </a:lnTo>
                <a:lnTo>
                  <a:pt x="4913884" y="0"/>
                </a:lnTo>
                <a:lnTo>
                  <a:pt x="4913884" y="435482"/>
                </a:lnTo>
                <a:lnTo>
                  <a:pt x="6192774" y="435482"/>
                </a:lnTo>
                <a:lnTo>
                  <a:pt x="3096387" y="936116"/>
                </a:lnTo>
                <a:lnTo>
                  <a:pt x="0" y="43548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9256" y="1517650"/>
            <a:ext cx="7918450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9280"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Локальные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акты</a:t>
            </a:r>
            <a:endParaRPr sz="2400" dirty="0">
              <a:latin typeface="Times New Roman"/>
              <a:cs typeface="Times New Roman"/>
            </a:endParaRPr>
          </a:p>
          <a:p>
            <a:pPr marR="5715" algn="ctr">
              <a:spcBef>
                <a:spcPts val="2140"/>
              </a:spcBef>
              <a:tabLst>
                <a:tab pos="539115" algn="l"/>
              </a:tabLst>
            </a:pPr>
            <a:r>
              <a:rPr sz="2400" spc="-60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«О	</a:t>
            </a:r>
            <a:r>
              <a:rPr sz="2400" b="1" spc="-2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Комиссии </a:t>
            </a:r>
            <a:r>
              <a:rPr sz="2400" b="1" spc="-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b="1" spc="-1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урегулированию споров</a:t>
            </a:r>
            <a:r>
              <a:rPr sz="2400" b="1" spc="8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между</a:t>
            </a:r>
            <a:r>
              <a:rPr sz="2400" b="1" spc="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51435" algn="ctr">
              <a:spcBef>
                <a:spcPts val="5"/>
              </a:spcBef>
            </a:pPr>
            <a:r>
              <a:rPr sz="2400" spc="-60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участниками </a:t>
            </a:r>
            <a:r>
              <a:rPr sz="2400" b="1" spc="-1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400" b="1" spc="1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отношений»</a:t>
            </a:r>
            <a:endParaRPr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55600" marR="164465" indent="-342900">
              <a:lnSpc>
                <a:spcPct val="80000"/>
              </a:lnSpc>
              <a:spcBef>
                <a:spcPts val="1620"/>
              </a:spcBef>
              <a:buFont typeface="Wingdings"/>
              <a:buChar char="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200" spc="-10" dirty="0">
                <a:latin typeface="Times New Roman"/>
                <a:cs typeface="Times New Roman"/>
              </a:rPr>
              <a:t>определяет </a:t>
            </a:r>
            <a:r>
              <a:rPr sz="2200" spc="-5" dirty="0">
                <a:latin typeface="Times New Roman"/>
                <a:cs typeface="Times New Roman"/>
              </a:rPr>
              <a:t>порядок </a:t>
            </a:r>
            <a:r>
              <a:rPr sz="2200" spc="-10" dirty="0">
                <a:latin typeface="Times New Roman"/>
                <a:cs typeface="Times New Roman"/>
              </a:rPr>
              <a:t>создания, организации работы, принятия  </a:t>
            </a:r>
            <a:r>
              <a:rPr sz="2200" spc="-5" dirty="0">
                <a:latin typeface="Times New Roman"/>
                <a:cs typeface="Times New Roman"/>
              </a:rPr>
              <a:t>решений </a:t>
            </a:r>
            <a:r>
              <a:rPr sz="2200" spc="-20" dirty="0">
                <a:latin typeface="Times New Roman"/>
                <a:cs typeface="Times New Roman"/>
              </a:rPr>
              <a:t>комиссией </a:t>
            </a:r>
            <a:r>
              <a:rPr sz="2200" spc="-5" dirty="0">
                <a:latin typeface="Times New Roman"/>
                <a:cs typeface="Times New Roman"/>
              </a:rPr>
              <a:t>по </a:t>
            </a:r>
            <a:r>
              <a:rPr sz="2200" spc="-10" dirty="0">
                <a:latin typeface="Times New Roman"/>
                <a:cs typeface="Times New Roman"/>
              </a:rPr>
              <a:t>урегулированию </a:t>
            </a:r>
            <a:r>
              <a:rPr sz="2200" spc="-5" dirty="0">
                <a:latin typeface="Times New Roman"/>
                <a:cs typeface="Times New Roman"/>
              </a:rPr>
              <a:t>споров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между</a:t>
            </a:r>
            <a:endParaRPr sz="2200" dirty="0">
              <a:latin typeface="Times New Roman"/>
              <a:cs typeface="Times New Roman"/>
            </a:endParaRPr>
          </a:p>
          <a:p>
            <a:pPr marL="355600">
              <a:lnSpc>
                <a:spcPts val="2110"/>
              </a:lnSpc>
            </a:pPr>
            <a:r>
              <a:rPr sz="2200" spc="-5" dirty="0">
                <a:latin typeface="Times New Roman"/>
                <a:cs typeface="Times New Roman"/>
              </a:rPr>
              <a:t>участниками </a:t>
            </a:r>
            <a:r>
              <a:rPr sz="2200" spc="-15" dirty="0">
                <a:latin typeface="Times New Roman"/>
                <a:cs typeface="Times New Roman"/>
              </a:rPr>
              <a:t>образовательных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отношений</a:t>
            </a:r>
            <a:endParaRPr sz="22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принимается с </a:t>
            </a:r>
            <a:r>
              <a:rPr sz="2200" spc="-15" dirty="0">
                <a:latin typeface="Times New Roman"/>
                <a:cs typeface="Times New Roman"/>
              </a:rPr>
              <a:t>учетом </a:t>
            </a:r>
            <a:r>
              <a:rPr sz="2200" spc="-5" dirty="0">
                <a:latin typeface="Times New Roman"/>
                <a:cs typeface="Times New Roman"/>
              </a:rPr>
              <a:t>мнения </a:t>
            </a:r>
            <a:r>
              <a:rPr sz="2200" spc="-10" dirty="0">
                <a:latin typeface="Times New Roman"/>
                <a:cs typeface="Times New Roman"/>
              </a:rPr>
              <a:t>советов </a:t>
            </a:r>
            <a:r>
              <a:rPr sz="2200" spc="-15" dirty="0">
                <a:latin typeface="Times New Roman"/>
                <a:cs typeface="Times New Roman"/>
              </a:rPr>
              <a:t>обучающихся, </a:t>
            </a:r>
            <a:r>
              <a:rPr sz="2200" spc="-10" dirty="0">
                <a:latin typeface="Times New Roman"/>
                <a:cs typeface="Times New Roman"/>
              </a:rPr>
              <a:t>советов  родителей, </a:t>
            </a:r>
            <a:r>
              <a:rPr sz="2200" spc="-5" dirty="0">
                <a:latin typeface="Times New Roman"/>
                <a:cs typeface="Times New Roman"/>
              </a:rPr>
              <a:t>а также </a:t>
            </a:r>
            <a:r>
              <a:rPr sz="2200" spc="-10" dirty="0">
                <a:latin typeface="Times New Roman"/>
                <a:cs typeface="Times New Roman"/>
              </a:rPr>
              <a:t>представительных </a:t>
            </a:r>
            <a:r>
              <a:rPr sz="2200" spc="-5" dirty="0">
                <a:latin typeface="Times New Roman"/>
                <a:cs typeface="Times New Roman"/>
              </a:rPr>
              <a:t>органов </a:t>
            </a:r>
            <a:r>
              <a:rPr sz="2200" spc="-15" dirty="0">
                <a:latin typeface="Times New Roman"/>
                <a:cs typeface="Times New Roman"/>
              </a:rPr>
              <a:t>работников </a:t>
            </a:r>
            <a:r>
              <a:rPr sz="2200" spc="-10" dirty="0">
                <a:latin typeface="Times New Roman"/>
                <a:cs typeface="Times New Roman"/>
              </a:rPr>
              <a:t>этой  организации </a:t>
            </a:r>
            <a:r>
              <a:rPr sz="2200" spc="-5" dirty="0">
                <a:latin typeface="Times New Roman"/>
                <a:cs typeface="Times New Roman"/>
              </a:rPr>
              <a:t>и (или) </a:t>
            </a:r>
            <a:r>
              <a:rPr sz="2200" spc="-15" dirty="0">
                <a:latin typeface="Times New Roman"/>
                <a:cs typeface="Times New Roman"/>
              </a:rPr>
              <a:t>обучающихся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ней </a:t>
            </a:r>
            <a:r>
              <a:rPr sz="2200" spc="-5" dirty="0">
                <a:latin typeface="Times New Roman"/>
                <a:cs typeface="Times New Roman"/>
              </a:rPr>
              <a:t>(при их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наличии)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8561" y="5581565"/>
            <a:ext cx="74231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60" dirty="0">
                <a:latin typeface="Times New Roman"/>
                <a:cs typeface="Times New Roman"/>
              </a:rPr>
              <a:t>ст.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45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3736" y="5573944"/>
            <a:ext cx="6069965" cy="1069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5" dirty="0">
                <a:latin typeface="Times New Roman"/>
                <a:cs typeface="Times New Roman"/>
              </a:rPr>
              <a:t>Федеральный </a:t>
            </a:r>
            <a:r>
              <a:rPr sz="2400" b="1" spc="-10" dirty="0">
                <a:latin typeface="Times New Roman"/>
                <a:cs typeface="Times New Roman"/>
              </a:rPr>
              <a:t>закон </a:t>
            </a:r>
            <a:r>
              <a:rPr sz="2400" b="1" spc="-20" dirty="0">
                <a:latin typeface="Times New Roman"/>
                <a:cs typeface="Times New Roman"/>
              </a:rPr>
              <a:t>от </a:t>
            </a:r>
            <a:r>
              <a:rPr sz="2400" b="1" dirty="0">
                <a:latin typeface="Times New Roman"/>
                <a:cs typeface="Times New Roman"/>
              </a:rPr>
              <a:t>29.12.2012 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273-ФЗ</a:t>
            </a:r>
            <a:endParaRPr sz="2400">
              <a:latin typeface="Times New Roman"/>
              <a:cs typeface="Times New Roman"/>
            </a:endParaRPr>
          </a:p>
          <a:p>
            <a:pPr marL="24765"/>
            <a:r>
              <a:rPr sz="2400" b="1" dirty="0">
                <a:latin typeface="Times New Roman"/>
                <a:cs typeface="Times New Roman"/>
              </a:rPr>
              <a:t>«Об </a:t>
            </a:r>
            <a:r>
              <a:rPr sz="2400" b="1" spc="-10" dirty="0">
                <a:latin typeface="Times New Roman"/>
                <a:cs typeface="Times New Roman"/>
              </a:rPr>
              <a:t>образовании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Российской </a:t>
            </a:r>
            <a:r>
              <a:rPr sz="2400" b="1" spc="-5" dirty="0">
                <a:latin typeface="Times New Roman"/>
                <a:cs typeface="Times New Roman"/>
              </a:rPr>
              <a:t>Федерации»</a:t>
            </a:r>
            <a:endParaRPr sz="2400">
              <a:latin typeface="Times New Roman"/>
              <a:cs typeface="Times New Roman"/>
            </a:endParaRPr>
          </a:p>
          <a:p>
            <a:pPr marR="426084" algn="r">
              <a:spcBef>
                <a:spcPts val="122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R="426084" algn="r">
                <a:spcBef>
                  <a:spcPts val="1220"/>
                </a:spcBef>
              </a:pPr>
              <a:t>41</a:t>
            </a:fld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9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75523" y="11247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317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820" y="1715588"/>
            <a:ext cx="4101174" cy="3488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5" name="object 5"/>
          <p:cNvSpPr txBox="1"/>
          <p:nvPr/>
        </p:nvSpPr>
        <p:spPr>
          <a:xfrm>
            <a:off x="1262743" y="542072"/>
            <a:ext cx="977972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РАЗРАБОТКА</a:t>
            </a:r>
            <a:r>
              <a:rPr lang="ru-RU" sz="2000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(АКТУАЛИЗАЦИЯ) </a:t>
            </a:r>
            <a:r>
              <a:rPr sz="2000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УТВЕРЖДЕНИЕ </a:t>
            </a:r>
            <a:r>
              <a:rPr sz="20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ЛОКАЛЬН</a:t>
            </a:r>
            <a:r>
              <a:rPr lang="ru-RU" sz="20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ЫХ </a:t>
            </a:r>
            <a:r>
              <a:rPr sz="20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АКТ</a:t>
            </a:r>
            <a:r>
              <a:rPr lang="ru-RU"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ОВ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3656" y="1211797"/>
            <a:ext cx="8046721" cy="486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lang="ru-RU" sz="2600" b="1" dirty="0" smtClean="0">
                <a:latin typeface="Times New Roman"/>
                <a:cs typeface="Times New Roman"/>
              </a:rPr>
              <a:t>«Порядок </a:t>
            </a:r>
            <a:r>
              <a:rPr lang="ru-RU" sz="2600" b="1" spc="-15" dirty="0" smtClean="0">
                <a:latin typeface="Times New Roman"/>
                <a:cs typeface="Times New Roman"/>
              </a:rPr>
              <a:t>текущего </a:t>
            </a:r>
            <a:r>
              <a:rPr lang="ru-RU" sz="2600" b="1" spc="-20" dirty="0" smtClean="0">
                <a:latin typeface="Times New Roman"/>
                <a:cs typeface="Times New Roman"/>
              </a:rPr>
              <a:t>контроля </a:t>
            </a:r>
            <a:r>
              <a:rPr lang="ru-RU" sz="2600" b="1" dirty="0" smtClean="0">
                <a:latin typeface="Times New Roman"/>
                <a:cs typeface="Times New Roman"/>
              </a:rPr>
              <a:t>успеваемости и </a:t>
            </a:r>
            <a:r>
              <a:rPr lang="ru-RU" sz="2600" b="1" spc="-15" dirty="0" smtClean="0">
                <a:latin typeface="Times New Roman"/>
                <a:cs typeface="Times New Roman"/>
              </a:rPr>
              <a:t>промежуточной  </a:t>
            </a:r>
            <a:r>
              <a:rPr lang="ru-RU" sz="2600" b="1" dirty="0" smtClean="0">
                <a:latin typeface="Times New Roman"/>
                <a:cs typeface="Times New Roman"/>
              </a:rPr>
              <a:t>аттестации»</a:t>
            </a:r>
          </a:p>
          <a:p>
            <a:pPr marL="12700" marR="153035">
              <a:spcBef>
                <a:spcPts val="100"/>
              </a:spcBef>
              <a:tabLst>
                <a:tab pos="429895" algn="l"/>
                <a:tab pos="430530" algn="l"/>
              </a:tabLst>
            </a:pPr>
            <a:endParaRPr lang="ru-RU" sz="2600" b="1" dirty="0" smtClean="0">
              <a:latin typeface="Times New Roman"/>
              <a:cs typeface="Times New Roman"/>
            </a:endParaRP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lang="ru-RU" sz="2600" b="1" dirty="0" smtClean="0">
                <a:latin typeface="Times New Roman"/>
                <a:cs typeface="Times New Roman"/>
              </a:rPr>
              <a:t>«Положение о порядке ликвидации текущих  и академических  задолженностей» </a:t>
            </a: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endParaRPr lang="ru-RU" sz="2600" b="1" dirty="0" smtClean="0">
              <a:latin typeface="Times New Roman"/>
              <a:cs typeface="Times New Roman"/>
            </a:endParaRP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lang="ru-RU" sz="2600" b="1" spc="-5" dirty="0" smtClean="0">
                <a:latin typeface="Times New Roman"/>
                <a:cs typeface="Times New Roman"/>
              </a:rPr>
              <a:t>«Порядок проведения мониторинга успеваемости»</a:t>
            </a: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endParaRPr lang="ru-RU" sz="2600" b="1" spc="-5" dirty="0" smtClean="0">
              <a:latin typeface="Times New Roman"/>
              <a:cs typeface="Times New Roman"/>
            </a:endParaRP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lang="ru-RU" sz="2600" b="1" spc="-5" dirty="0" smtClean="0">
                <a:latin typeface="Times New Roman"/>
                <a:cs typeface="Times New Roman"/>
              </a:rPr>
              <a:t>«Порядок работы со слабоуспевающими обучающимися»</a:t>
            </a:r>
            <a:endParaRPr lang="ru-RU" sz="2600" b="1" dirty="0" smtClean="0">
              <a:latin typeface="Times New Roman"/>
              <a:cs typeface="Times New Roman"/>
            </a:endParaRPr>
          </a:p>
          <a:p>
            <a:pPr marL="355600" marR="153035" indent="-342900">
              <a:spcBef>
                <a:spcPts val="100"/>
              </a:spcBef>
              <a:buFont typeface="Wingdings"/>
              <a:buChar char=""/>
              <a:tabLst>
                <a:tab pos="429895" algn="l"/>
                <a:tab pos="430530" algn="l"/>
              </a:tabLst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6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806" y="1219199"/>
            <a:ext cx="11851696" cy="461554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проекты локальных актов.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2.Обсудить на  педагогических советах СП, заседаниях ПЦК.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3.Направить предложения по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доработке.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4.Организовать обсуждение на студенческих советах.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5.Согласовать на Совете колледжа.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6.Утвердить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окальные акты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7.Ознакомить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их родителей (законных представителей).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8.Разместить на официальном сайте.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Соблюдать нормы и процедуры.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Вести информационную и разъяснительную  работу.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389695"/>
              </p:ext>
            </p:extLst>
          </p:nvPr>
        </p:nvGraphicFramePr>
        <p:xfrm>
          <a:off x="3162662" y="501952"/>
          <a:ext cx="563154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   действий </a:t>
                      </a:r>
                      <a:endParaRPr lang="ru-RU" sz="36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62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607" y="829491"/>
            <a:ext cx="10031328" cy="2405161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связанные с особенностями организации процесса обучения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необходимость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учебные занятия, семинары,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готовиться к занятиям, проходить тесты и сдавать экзамены, вовремя приходить на занятия, не нарушать дисциплину и т.д.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 факторы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семейно-бытовые и материальные условия жизнедеятельности студента во время его обучения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подготовки к занятиям, семейная атмосфера, наличие собственной семьи, состояние здоровья, достаточная материальная обеспеченность и т.п.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0748" y="308571"/>
            <a:ext cx="9875520" cy="6531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 успеваемости студентов</a:t>
            </a:r>
            <a:r>
              <a:rPr lang="ru-RU" sz="20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7063" y="3687497"/>
            <a:ext cx="10450759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интеллектуальный уровень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к переработке и усвоению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к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 индивидуально-психологических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3140" y="3040304"/>
            <a:ext cx="50307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Внутренние факторы успеваемости студентов</a:t>
            </a: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4" name="Picture 4" descr="https://i.ytimg.com/vi/RDWpbHwiG3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3876" y="4568765"/>
            <a:ext cx="3127092" cy="18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18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83" y="408230"/>
            <a:ext cx="10191206" cy="7576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студентов к особенностям обучения в колледже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782" y="1254035"/>
            <a:ext cx="10630987" cy="4038600"/>
          </a:xfrm>
        </p:spPr>
        <p:txBody>
          <a:bodyPr/>
          <a:lstStyle/>
          <a:p>
            <a:pPr lvl="0"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адаптация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которой понимается приспособление к характеру, содержанию, условиям и организации учебного процесса, выработка навыков самостоятельности в учебной и научной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адаптация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субъекта к группе, взаимоотношениям с ней, выработка собственного стиля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0783" y="3098119"/>
            <a:ext cx="10630987" cy="2661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адаптации студента к обучению в </a:t>
            </a:r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колледже</a:t>
            </a:r>
            <a:r>
              <a:rPr lang="ru-RU" dirty="0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Научиться воспринимать лекционный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Справляться со значительно возросшим по сравнению со школой объемом информации, который необходимо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усваивать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Осознать необходимость постоянно успевать за материалом и уделять столько времени, сколько требуется для его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Осознать необходимость выполнения как самостоятельной работы, так и самоконтроля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0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89" y="478972"/>
            <a:ext cx="10269583" cy="8708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профессиональных мотивов учебной деятельности лежит отношение студента к выбранной профессии </a:t>
            </a: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6" y="1480456"/>
            <a:ext cx="10206446" cy="4763589"/>
          </a:xfrm>
        </p:spPr>
        <p:txBody>
          <a:bodyPr/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выбранной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удовлетворенности профессией от курса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представлений о профессии: степень соответствия субъективных представлений реальному положению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эффективности способов овладения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удовлетворенности: социально-психо­логические, психолого-педагогические, дифференциально-психологические, в том числе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половозрастные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 иерархия мотивов, определяющих позитивное или негативное отношение к избранной профессии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0905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9931"/>
            <a:ext cx="9875520" cy="635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аиболее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и распространенные причины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неуспеваемости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355" y="1571135"/>
            <a:ext cx="10398033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учебной деятельности или неадекватность 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учебной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учебной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особенностям организации процесса обучения </a:t>
            </a:r>
          </a:p>
          <a:p>
            <a:endParaRPr lang="ru-RU" dirty="0"/>
          </a:p>
        </p:txBody>
      </p:sp>
      <p:pic>
        <p:nvPicPr>
          <p:cNvPr id="6146" name="Picture 2" descr="https://sun3-13.userapi.com/bqvRaQu7csByX42M3S71f2zTyIovG1CTJUzNbw/T195oRz-P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846" y="4752042"/>
            <a:ext cx="2063931" cy="17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8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132" y="505097"/>
            <a:ext cx="987552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лассификация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 неуспевающих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76" y="1439090"/>
            <a:ext cx="3533501" cy="4038600"/>
          </a:xfrm>
          <a:solidFill>
            <a:srgbClr val="FFFF99"/>
          </a:solidFill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отсутствуют действенные мотивы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со слабыми способностями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сформировавшимися навыками учебного труда и не умеющие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трудиться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19154" y="1439090"/>
            <a:ext cx="3783876" cy="403860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недостатками познавательной деятельности в широком смысле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Неуспевающие в связи с недостатками в развитии мотивационной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055429" y="1439090"/>
            <a:ext cx="3718560" cy="4038600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адаптировавшиеся к специфическим условиям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первокурсники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способные к восприятию качества или логики изложения предлагаемого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Допустившие ошибку в выборе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Недобросовестно относящиеся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учебе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48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1063</TotalTime>
  <Words>2448</Words>
  <Application>Microsoft Office PowerPoint</Application>
  <PresentationFormat>Произвольный</PresentationFormat>
  <Paragraphs>447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Базис</vt:lpstr>
      <vt:lpstr>Слайд 1</vt:lpstr>
      <vt:lpstr>Слайд 2</vt:lpstr>
      <vt:lpstr>Неуспеваемость –  несоответствие подготовки учащихся требованиям содержания образования, фиксируемое по истечении какого-либо значительного отрезка процесса обучения —учебных занятий, посвященных изучению одной темы или раздела курса, семестра, года </vt:lpstr>
      <vt:lpstr>Факторы,  влияющие на успеваемость студентов </vt:lpstr>
      <vt:lpstr>Внешние факторы успеваемости студентов </vt:lpstr>
      <vt:lpstr>Социальная адаптация студентов к особенностям обучения в колледже </vt:lpstr>
      <vt:lpstr>В основе профессиональных мотивов учебной деятельности лежит отношение студента к выбранной профессии  </vt:lpstr>
      <vt:lpstr>Наиболее значимые и распространенные причины неуспеваемости </vt:lpstr>
      <vt:lpstr>Классификация типов неуспевающих студентов </vt:lpstr>
      <vt:lpstr>Выводы</vt:lpstr>
      <vt:lpstr>Профилактика и диагностика неуспеваемости </vt:lpstr>
      <vt:lpstr>Методы работы со студентами, характеризующимися низким уровнем успеваемости по причинам, связанным с недостатками мотивации обучения </vt:lpstr>
      <vt:lpstr>Меры повышения мотивации учебной деятельности</vt:lpstr>
      <vt:lpstr> </vt:lpstr>
      <vt:lpstr>Ликвидация текущей задолженности </vt:lpstr>
      <vt:lpstr>Ликвидация текущей задолженности </vt:lpstr>
      <vt:lpstr>Порядок ликвидации академической задолженности</vt:lpstr>
      <vt:lpstr>Слайд 18</vt:lpstr>
      <vt:lpstr>Порядок ликвидации академической задолженности </vt:lpstr>
      <vt:lpstr>Порядок ликвидации академической задолженности </vt:lpstr>
      <vt:lpstr>  Нам  необходимо:</vt:lpstr>
      <vt:lpstr> Заместителям руководителя СП по УМР/УПР  и УВР</vt:lpstr>
      <vt:lpstr>Слайд 23</vt:lpstr>
      <vt:lpstr>Обучающийся может быть отчислен за неуспеваемость только в случае, когда соблюдены следующие условия: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1.Изучить проекты локальных актов. 2.Обсудить на  педагогических советах СП, заседаниях ПЦК. 3.Направить предложения по доработке. 4.Организовать обсуждение на студенческих советах.  5.Согласовать на Совете колледжа. 6.Утвердить локальные акты . 7.Ознакомить обучающихся и их родителей (законных представителей).  8.Разместить на официальном сайте.  9. Соблюдать нормы и процедуры. 10. Вести информационную и разъяснительную  работу.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Шилова</dc:creator>
  <cp:lastModifiedBy>martynovich_aa@mail.ru</cp:lastModifiedBy>
  <cp:revision>124</cp:revision>
  <cp:lastPrinted>2020-03-11T11:35:58Z</cp:lastPrinted>
  <dcterms:created xsi:type="dcterms:W3CDTF">2017-03-20T05:52:01Z</dcterms:created>
  <dcterms:modified xsi:type="dcterms:W3CDTF">2020-11-19T14:08:58Z</dcterms:modified>
</cp:coreProperties>
</file>