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87" r:id="rId8"/>
    <p:sldId id="282" r:id="rId9"/>
    <p:sldId id="275" r:id="rId10"/>
    <p:sldId id="288" r:id="rId11"/>
    <p:sldId id="289" r:id="rId12"/>
    <p:sldId id="284" r:id="rId13"/>
    <p:sldId id="285" r:id="rId14"/>
    <p:sldId id="290" r:id="rId15"/>
    <p:sldId id="291" r:id="rId16"/>
    <p:sldId id="266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63246" autoAdjust="0"/>
  </p:normalViewPr>
  <p:slideViewPr>
    <p:cSldViewPr>
      <p:cViewPr varScale="1">
        <p:scale>
          <a:sx n="72" d="100"/>
          <a:sy n="72" d="100"/>
        </p:scale>
        <p:origin x="-275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04497-5B20-44F8-B6B6-3CD7FBB1ADC0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B1B67-A35F-44DC-BDD3-67B3340AD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8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647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1B67-A35F-44DC-BDD3-67B3340AD4B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B3E1-E22B-4383-9A1D-7C309D0C148F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0ECDF-14E8-4C4C-8FD0-B038B21D1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8001056" cy="6215106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solidFill>
                  <a:schemeClr val="tx1"/>
                </a:solidFill>
                <a:latin typeface="Segoe Print" pitchFamily="2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Segoe Print" pitchFamily="2" charset="0"/>
              </a:rPr>
            </a:br>
            <a:r>
              <a:rPr lang="ru-RU" sz="3600" b="1" dirty="0" smtClean="0">
                <a:latin typeface="Segoe Print" pitchFamily="2" charset="0"/>
              </a:rPr>
              <a:t/>
            </a:r>
            <a:br>
              <a:rPr lang="ru-RU" sz="3600" b="1" dirty="0" smtClean="0">
                <a:latin typeface="Segoe Print" pitchFamily="2" charset="0"/>
              </a:rPr>
            </a:br>
            <a:r>
              <a:rPr lang="ru-RU" sz="3600" b="1" dirty="0" smtClean="0">
                <a:latin typeface="Segoe Print" pitchFamily="2" charset="0"/>
              </a:rPr>
              <a:t/>
            </a:r>
            <a:br>
              <a:rPr lang="ru-RU" sz="3600" b="1" dirty="0" smtClean="0">
                <a:latin typeface="Segoe Print" pitchFamily="2" charset="0"/>
              </a:rPr>
            </a:br>
            <a:r>
              <a:rPr lang="ru-RU" sz="3600" b="1" dirty="0" smtClean="0">
                <a:latin typeface="Segoe Print" pitchFamily="2" charset="0"/>
              </a:rPr>
              <a:t/>
            </a:r>
            <a:br>
              <a:rPr lang="ru-RU" sz="3600" b="1" dirty="0" smtClean="0">
                <a:latin typeface="Segoe Print" pitchFamily="2" charset="0"/>
              </a:rPr>
            </a:br>
            <a:r>
              <a:rPr lang="ru-RU" sz="3600" b="1" dirty="0" smtClean="0">
                <a:latin typeface="Segoe Print" pitchFamily="2" charset="0"/>
              </a:rPr>
              <a:t/>
            </a:r>
            <a:br>
              <a:rPr lang="ru-RU" sz="3600" b="1" dirty="0" smtClean="0">
                <a:latin typeface="Segoe Print" pitchFamily="2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Segoe Print" pitchFamily="2" charset="0"/>
              </a:rPr>
              <a:t>«Воспитание  нравственных качеств</a:t>
            </a:r>
            <a:r>
              <a:rPr lang="ru-RU" sz="4000" dirty="0" smtClean="0">
                <a:solidFill>
                  <a:schemeClr val="tx1"/>
                </a:solidFill>
                <a:latin typeface="Segoe Print" pitchFamily="2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Segoe Print" pitchFamily="2" charset="0"/>
              </a:rPr>
              <a:t>дошкольников через</a:t>
            </a:r>
            <a:r>
              <a:rPr lang="ru-RU" sz="4000" dirty="0" smtClean="0">
                <a:solidFill>
                  <a:schemeClr val="tx1"/>
                </a:solidFill>
                <a:latin typeface="Segoe Print" pitchFamily="2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Segoe Print" pitchFamily="2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Segoe Print" pitchFamily="2" charset="0"/>
              </a:rPr>
              <a:t>театрализованную деятельность»</a:t>
            </a:r>
            <a:r>
              <a:rPr lang="ru-RU" sz="4000" dirty="0" smtClean="0">
                <a:solidFill>
                  <a:schemeClr val="tx1"/>
                </a:solidFill>
                <a:latin typeface="Segoe Print" pitchFamily="2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Segoe Print" pitchFamily="2" charset="0"/>
              </a:rPr>
            </a:b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 </a:t>
            </a:r>
            <a:r>
              <a:rPr lang="ru-RU" dirty="0" smtClean="0">
                <a:latin typeface="Segoe Print" pitchFamily="2" charset="0"/>
              </a:rPr>
              <a:t/>
            </a:r>
            <a:br>
              <a:rPr lang="ru-RU" dirty="0" smtClean="0">
                <a:latin typeface="Segoe Print" pitchFamily="2" charset="0"/>
              </a:rPr>
            </a:br>
            <a:r>
              <a:rPr lang="ru-RU" sz="1300" dirty="0" smtClean="0">
                <a:latin typeface="Segoe Print" pitchFamily="2" charset="0"/>
              </a:rPr>
              <a:t>                                                                          Подготовила </a:t>
            </a:r>
            <a:r>
              <a:rPr lang="ru-RU" sz="1300" dirty="0" err="1" smtClean="0">
                <a:latin typeface="Segoe Print" pitchFamily="2" charset="0"/>
              </a:rPr>
              <a:t>воспитатедь</a:t>
            </a:r>
            <a:r>
              <a:rPr lang="ru-RU" sz="1300" dirty="0" smtClean="0">
                <a:latin typeface="Segoe Print" pitchFamily="2" charset="0"/>
              </a:rPr>
              <a:t> МБДОУ               «</a:t>
            </a:r>
            <a:r>
              <a:rPr lang="ru-RU" sz="1300" dirty="0" smtClean="0">
                <a:latin typeface="Segoe Print" pitchFamily="2" charset="0"/>
              </a:rPr>
              <a:t>ЯГОДКА» </a:t>
            </a:r>
            <a:r>
              <a:rPr lang="ru-RU" sz="1300" dirty="0" err="1" smtClean="0">
                <a:latin typeface="Segoe Print" pitchFamily="2" charset="0"/>
              </a:rPr>
              <a:t>мкр.Вынгапуровский</a:t>
            </a:r>
            <a:r>
              <a:rPr lang="ru-RU" sz="1300" dirty="0" smtClean="0">
                <a:latin typeface="Segoe Print" pitchFamily="2" charset="0"/>
              </a:rPr>
              <a:t> </a:t>
            </a:r>
            <a:r>
              <a:rPr lang="ru-RU" sz="1300" dirty="0" err="1" smtClean="0">
                <a:latin typeface="Segoe Print" pitchFamily="2" charset="0"/>
              </a:rPr>
              <a:t>г.Ноябрьск</a:t>
            </a:r>
            <a:r>
              <a:rPr lang="ru-RU" sz="1300" dirty="0" smtClean="0">
                <a:latin typeface="Segoe Print" pitchFamily="2" charset="0"/>
              </a:rPr>
              <a:t> </a:t>
            </a:r>
            <a:br>
              <a:rPr lang="ru-RU" sz="1300" dirty="0" smtClean="0">
                <a:latin typeface="Segoe Print" pitchFamily="2" charset="0"/>
              </a:rPr>
            </a:br>
            <a:r>
              <a:rPr lang="ru-RU" sz="1300" dirty="0" smtClean="0">
                <a:latin typeface="Segoe Print" pitchFamily="2" charset="0"/>
              </a:rPr>
              <a:t> </a:t>
            </a:r>
            <a:r>
              <a:rPr lang="ru-RU" sz="1300" dirty="0" err="1" smtClean="0">
                <a:latin typeface="Segoe Print" pitchFamily="2" charset="0"/>
              </a:rPr>
              <a:t>Алимагомедова</a:t>
            </a:r>
            <a:r>
              <a:rPr lang="ru-RU" sz="1300" dirty="0" smtClean="0">
                <a:latin typeface="Segoe Print" pitchFamily="2" charset="0"/>
              </a:rPr>
              <a:t> З.З.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G:\фото с улыбкам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7166"/>
            <a:ext cx="3071834" cy="2018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Теремок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9218" name="Picture 2" descr="C:\Users\USER\Desktop\ФОТОГРАФИИ\IMG_87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674000"/>
            <a:ext cx="6912000" cy="489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Репка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1026" name="Picture 2" descr="C:\Users\USER\Desktop\ФОТОГРАФИИ\IMG_8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7056000" cy="52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Маша и медведь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7170" name="Picture 2" descr="C:\Users\USER\Desktop\ФОТОГРАФИИ\IMG_8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703143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Волк и семеро козлят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5122" name="Picture 2" descr="C:\Users\USER\Desktop\ФОТОГРАФИИ\IMG_87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8289165" cy="52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Segoe Print" pitchFamily="2" charset="0"/>
              </a:rPr>
              <a:t>  </a:t>
            </a:r>
            <a:endParaRPr lang="ru-RU" dirty="0">
              <a:solidFill>
                <a:schemeClr val="tx1"/>
              </a:solidFill>
              <a:latin typeface="Segoe Print" pitchFamily="2" charset="0"/>
            </a:endParaRPr>
          </a:p>
        </p:txBody>
      </p:sp>
      <p:pic>
        <p:nvPicPr>
          <p:cNvPr id="2051" name="Picture 3" descr="C:\Users\USER\Desktop\ФОТОГРАФИИ\IMG-20161121-WA000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859204" y="1214422"/>
            <a:ext cx="9144000" cy="6000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00166" y="0"/>
            <a:ext cx="558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   Театрализованный уголок</a:t>
            </a:r>
            <a:endParaRPr lang="ru-RU" sz="3600" dirty="0"/>
          </a:p>
        </p:txBody>
      </p:sp>
      <p:pic>
        <p:nvPicPr>
          <p:cNvPr id="2050" name="Picture 2" descr="C:\Users\USER\Desktop\ФОТОГРАФИИ\IMG-20161121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88756" y="357166"/>
            <a:ext cx="12192000" cy="5929330"/>
          </a:xfrm>
          <a:prstGeom prst="rect">
            <a:avLst/>
          </a:prstGeom>
          <a:noFill/>
        </p:spPr>
      </p:pic>
      <p:pic>
        <p:nvPicPr>
          <p:cNvPr id="4098" name="Picture 2" descr="C:\Users\USER\Desktop\ФОТОГРАФИИ\IMG_8777.JPG"/>
          <p:cNvPicPr>
            <a:picLocks noChangeAspect="1" noChangeArrowheads="1"/>
          </p:cNvPicPr>
          <p:nvPr/>
        </p:nvPicPr>
        <p:blipFill>
          <a:blip r:embed="rId4" cstate="print"/>
          <a:srcRect l="15322" r="4838"/>
          <a:stretch>
            <a:fillRect/>
          </a:stretch>
        </p:blipFill>
        <p:spPr bwMode="auto">
          <a:xfrm>
            <a:off x="1714480" y="785794"/>
            <a:ext cx="5715040" cy="5368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Дыхательная,артикуляционная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, пальчиковая гимнастика.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2050" name="Picture 2" descr="C:\Users\USER\Desktop\ФОТОГРАФИИ\IMG_87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751" t="30013" r="8567"/>
          <a:stretch>
            <a:fillRect/>
          </a:stretch>
        </p:blipFill>
        <p:spPr bwMode="auto">
          <a:xfrm>
            <a:off x="428596" y="1643050"/>
            <a:ext cx="3587102" cy="23051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72066" y="200024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Моя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семья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Users\USER\Desktop\ФОТОГРАФИИ\IMG_8717.JPG"/>
          <p:cNvPicPr>
            <a:picLocks noChangeAspect="1" noChangeArrowheads="1"/>
          </p:cNvPicPr>
          <p:nvPr/>
        </p:nvPicPr>
        <p:blipFill>
          <a:blip r:embed="rId4" cstate="print"/>
          <a:srcRect t="33333" r="32812" b="6250"/>
          <a:stretch>
            <a:fillRect/>
          </a:stretch>
        </p:blipFill>
        <p:spPr bwMode="auto">
          <a:xfrm>
            <a:off x="357158" y="4230000"/>
            <a:ext cx="3896703" cy="2413710"/>
          </a:xfrm>
          <a:prstGeom prst="rect">
            <a:avLst/>
          </a:prstGeom>
          <a:noFill/>
        </p:spPr>
      </p:pic>
      <p:pic>
        <p:nvPicPr>
          <p:cNvPr id="2052" name="Picture 4" descr="C:\Users\USER\Desktop\ФОТОГРАФИИ\IMG_8759.JPG"/>
          <p:cNvPicPr>
            <a:picLocks noChangeAspect="1" noChangeArrowheads="1"/>
          </p:cNvPicPr>
          <p:nvPr/>
        </p:nvPicPr>
        <p:blipFill>
          <a:blip r:embed="rId5" cstate="print"/>
          <a:srcRect l="8594" t="15625" r="47656" b="12500"/>
          <a:stretch>
            <a:fillRect/>
          </a:stretch>
        </p:blipFill>
        <p:spPr bwMode="auto">
          <a:xfrm>
            <a:off x="4643438" y="1643050"/>
            <a:ext cx="4000560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   Упражнения на развитие мимики,       жестов, движений.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950" y="157161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Цапля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500063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Семечко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500063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Цветок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растет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636" y="5000636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Цветок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распускается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USER\Desktop\ФОТОГРАФИИ\IMG_8742.JPG"/>
          <p:cNvPicPr>
            <a:picLocks noChangeAspect="1" noChangeArrowheads="1"/>
          </p:cNvPicPr>
          <p:nvPr/>
        </p:nvPicPr>
        <p:blipFill>
          <a:blip r:embed="rId3" cstate="print"/>
          <a:srcRect l="13281" t="22916"/>
          <a:stretch>
            <a:fillRect/>
          </a:stretch>
        </p:blipFill>
        <p:spPr bwMode="auto">
          <a:xfrm>
            <a:off x="2928926" y="4714884"/>
            <a:ext cx="2862004" cy="1908000"/>
          </a:xfrm>
          <a:prstGeom prst="rect">
            <a:avLst/>
          </a:prstGeom>
          <a:noFill/>
        </p:spPr>
      </p:pic>
      <p:pic>
        <p:nvPicPr>
          <p:cNvPr id="1027" name="Picture 3" descr="C:\Users\USER\Desktop\ФОТОГРАФИИ\IMG_8740.JPG"/>
          <p:cNvPicPr>
            <a:picLocks noChangeAspect="1" noChangeArrowheads="1"/>
          </p:cNvPicPr>
          <p:nvPr/>
        </p:nvPicPr>
        <p:blipFill>
          <a:blip r:embed="rId4" cstate="print"/>
          <a:srcRect t="30208" r="8593"/>
          <a:stretch>
            <a:fillRect/>
          </a:stretch>
        </p:blipFill>
        <p:spPr bwMode="auto">
          <a:xfrm>
            <a:off x="5874994" y="4643446"/>
            <a:ext cx="3054724" cy="2000264"/>
          </a:xfrm>
          <a:prstGeom prst="rect">
            <a:avLst/>
          </a:prstGeom>
          <a:noFill/>
        </p:spPr>
      </p:pic>
      <p:pic>
        <p:nvPicPr>
          <p:cNvPr id="1028" name="Picture 4" descr="C:\Users\USER\Desktop\ФОТОГРАФИИ\IMG_8719.JPG"/>
          <p:cNvPicPr>
            <a:picLocks noChangeAspect="1" noChangeArrowheads="1"/>
          </p:cNvPicPr>
          <p:nvPr/>
        </p:nvPicPr>
        <p:blipFill>
          <a:blip r:embed="rId5" cstate="print"/>
          <a:srcRect l="4687" t="11458" r="36719" b="12500"/>
          <a:stretch>
            <a:fillRect/>
          </a:stretch>
        </p:blipFill>
        <p:spPr bwMode="auto">
          <a:xfrm>
            <a:off x="5286380" y="1500174"/>
            <a:ext cx="3540563" cy="2786082"/>
          </a:xfrm>
          <a:prstGeom prst="rect">
            <a:avLst/>
          </a:prstGeom>
          <a:noFill/>
        </p:spPr>
      </p:pic>
      <p:pic>
        <p:nvPicPr>
          <p:cNvPr id="3074" name="Picture 2" descr="C:\Users\USER\Desktop\ФОТОГРАФИИ\IMG_8745.JPG"/>
          <p:cNvPicPr>
            <a:picLocks noChangeAspect="1" noChangeArrowheads="1"/>
          </p:cNvPicPr>
          <p:nvPr/>
        </p:nvPicPr>
        <p:blipFill>
          <a:blip r:embed="rId6" cstate="print"/>
          <a:srcRect l="3906" r="39843" b="43750"/>
          <a:stretch>
            <a:fillRect/>
          </a:stretch>
        </p:blipFill>
        <p:spPr bwMode="auto">
          <a:xfrm>
            <a:off x="214282" y="4714884"/>
            <a:ext cx="2544000" cy="1908000"/>
          </a:xfrm>
          <a:prstGeom prst="rect">
            <a:avLst/>
          </a:prstGeom>
          <a:noFill/>
        </p:spPr>
      </p:pic>
      <p:pic>
        <p:nvPicPr>
          <p:cNvPr id="3076" name="Picture 4" descr="C:\Users\USER\Desktop\ФОТОГРАФИИ\IMG_8738.JPG"/>
          <p:cNvPicPr>
            <a:picLocks noChangeAspect="1" noChangeArrowheads="1"/>
          </p:cNvPicPr>
          <p:nvPr/>
        </p:nvPicPr>
        <p:blipFill>
          <a:blip r:embed="rId7" cstate="print"/>
          <a:srcRect l="14843" t="31250" r="11719"/>
          <a:stretch>
            <a:fillRect/>
          </a:stretch>
        </p:blipFill>
        <p:spPr bwMode="auto">
          <a:xfrm>
            <a:off x="571472" y="1500174"/>
            <a:ext cx="4071966" cy="28590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Прием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ассоциации с цветом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1214422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Колобок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esktop\ФОТОГРАФИИ\IMG_8774.JPG"/>
          <p:cNvPicPr>
            <a:picLocks noChangeAspect="1" noChangeArrowheads="1"/>
          </p:cNvPicPr>
          <p:nvPr/>
        </p:nvPicPr>
        <p:blipFill>
          <a:blip r:embed="rId2" cstate="print"/>
          <a:srcRect t="19734"/>
          <a:stretch>
            <a:fillRect/>
          </a:stretch>
        </p:blipFill>
        <p:spPr bwMode="auto">
          <a:xfrm>
            <a:off x="785786" y="2000240"/>
            <a:ext cx="7643866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П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рием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: «Волшебная шкатулка» </a:t>
            </a:r>
          </a:p>
        </p:txBody>
      </p:sp>
      <p:pic>
        <p:nvPicPr>
          <p:cNvPr id="1026" name="Picture 2" descr="C:\Users\USER\Desktop\ФОТОГРАФИИ\IMG_8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2466"/>
          <a:stretch>
            <a:fillRect/>
          </a:stretch>
        </p:blipFill>
        <p:spPr bwMode="auto">
          <a:xfrm>
            <a:off x="500034" y="1928802"/>
            <a:ext cx="7429552" cy="446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П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рием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«Подари сердечко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»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428596" y="1285860"/>
            <a:ext cx="8229600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H:\ФОТОГРАФИИ\IMG_8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21530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2297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Segoe Print" pitchFamily="2" charset="0"/>
              </a:rPr>
              <a:t>Главная задача для педагогов в ДОУ -  формирование у детей ясной системы  нравственных ценностей.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  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6" name="Picture 3" descr="C:\Users\максим\Pictures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080789"/>
            <a:ext cx="5063144" cy="4349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      Беседы с детьми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" name="Picture 3" descr="C:\Users\USER\Desktop\ФОТОГРАФИИ\IMG-20161121-WA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285720" y="1071546"/>
            <a:ext cx="5080035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\Desktop\ФОТОГРАФИИ\IMG_87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824000" y="3618000"/>
            <a:ext cx="4034280" cy="302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     Музыкальные загадки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098" name="Picture 2" descr="C:\Users\USER\Desktop\ФОТОГРАФИИ\IMG_87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6036" b="13809"/>
          <a:stretch>
            <a:fillRect/>
          </a:stretch>
        </p:blipFill>
        <p:spPr bwMode="auto">
          <a:xfrm>
            <a:off x="785786" y="1500174"/>
            <a:ext cx="2857520" cy="23674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5786" y="1142984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Медведь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114298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Петушок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3929066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Лисичка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2066" y="3857628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Зайчик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9" name="Picture 3" descr="C:\Users\USER\Desktop\ФОТОГРАФИИ\IMG_8730.JPG"/>
          <p:cNvPicPr>
            <a:picLocks noChangeAspect="1" noChangeArrowheads="1"/>
          </p:cNvPicPr>
          <p:nvPr/>
        </p:nvPicPr>
        <p:blipFill>
          <a:blip r:embed="rId4" cstate="print"/>
          <a:srcRect l="16888" t="27004" b="17669"/>
          <a:stretch>
            <a:fillRect/>
          </a:stretch>
        </p:blipFill>
        <p:spPr bwMode="auto">
          <a:xfrm>
            <a:off x="5072066" y="4357694"/>
            <a:ext cx="3058397" cy="2286016"/>
          </a:xfrm>
          <a:prstGeom prst="rect">
            <a:avLst/>
          </a:prstGeom>
          <a:noFill/>
        </p:spPr>
      </p:pic>
      <p:pic>
        <p:nvPicPr>
          <p:cNvPr id="4100" name="Picture 4" descr="C:\Users\USER\Desktop\ФОТОГРАФИИ\IMG_8737.JPG"/>
          <p:cNvPicPr>
            <a:picLocks noChangeAspect="1" noChangeArrowheads="1"/>
          </p:cNvPicPr>
          <p:nvPr/>
        </p:nvPicPr>
        <p:blipFill>
          <a:blip r:embed="rId5" cstate="print"/>
          <a:srcRect l="16667" t="26042" b="20833"/>
          <a:stretch>
            <a:fillRect/>
          </a:stretch>
        </p:blipFill>
        <p:spPr bwMode="auto">
          <a:xfrm>
            <a:off x="5149504" y="1428736"/>
            <a:ext cx="2773447" cy="2357454"/>
          </a:xfrm>
          <a:prstGeom prst="rect">
            <a:avLst/>
          </a:prstGeom>
          <a:noFill/>
        </p:spPr>
      </p:pic>
      <p:pic>
        <p:nvPicPr>
          <p:cNvPr id="3074" name="Picture 2" descr="C:\Users\USER\Desktop\ФОТОГРАФИИ\IMG_8735.JPG"/>
          <p:cNvPicPr>
            <a:picLocks noChangeAspect="1" noChangeArrowheads="1"/>
          </p:cNvPicPr>
          <p:nvPr/>
        </p:nvPicPr>
        <p:blipFill>
          <a:blip r:embed="rId6" cstate="print"/>
          <a:srcRect l="13889" t="16666" b="25000"/>
          <a:stretch>
            <a:fillRect/>
          </a:stretch>
        </p:blipFill>
        <p:spPr bwMode="auto">
          <a:xfrm>
            <a:off x="785786" y="4429132"/>
            <a:ext cx="2857520" cy="22713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3200" b="1" dirty="0" smtClean="0">
                <a:latin typeface="Segoe Print" pitchFamily="2" charset="0"/>
              </a:rPr>
              <a:t>Вывод:</a:t>
            </a:r>
            <a:r>
              <a:rPr lang="ru-RU" sz="3200" dirty="0" smtClean="0">
                <a:latin typeface="Segoe Print" pitchFamily="2" charset="0"/>
              </a:rPr>
              <a:t> благодаря </a:t>
            </a:r>
            <a:r>
              <a:rPr lang="ru-RU" sz="3200" dirty="0">
                <a:latin typeface="Segoe Print" pitchFamily="2" charset="0"/>
              </a:rPr>
              <a:t>театрализованной деятельности происходит  формирование  нравственных качеств дошкольников, помогая  детям постичь их не только умом, но и сердцем, пропустить их через свою душу, сделать правильный моральный выбор. </a:t>
            </a:r>
          </a:p>
        </p:txBody>
      </p:sp>
      <p:pic>
        <p:nvPicPr>
          <p:cNvPr id="2050" name="Picture 2" descr="G:\фото с улыбками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929174"/>
            <a:ext cx="2571768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098" name="Picture 2" descr="G:\фото с улыбками\76d9b164aa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57356" y="6211669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329723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Segoe Print" pitchFamily="2" charset="0"/>
              </a:rPr>
              <a:t>Нравственное воспитание детей особенно важно, так как именно в дошкольном возрасте ребенок особенно восприимчив к усвоению нравственных норм и требований. </a:t>
            </a:r>
            <a:br>
              <a:rPr lang="ru-RU" sz="3200" dirty="0" smtClean="0">
                <a:solidFill>
                  <a:schemeClr val="tx1"/>
                </a:solidFill>
                <a:latin typeface="Segoe Print" pitchFamily="2" charset="0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Segoe Print" pitchFamily="2" charset="0"/>
              </a:rPr>
              <a:t>  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2050" name="Picture 2" descr="G:\фото с улыбками\061987166b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946794"/>
            <a:ext cx="4762513" cy="3571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336867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Segoe Print" pitchFamily="2" charset="0"/>
              </a:rPr>
              <a:t>Занятия театрализованной деятельностью пробуждают в детях  способность к состраданию, сопереживанию, активизируют мышление, воображение, а главное помогают психологической адаптации ребенка в коллективе.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sz="3200" dirty="0">
              <a:latin typeface="Segoe Print" pitchFamily="2" charset="0"/>
            </a:endParaRPr>
          </a:p>
          <a:p>
            <a:endParaRPr lang="ru-RU" dirty="0"/>
          </a:p>
        </p:txBody>
      </p:sp>
      <p:pic>
        <p:nvPicPr>
          <p:cNvPr id="1026" name="Picture 2" descr="G:\фото с улыбками\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674634"/>
            <a:ext cx="2946944" cy="3183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265429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Segoe Print" pitchFamily="2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Segoe Print" pitchFamily="2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Segoe Print" pitchFamily="2" charset="0"/>
              </a:rPr>
              <a:t>Театрализованная игра - одна из самых демократичных, доступных для детей видов деятельности, она позволяет решать актуальные проблемы педагогики и психологии.</a:t>
            </a:r>
            <a:r>
              <a:rPr lang="ru-RU" sz="3200" dirty="0" smtClean="0">
                <a:solidFill>
                  <a:schemeClr val="tx1"/>
                </a:solidFill>
                <a:latin typeface="Segoe Print" pitchFamily="2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Segoe Print" pitchFamily="2" charset="0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Segoe Print" pitchFamily="2" charset="0"/>
              </a:rPr>
              <a:t>  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1026" name="Picture 2" descr="G:\фото с улыбками\bigstockphoto_Theatre_Masks_4662209-632x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882386"/>
            <a:ext cx="5357818" cy="3569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264320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Segoe Print" pitchFamily="2" charset="0"/>
              </a:rPr>
              <a:t>Типичные признаки театрализованной игры: содержание, творческий замысел, роль, сюжет, ролевые и организационные действия и отношения.</a:t>
            </a:r>
            <a:r>
              <a:rPr lang="ru-RU" sz="4400" dirty="0" smtClean="0">
                <a:latin typeface="Segoe Print" pitchFamily="2" charset="0"/>
              </a:rPr>
              <a:t/>
            </a:r>
            <a:br>
              <a:rPr lang="ru-RU" sz="4400" dirty="0" smtClean="0">
                <a:latin typeface="Segoe Print" pitchFamily="2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/>
              <a:t> </a:t>
            </a:r>
            <a:r>
              <a:rPr lang="ru-RU" b="1" dirty="0" smtClean="0"/>
              <a:t> 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4" name="Picture 3" descr="G:\фото с улыбками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714620"/>
            <a:ext cx="5691227" cy="3414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Segoe Print" pitchFamily="2" charset="0"/>
              </a:rPr>
              <a:t>Театрализованные игры помогают нам создать радостную, непринужденную обстановку в группе.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178592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Два жадных медвежонка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4143380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Репка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USER\Desktop\ФОТОГРАФИИ\IMG-20161121-WA000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409" t="6173"/>
          <a:stretch>
            <a:fillRect/>
          </a:stretch>
        </p:blipFill>
        <p:spPr bwMode="auto">
          <a:xfrm>
            <a:off x="4643438" y="1428736"/>
            <a:ext cx="4261859" cy="2214578"/>
          </a:xfrm>
          <a:prstGeom prst="rect">
            <a:avLst/>
          </a:prstGeom>
          <a:noFill/>
        </p:spPr>
      </p:pic>
      <p:pic>
        <p:nvPicPr>
          <p:cNvPr id="4099" name="Picture 3" descr="C:\Users\USER\Desktop\ФОТОГРАФИИ\IMG_8768.JPG"/>
          <p:cNvPicPr>
            <a:picLocks noChangeAspect="1" noChangeArrowheads="1"/>
          </p:cNvPicPr>
          <p:nvPr/>
        </p:nvPicPr>
        <p:blipFill>
          <a:blip r:embed="rId4" cstate="print"/>
          <a:srcRect l="12500" t="20833"/>
          <a:stretch>
            <a:fillRect/>
          </a:stretch>
        </p:blipFill>
        <p:spPr bwMode="auto">
          <a:xfrm>
            <a:off x="4643438" y="3942000"/>
            <a:ext cx="4297257" cy="2630272"/>
          </a:xfrm>
          <a:prstGeom prst="rect">
            <a:avLst/>
          </a:prstGeom>
          <a:noFill/>
        </p:spPr>
      </p:pic>
      <p:pic>
        <p:nvPicPr>
          <p:cNvPr id="1026" name="Picture 2" descr="C:\Users\USER\Desktop\ФОТОГРАФИИ\IMG_8784.JPG"/>
          <p:cNvPicPr>
            <a:picLocks noChangeAspect="1" noChangeArrowheads="1"/>
          </p:cNvPicPr>
          <p:nvPr/>
        </p:nvPicPr>
        <p:blipFill>
          <a:blip r:embed="rId5" cstate="print"/>
          <a:srcRect l="3226" t="8041" r="-25"/>
          <a:stretch>
            <a:fillRect/>
          </a:stretch>
        </p:blipFill>
        <p:spPr bwMode="auto">
          <a:xfrm>
            <a:off x="214282" y="1428736"/>
            <a:ext cx="4286248" cy="50720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5" name="Picture 7" descr="C:\Users\максим\Pictures\Безымянный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643050"/>
            <a:ext cx="3267075" cy="4162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71604" y="178592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Колобок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42860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Маша и Медведь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694" y="357187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Кот , Петух и Лиса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3" name="Picture 3" descr="H:\ФОТОГРАФИИ\IMG_8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52"/>
            <a:ext cx="4000528" cy="6357982"/>
          </a:xfrm>
          <a:prstGeom prst="rect">
            <a:avLst/>
          </a:prstGeom>
          <a:noFill/>
        </p:spPr>
      </p:pic>
      <p:pic>
        <p:nvPicPr>
          <p:cNvPr id="5126" name="Picture 6" descr="H:\ФОТОГРАФИИ\IMG_8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214290"/>
            <a:ext cx="4500593" cy="62865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914400" y="-157166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8" name="Picture 4" descr="H:\ФОТОГРАФИИ\IMG_8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4205"/>
          <a:stretch>
            <a:fillRect/>
          </a:stretch>
        </p:blipFill>
        <p:spPr bwMode="auto">
          <a:xfrm>
            <a:off x="4614035" y="3214686"/>
            <a:ext cx="4315683" cy="3357586"/>
          </a:xfrm>
          <a:prstGeom prst="rect">
            <a:avLst/>
          </a:prstGeom>
          <a:noFill/>
        </p:spPr>
      </p:pic>
      <p:pic>
        <p:nvPicPr>
          <p:cNvPr id="8194" name="Picture 2" descr="C:\Users\USER\Desktop\ФОТОГРАФИИ\IMG_8790.JPG"/>
          <p:cNvPicPr>
            <a:picLocks noChangeAspect="1" noChangeArrowheads="1"/>
          </p:cNvPicPr>
          <p:nvPr/>
        </p:nvPicPr>
        <p:blipFill>
          <a:blip r:embed="rId3" cstate="print"/>
          <a:srcRect l="19444" t="9375" r="18055" b="13542"/>
          <a:stretch>
            <a:fillRect/>
          </a:stretch>
        </p:blipFill>
        <p:spPr bwMode="auto">
          <a:xfrm>
            <a:off x="214282" y="642918"/>
            <a:ext cx="3929090" cy="5715040"/>
          </a:xfrm>
          <a:prstGeom prst="rect">
            <a:avLst/>
          </a:prstGeom>
          <a:noFill/>
        </p:spPr>
      </p:pic>
      <p:pic>
        <p:nvPicPr>
          <p:cNvPr id="8195" name="Picture 3" descr="C:\Users\USER\Desktop\ФОТОГРАФИИ\IMG_8782.JPG"/>
          <p:cNvPicPr>
            <a:picLocks noChangeAspect="1" noChangeArrowheads="1"/>
          </p:cNvPicPr>
          <p:nvPr/>
        </p:nvPicPr>
        <p:blipFill>
          <a:blip r:embed="rId4" cstate="print"/>
          <a:srcRect b="18917"/>
          <a:stretch>
            <a:fillRect/>
          </a:stretch>
        </p:blipFill>
        <p:spPr bwMode="auto">
          <a:xfrm>
            <a:off x="4572001" y="214290"/>
            <a:ext cx="4357718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225</Words>
  <Application>Microsoft Office PowerPoint</Application>
  <PresentationFormat>Экран (4:3)</PresentationFormat>
  <Paragraphs>51</Paragraphs>
  <Slides>23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  «Воспитание  нравственных качеств дошкольников через театрализованную деятельность»                                                                             Подготовила воспитатедь МБДОУ               «ЯГОДКА» мкр.Вынгапуровский г.Ноябрьск   Алимагомедова З.З. </vt:lpstr>
      <vt:lpstr>Главная задача для педагогов в ДОУ -  формирование у детей ясной системы  нравственных ценностей.</vt:lpstr>
      <vt:lpstr>Нравственное воспитание детей особенно важно, так как именно в дошкольном возрасте ребенок особенно восприимчив к усвоению нравственных норм и требований.  </vt:lpstr>
      <vt:lpstr>Занятия театрализованной деятельностью пробуждают в детях  способность к состраданию, сопереживанию, активизируют мышление, воображение, а главное помогают психологической адаптации ребенка в коллективе.</vt:lpstr>
      <vt:lpstr> Театрализованная игра - одна из самых демократичных, доступных для детей видов деятельности, она позволяет решать актуальные проблемы педагогики и психологии. </vt:lpstr>
      <vt:lpstr>Типичные признаки театрализованной игры: содержание, творческий замысел, роль, сюжет, ролевые и организационные действия и отношения. </vt:lpstr>
      <vt:lpstr>Театрализованные игры помогают нам создать радостную, непринужденную обстановку в группе. </vt:lpstr>
      <vt:lpstr>Презентация PowerPoint</vt:lpstr>
      <vt:lpstr>Презентация PowerPoint</vt:lpstr>
      <vt:lpstr>Теремок</vt:lpstr>
      <vt:lpstr>Репка</vt:lpstr>
      <vt:lpstr>Маша и медведь</vt:lpstr>
      <vt:lpstr>Волк и семеро козлят</vt:lpstr>
      <vt:lpstr>  </vt:lpstr>
      <vt:lpstr>Дыхательная,артикуляционная, пальчиковая гимнастика.</vt:lpstr>
      <vt:lpstr>    Упражнения на развитие мимики,       жестов, движений.</vt:lpstr>
      <vt:lpstr>Прием ассоциации с цветом </vt:lpstr>
      <vt:lpstr>Прием: «Волшебная шкатулка» </vt:lpstr>
      <vt:lpstr>Прием «Подари сердечко» </vt:lpstr>
      <vt:lpstr>       Беседы с детьми</vt:lpstr>
      <vt:lpstr>     Музыкальные загадки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в детском саду как средство воспитания нравственных качеств у дошкольников </dc:title>
  <dc:creator>инна</dc:creator>
  <cp:lastModifiedBy>User</cp:lastModifiedBy>
  <cp:revision>69</cp:revision>
  <dcterms:created xsi:type="dcterms:W3CDTF">2014-03-27T06:52:29Z</dcterms:created>
  <dcterms:modified xsi:type="dcterms:W3CDTF">2020-12-06T15:09:49Z</dcterms:modified>
</cp:coreProperties>
</file>