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4" r:id="rId3"/>
    <p:sldId id="257" r:id="rId4"/>
    <p:sldId id="265" r:id="rId5"/>
    <p:sldId id="258" r:id="rId6"/>
    <p:sldId id="259" r:id="rId7"/>
    <p:sldId id="260" r:id="rId8"/>
    <p:sldId id="261" r:id="rId9"/>
    <p:sldId id="262" r:id="rId10"/>
    <p:sldId id="266" r:id="rId11"/>
    <p:sldId id="267" r:id="rId12"/>
    <p:sldId id="268" r:id="rId13"/>
    <p:sldId id="269" r:id="rId14"/>
    <p:sldId id="275" r:id="rId15"/>
    <p:sldId id="276" r:id="rId16"/>
    <p:sldId id="273" r:id="rId17"/>
    <p:sldId id="271" r:id="rId18"/>
    <p:sldId id="272" r:id="rId19"/>
    <p:sldId id="274" r:id="rId20"/>
    <p:sldId id="270" r:id="rId21"/>
    <p:sldId id="26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400C62-4B33-443F-90D4-FB9EE5EA690B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2D5A03-FBE5-4776-AD43-63E8D7F0B62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44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0C62-4B33-443F-90D4-FB9EE5EA690B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5A03-FBE5-4776-AD43-63E8D7F0B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29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0C62-4B33-443F-90D4-FB9EE5EA690B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5A03-FBE5-4776-AD43-63E8D7F0B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732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0C62-4B33-443F-90D4-FB9EE5EA690B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5A03-FBE5-4776-AD43-63E8D7F0B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201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0C62-4B33-443F-90D4-FB9EE5EA690B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5A03-FBE5-4776-AD43-63E8D7F0B628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29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0C62-4B33-443F-90D4-FB9EE5EA690B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5A03-FBE5-4776-AD43-63E8D7F0B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0043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0C62-4B33-443F-90D4-FB9EE5EA690B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5A03-FBE5-4776-AD43-63E8D7F0B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23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0C62-4B33-443F-90D4-FB9EE5EA690B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5A03-FBE5-4776-AD43-63E8D7F0B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140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0C62-4B33-443F-90D4-FB9EE5EA690B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5A03-FBE5-4776-AD43-63E8D7F0B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600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0C62-4B33-443F-90D4-FB9EE5EA690B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5A03-FBE5-4776-AD43-63E8D7F0B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874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0C62-4B33-443F-90D4-FB9EE5EA690B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5A03-FBE5-4776-AD43-63E8D7F0B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63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A400C62-4B33-443F-90D4-FB9EE5EA690B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52D5A03-FBE5-4776-AD43-63E8D7F0B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22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1710" y="1765301"/>
            <a:ext cx="10452100" cy="191770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Методы работы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7030A0"/>
                </a:solidFill>
              </a:rPr>
              <a:t>учителя-дефектолога 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smtClean="0">
                <a:solidFill>
                  <a:srgbClr val="7030A0"/>
                </a:solidFill>
              </a:rPr>
              <a:t/>
            </a:r>
            <a:br>
              <a:rPr lang="ru-RU" sz="3200" dirty="0" smtClean="0">
                <a:solidFill>
                  <a:srgbClr val="7030A0"/>
                </a:solidFill>
              </a:rPr>
            </a:br>
            <a:r>
              <a:rPr lang="ru-RU" sz="3200" dirty="0" smtClean="0">
                <a:solidFill>
                  <a:srgbClr val="7030A0"/>
                </a:solidFill>
              </a:rPr>
              <a:t/>
            </a:r>
            <a:br>
              <a:rPr lang="ru-RU" sz="3200" dirty="0" smtClean="0">
                <a:solidFill>
                  <a:srgbClr val="7030A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при развитии речевой активности у детей с 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>
                <a:solidFill>
                  <a:srgbClr val="002060"/>
                </a:solidFill>
              </a:rPr>
              <a:t/>
            </a:r>
            <a:br>
              <a:rPr lang="ru-RU" sz="3200">
                <a:solidFill>
                  <a:srgbClr val="002060"/>
                </a:solidFill>
              </a:rPr>
            </a:br>
            <a:r>
              <a:rPr lang="ru-RU" sz="3200" smtClean="0">
                <a:solidFill>
                  <a:srgbClr val="7030A0"/>
                </a:solidFill>
              </a:rPr>
              <a:t>ОВЗ  И  РАС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9530" y="4051300"/>
            <a:ext cx="8767860" cy="1854199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МАДОУ Детский сад «Детство» – СП №23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«ФОНТАНЧИК»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Учитель-дефектолог – </a:t>
            </a:r>
            <a:r>
              <a:rPr lang="ru-RU" b="1" i="1" dirty="0" err="1" smtClean="0">
                <a:solidFill>
                  <a:srgbClr val="002060"/>
                </a:solidFill>
              </a:rPr>
              <a:t>Бакшаева</a:t>
            </a:r>
            <a:r>
              <a:rPr lang="ru-RU" b="1" i="1" dirty="0" smtClean="0">
                <a:solidFill>
                  <a:srgbClr val="002060"/>
                </a:solidFill>
              </a:rPr>
              <a:t> Мария </a:t>
            </a:r>
            <a:r>
              <a:rPr lang="ru-RU" b="1" i="1" dirty="0" smtClean="0">
                <a:solidFill>
                  <a:srgbClr val="002060"/>
                </a:solidFill>
              </a:rPr>
              <a:t>Игоревна</a:t>
            </a:r>
            <a:endParaRPr lang="ru-RU" b="1" i="1" dirty="0" smtClean="0">
              <a:solidFill>
                <a:srgbClr val="002060"/>
              </a:solidFill>
            </a:endParaRPr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38"/>
          <a:stretch/>
        </p:blipFill>
        <p:spPr>
          <a:xfrm>
            <a:off x="9535319" y="4313035"/>
            <a:ext cx="2313781" cy="2183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19" y="309634"/>
            <a:ext cx="1455666" cy="145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76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86" y="488658"/>
            <a:ext cx="3387908" cy="451721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619" y="488658"/>
            <a:ext cx="3111267" cy="41483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34" y="652112"/>
            <a:ext cx="4327845" cy="577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93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90" y="391487"/>
            <a:ext cx="9875520" cy="833306"/>
          </a:xfrm>
        </p:spPr>
        <p:txBody>
          <a:bodyPr>
            <a:normAutofit fontScale="90000"/>
          </a:bodyPr>
          <a:lstStyle/>
          <a:p>
            <a:r>
              <a:rPr lang="ru-RU" sz="2500" b="1" dirty="0" smtClean="0">
                <a:solidFill>
                  <a:srgbClr val="7030A0"/>
                </a:solidFill>
              </a:rPr>
              <a:t/>
            </a:r>
            <a:br>
              <a:rPr lang="ru-RU" sz="2500" b="1" dirty="0" smtClean="0">
                <a:solidFill>
                  <a:srgbClr val="7030A0"/>
                </a:solidFill>
              </a:rPr>
            </a:br>
            <a:r>
              <a:rPr lang="ru-RU" sz="2500" b="1" dirty="0">
                <a:solidFill>
                  <a:srgbClr val="7030A0"/>
                </a:solidFill>
              </a:rPr>
              <a:t/>
            </a:r>
            <a:br>
              <a:rPr lang="ru-RU" sz="2500" b="1" dirty="0">
                <a:solidFill>
                  <a:srgbClr val="7030A0"/>
                </a:solidFill>
              </a:rPr>
            </a:br>
            <a:r>
              <a:rPr lang="ru-RU" sz="2500" b="1" dirty="0" smtClean="0">
                <a:solidFill>
                  <a:srgbClr val="7030A0"/>
                </a:solidFill>
              </a:rPr>
              <a:t/>
            </a:r>
            <a:br>
              <a:rPr lang="ru-RU" sz="2500" b="1" dirty="0" smtClean="0">
                <a:solidFill>
                  <a:srgbClr val="7030A0"/>
                </a:solidFill>
              </a:rPr>
            </a:br>
            <a:r>
              <a:rPr lang="ru-RU" sz="2500" b="1" dirty="0" smtClean="0">
                <a:solidFill>
                  <a:srgbClr val="7030A0"/>
                </a:solidFill>
              </a:rPr>
              <a:t/>
            </a:r>
            <a:br>
              <a:rPr lang="ru-RU" sz="2500" b="1" dirty="0" smtClean="0">
                <a:solidFill>
                  <a:srgbClr val="7030A0"/>
                </a:solidFill>
              </a:rPr>
            </a:br>
            <a:r>
              <a:rPr lang="ru-RU" sz="2500" b="1" dirty="0">
                <a:solidFill>
                  <a:srgbClr val="7030A0"/>
                </a:solidFill>
              </a:rPr>
              <a:t/>
            </a:r>
            <a:br>
              <a:rPr lang="ru-RU" sz="2500" b="1" dirty="0">
                <a:solidFill>
                  <a:srgbClr val="7030A0"/>
                </a:solidFill>
              </a:rPr>
            </a:br>
            <a:r>
              <a:rPr lang="ru-RU" sz="2500" b="1" dirty="0" smtClean="0">
                <a:solidFill>
                  <a:srgbClr val="7030A0"/>
                </a:solidFill>
              </a:rPr>
              <a:t/>
            </a:r>
            <a:br>
              <a:rPr lang="ru-RU" sz="2500" b="1" dirty="0" smtClean="0">
                <a:solidFill>
                  <a:srgbClr val="7030A0"/>
                </a:solidFill>
              </a:rPr>
            </a:br>
            <a:r>
              <a:rPr lang="ru-RU" sz="2500" b="1" dirty="0" smtClean="0">
                <a:solidFill>
                  <a:srgbClr val="7030A0"/>
                </a:solidFill>
              </a:rPr>
              <a:t>Работа </a:t>
            </a:r>
            <a:r>
              <a:rPr lang="ru-RU" sz="2500" b="1" dirty="0">
                <a:solidFill>
                  <a:srgbClr val="7030A0"/>
                </a:solidFill>
              </a:rPr>
              <a:t>над </a:t>
            </a:r>
            <a:r>
              <a:rPr lang="ru-RU" sz="2500" b="1" dirty="0" smtClean="0">
                <a:solidFill>
                  <a:srgbClr val="7030A0"/>
                </a:solidFill>
              </a:rPr>
              <a:t>преодолением коммуникативного барьера у  </a:t>
            </a:r>
            <a:r>
              <a:rPr lang="ru-RU" sz="2500" b="1" dirty="0">
                <a:solidFill>
                  <a:srgbClr val="7030A0"/>
                </a:solidFill>
              </a:rPr>
              <a:t>детей с </a:t>
            </a:r>
            <a:r>
              <a:rPr lang="ru-RU" sz="2500" b="1" dirty="0" smtClean="0">
                <a:solidFill>
                  <a:srgbClr val="7030A0"/>
                </a:solidFill>
              </a:rPr>
              <a:t>РАС </a:t>
            </a:r>
            <a:r>
              <a:rPr lang="ru-RU" sz="2500" b="1" dirty="0">
                <a:solidFill>
                  <a:srgbClr val="7030A0"/>
                </a:solidFill>
              </a:rPr>
              <a:t>на занятиях у </a:t>
            </a:r>
            <a:r>
              <a:rPr lang="ru-RU" sz="2500" b="1" dirty="0" smtClean="0">
                <a:solidFill>
                  <a:srgbClr val="7030A0"/>
                </a:solidFill>
              </a:rPr>
              <a:t>учителя- дефектолога</a:t>
            </a:r>
            <a:br>
              <a:rPr lang="ru-RU" sz="2500" b="1" dirty="0" smtClean="0">
                <a:solidFill>
                  <a:srgbClr val="7030A0"/>
                </a:solidFill>
              </a:rPr>
            </a:br>
            <a:r>
              <a:rPr lang="ru-RU" sz="2500" b="1" dirty="0">
                <a:solidFill>
                  <a:srgbClr val="7030A0"/>
                </a:solidFill>
              </a:rPr>
              <a:t/>
            </a:r>
            <a:br>
              <a:rPr lang="ru-RU" sz="2500" b="1" dirty="0">
                <a:solidFill>
                  <a:srgbClr val="7030A0"/>
                </a:solidFill>
              </a:rPr>
            </a:br>
            <a:r>
              <a:rPr lang="ru-RU" sz="2500" b="1" dirty="0" smtClean="0">
                <a:solidFill>
                  <a:srgbClr val="0070C0"/>
                </a:solidFill>
              </a:rPr>
              <a:t>*установление невербального контакта</a:t>
            </a:r>
            <a:br>
              <a:rPr lang="ru-RU" sz="2500" b="1" dirty="0" smtClean="0">
                <a:solidFill>
                  <a:srgbClr val="0070C0"/>
                </a:solidFill>
              </a:rPr>
            </a:br>
            <a:r>
              <a:rPr lang="ru-RU" sz="2500" b="1" dirty="0" smtClean="0">
                <a:solidFill>
                  <a:srgbClr val="0070C0"/>
                </a:solidFill>
              </a:rPr>
              <a:t/>
            </a:r>
            <a:br>
              <a:rPr lang="ru-RU" sz="2500" b="1" dirty="0" smtClean="0">
                <a:solidFill>
                  <a:srgbClr val="0070C0"/>
                </a:solidFill>
              </a:rPr>
            </a:br>
            <a:r>
              <a:rPr lang="ru-RU" sz="2500" b="1" dirty="0" smtClean="0">
                <a:solidFill>
                  <a:srgbClr val="0070C0"/>
                </a:solidFill>
              </a:rPr>
              <a:t>*плавный переход от ярких сенсорно-эмоциональных впечатлений</a:t>
            </a:r>
            <a:br>
              <a:rPr lang="ru-RU" sz="2500" b="1" dirty="0" smtClean="0">
                <a:solidFill>
                  <a:srgbClr val="0070C0"/>
                </a:solidFill>
              </a:rPr>
            </a:br>
            <a:r>
              <a:rPr lang="ru-RU" sz="2500" b="1" dirty="0" smtClean="0">
                <a:solidFill>
                  <a:srgbClr val="0070C0"/>
                </a:solidFill>
              </a:rPr>
              <a:t> к  спокойному занятию </a:t>
            </a:r>
            <a:br>
              <a:rPr lang="ru-RU" sz="2500" b="1" dirty="0" smtClean="0">
                <a:solidFill>
                  <a:srgbClr val="0070C0"/>
                </a:solidFill>
              </a:rPr>
            </a:br>
            <a:r>
              <a:rPr lang="ru-RU" sz="2500" b="1" dirty="0" smtClean="0">
                <a:solidFill>
                  <a:srgbClr val="0070C0"/>
                </a:solidFill>
              </a:rPr>
              <a:t/>
            </a:r>
            <a:br>
              <a:rPr lang="ru-RU" sz="2500" b="1" dirty="0" smtClean="0">
                <a:solidFill>
                  <a:srgbClr val="0070C0"/>
                </a:solidFill>
              </a:rPr>
            </a:br>
            <a:r>
              <a:rPr lang="ru-RU" sz="2500" b="1" dirty="0" smtClean="0">
                <a:solidFill>
                  <a:srgbClr val="0070C0"/>
                </a:solidFill>
              </a:rPr>
              <a:t>* эмоциональный  и телесный контакт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62" y="3291692"/>
            <a:ext cx="4314163" cy="323562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90" y="3221103"/>
            <a:ext cx="2532601" cy="33768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908" y="2384570"/>
            <a:ext cx="4130180" cy="309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87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657" y="307597"/>
            <a:ext cx="9875520" cy="166381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/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Совместная работа по</a:t>
            </a:r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*формированию сигнальной функции жестов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*понятия ДА/НЕТ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*нравится/не нравится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*хочу/ не хочу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48" y="2460071"/>
            <a:ext cx="3028950" cy="4038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7" y="2057400"/>
            <a:ext cx="2897348" cy="38631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42" y="307597"/>
            <a:ext cx="2293340" cy="30577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37938" y="2967878"/>
            <a:ext cx="2864731" cy="381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84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212" y="357931"/>
            <a:ext cx="6725873" cy="1059109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Работа над преодолением коммуникативного барьера и развитием речевой активности у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 детей с РАС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17" y="1417040"/>
            <a:ext cx="3748634" cy="499817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48" y="1403058"/>
            <a:ext cx="3759120" cy="501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53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9" y="609600"/>
            <a:ext cx="5384800" cy="4038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54" y="383796"/>
            <a:ext cx="4818077" cy="36135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20" y="3810697"/>
            <a:ext cx="3492617" cy="26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40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908" y="472114"/>
            <a:ext cx="3942825" cy="29571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15" y="3668552"/>
            <a:ext cx="3735897" cy="28019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4" y="378087"/>
            <a:ext cx="4611149" cy="345836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9" y="2954619"/>
            <a:ext cx="4687807" cy="3515855"/>
          </a:xfrm>
        </p:spPr>
      </p:pic>
    </p:spTree>
    <p:extLst>
      <p:ext uri="{BB962C8B-B14F-4D97-AF65-F5344CB8AC3E}">
        <p14:creationId xmlns:p14="http://schemas.microsoft.com/office/powerpoint/2010/main" val="2616098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038" y="302004"/>
            <a:ext cx="4456687" cy="147101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Развитие мелкой моторики на занятиях учителя-дефектолога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4" y="1644241"/>
            <a:ext cx="3665056" cy="27487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201" y="422013"/>
            <a:ext cx="3254055" cy="43387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75" y="3734070"/>
            <a:ext cx="3744188" cy="28081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93" y="1347715"/>
            <a:ext cx="3551340" cy="26635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39" y="3857904"/>
            <a:ext cx="3413961" cy="25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53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6" y="369115"/>
            <a:ext cx="3237102" cy="4316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99" y="2097248"/>
            <a:ext cx="3123851" cy="41651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37338" y="-98220"/>
            <a:ext cx="2653019" cy="3537358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714605" y="845401"/>
            <a:ext cx="4580563" cy="10337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Формирование сенсорных понятий 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260" y="3128862"/>
            <a:ext cx="2482267" cy="33096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298" y="2897097"/>
            <a:ext cx="2656091" cy="354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57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268" y="332764"/>
            <a:ext cx="4360178" cy="79136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Развитие речевой активности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2" y="1033943"/>
            <a:ext cx="3028950" cy="4038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26" y="2181136"/>
            <a:ext cx="3130142" cy="4173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374" y="438323"/>
            <a:ext cx="2614220" cy="3485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388" y="1381387"/>
            <a:ext cx="2768367" cy="369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00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879" y="399876"/>
            <a:ext cx="7808053" cy="85008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Работа с читающими </a:t>
            </a:r>
            <a:r>
              <a:rPr lang="ru-RU" sz="2400" b="1" dirty="0" err="1" smtClean="0">
                <a:solidFill>
                  <a:srgbClr val="7030A0"/>
                </a:solidFill>
              </a:rPr>
              <a:t>аутистами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9" y="1025553"/>
            <a:ext cx="3480186" cy="46402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64" y="1590878"/>
            <a:ext cx="3572836" cy="47637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99" y="2371652"/>
            <a:ext cx="3172262" cy="42296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2604" y="-10449"/>
            <a:ext cx="2401991" cy="320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71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310654"/>
            <a:ext cx="8724900" cy="6140946"/>
          </a:xfrm>
        </p:spPr>
      </p:pic>
    </p:spTree>
    <p:extLst>
      <p:ext uri="{BB962C8B-B14F-4D97-AF65-F5344CB8AC3E}">
        <p14:creationId xmlns:p14="http://schemas.microsoft.com/office/powerpoint/2010/main" val="3141345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046" y="408265"/>
            <a:ext cx="9875520" cy="44741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Эмоциональный настрой, рефлексия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0" y="855678"/>
            <a:ext cx="3028950" cy="4038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89" y="855678"/>
            <a:ext cx="2916223" cy="38882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11" y="3011645"/>
            <a:ext cx="2645678" cy="35275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78333" y="2597234"/>
            <a:ext cx="2486466" cy="33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79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8" y="463414"/>
            <a:ext cx="5397501" cy="548898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4299" y="5540918"/>
            <a:ext cx="6959600" cy="102616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СПАСИБО ЗА ВНИМАНИЕ!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84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40" y="3098799"/>
            <a:ext cx="5419725" cy="3365934"/>
          </a:xfrm>
          <a:prstGeom prst="rect">
            <a:avLst/>
          </a:prstGeom>
        </p:spPr>
      </p:pic>
      <p:pic>
        <p:nvPicPr>
          <p:cNvPr id="4" name="Picture 2" descr="Обратите внимание! Аутизм!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630" y="723900"/>
            <a:ext cx="5130997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1231900"/>
            <a:ext cx="9875520" cy="20447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Особенности речевого развития детей с РАС</a:t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2700" b="1" dirty="0" smtClean="0">
                <a:solidFill>
                  <a:srgbClr val="7030A0"/>
                </a:solidFill>
              </a:rPr>
              <a:t>* отсутствие активной речи</a:t>
            </a:r>
            <a:br>
              <a:rPr lang="ru-RU" sz="2700" b="1" dirty="0" smtClean="0">
                <a:solidFill>
                  <a:srgbClr val="7030A0"/>
                </a:solidFill>
              </a:rPr>
            </a:br>
            <a:r>
              <a:rPr lang="ru-RU" sz="2700" b="1" dirty="0" smtClean="0">
                <a:solidFill>
                  <a:srgbClr val="7030A0"/>
                </a:solidFill>
              </a:rPr>
              <a:t>* ослаблена эмоциональная окраска речи</a:t>
            </a:r>
            <a:br>
              <a:rPr lang="ru-RU" sz="2700" b="1" dirty="0" smtClean="0">
                <a:solidFill>
                  <a:srgbClr val="7030A0"/>
                </a:solidFill>
              </a:rPr>
            </a:br>
            <a:r>
              <a:rPr lang="ru-RU" sz="2700" b="1" dirty="0" smtClean="0">
                <a:solidFill>
                  <a:srgbClr val="7030A0"/>
                </a:solidFill>
              </a:rPr>
              <a:t>* автономная речь</a:t>
            </a:r>
            <a:br>
              <a:rPr lang="ru-RU" sz="2700" b="1" dirty="0" smtClean="0">
                <a:solidFill>
                  <a:srgbClr val="7030A0"/>
                </a:solidFill>
              </a:rPr>
            </a:br>
            <a:r>
              <a:rPr lang="ru-RU" sz="2700" b="1" dirty="0" smtClean="0">
                <a:solidFill>
                  <a:srgbClr val="7030A0"/>
                </a:solidFill>
              </a:rPr>
              <a:t>* </a:t>
            </a:r>
            <a:r>
              <a:rPr lang="ru-RU" sz="2700" b="1" dirty="0" err="1" smtClean="0">
                <a:solidFill>
                  <a:srgbClr val="7030A0"/>
                </a:solidFill>
              </a:rPr>
              <a:t>эхолалия</a:t>
            </a:r>
            <a:r>
              <a:rPr lang="ru-RU" sz="2700" b="1" dirty="0" smtClean="0">
                <a:solidFill>
                  <a:srgbClr val="7030A0"/>
                </a:solidFill>
              </a:rPr>
              <a:t/>
            </a:r>
            <a:br>
              <a:rPr lang="ru-RU" sz="2700" b="1" dirty="0" smtClean="0">
                <a:solidFill>
                  <a:srgbClr val="7030A0"/>
                </a:solidFill>
              </a:rPr>
            </a:br>
            <a:r>
              <a:rPr lang="ru-RU" sz="2700" b="1" dirty="0" smtClean="0">
                <a:solidFill>
                  <a:srgbClr val="7030A0"/>
                </a:solidFill>
              </a:rPr>
              <a:t>*</a:t>
            </a:r>
            <a:r>
              <a:rPr lang="ru-RU" sz="2700" b="1" dirty="0" err="1" smtClean="0">
                <a:solidFill>
                  <a:srgbClr val="7030A0"/>
                </a:solidFill>
              </a:rPr>
              <a:t>несформированность</a:t>
            </a:r>
            <a:r>
              <a:rPr lang="ru-RU" sz="2700" b="1" dirty="0" smtClean="0">
                <a:solidFill>
                  <a:srgbClr val="7030A0"/>
                </a:solidFill>
              </a:rPr>
              <a:t> коммуникативного поведения</a:t>
            </a:r>
            <a:br>
              <a:rPr lang="ru-RU" sz="2700" b="1" dirty="0" smtClean="0">
                <a:solidFill>
                  <a:srgbClr val="7030A0"/>
                </a:solidFill>
              </a:rPr>
            </a:br>
            <a:r>
              <a:rPr lang="ru-RU" sz="2700" b="1" dirty="0" smtClean="0">
                <a:solidFill>
                  <a:srgbClr val="7030A0"/>
                </a:solidFill>
              </a:rPr>
              <a:t>* нарушены вербальные контакты</a:t>
            </a:r>
            <a:br>
              <a:rPr lang="ru-RU" sz="2700" b="1" dirty="0" smtClean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/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6" name="AutoShape 4" descr="аутиз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033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4" y="229782"/>
            <a:ext cx="5069187" cy="337675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40171" y="2841182"/>
            <a:ext cx="3688400" cy="3639627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579210" y="2861309"/>
            <a:ext cx="3670300" cy="36195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930" y="337222"/>
            <a:ext cx="3688400" cy="36396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92573" y="1148721"/>
            <a:ext cx="29138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Дети с РАС</a:t>
            </a:r>
            <a:endParaRPr lang="ru-RU" sz="4400" b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6135" y="4330492"/>
            <a:ext cx="2042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Педагог-психолог</a:t>
            </a:r>
            <a:endParaRPr lang="ru-RU" sz="36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47341" y="4321647"/>
            <a:ext cx="25848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Учитель-дефектолог</a:t>
            </a:r>
            <a:endParaRPr lang="ru-RU" sz="36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122" name="Picture 2" descr="Один Красная Бумажная Модель Пазл — стоковые фотографии и другие картинки  Белый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878" y="2038203"/>
            <a:ext cx="2542025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723053" y="2489434"/>
            <a:ext cx="324357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</a:t>
            </a:r>
            <a:r>
              <a:rPr lang="ru-RU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реодоление коммуникативного барьера</a:t>
            </a:r>
            <a:endParaRPr lang="ru-R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7325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20" y="1150921"/>
            <a:ext cx="3707587" cy="4943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99" y="457199"/>
            <a:ext cx="6104389" cy="59981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Основные направления работы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049" y="1199626"/>
            <a:ext cx="6298034" cy="484604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*</a:t>
            </a:r>
            <a:r>
              <a:rPr lang="ru-RU" sz="2000" b="1" dirty="0" smtClean="0">
                <a:solidFill>
                  <a:srgbClr val="0070C0"/>
                </a:solidFill>
              </a:rPr>
              <a:t>визуализация</a:t>
            </a:r>
          </a:p>
          <a:p>
            <a:pPr marL="45720" indent="0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*</a:t>
            </a:r>
            <a:r>
              <a:rPr lang="ru-RU" sz="2000" b="1" dirty="0" smtClean="0">
                <a:solidFill>
                  <a:srgbClr val="0070C0"/>
                </a:solidFill>
              </a:rPr>
              <a:t>чёткая последовательность двух событий:</a:t>
            </a:r>
          </a:p>
          <a:p>
            <a:pPr marL="45720" indent="0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 «заниматься – играть»</a:t>
            </a:r>
          </a:p>
          <a:p>
            <a:pPr marL="45720" indent="0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* </a:t>
            </a:r>
            <a:r>
              <a:rPr lang="ru-RU" sz="2000" b="1" dirty="0" smtClean="0">
                <a:solidFill>
                  <a:srgbClr val="0070C0"/>
                </a:solidFill>
              </a:rPr>
              <a:t>единые цели и задачи </a:t>
            </a:r>
          </a:p>
          <a:p>
            <a:pPr marL="45720" indent="0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педагога – психолога </a:t>
            </a:r>
          </a:p>
          <a:p>
            <a:pPr marL="45720" indent="0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и учителя- дефектолога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027" y="457199"/>
            <a:ext cx="3715449" cy="49539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50" y="3384958"/>
            <a:ext cx="2371290" cy="31617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89" y="3785068"/>
            <a:ext cx="2071207" cy="27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43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327" y="374708"/>
            <a:ext cx="9875520" cy="118005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/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Чёткое чередование занятий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психолог             дефектолог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/>
            </a:r>
            <a:br>
              <a:rPr lang="ru-RU" sz="3200" b="1" dirty="0" smtClean="0">
                <a:solidFill>
                  <a:srgbClr val="7030A0"/>
                </a:solidFill>
              </a:rPr>
            </a:b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https://sun9-69.userapi.com/impg/X2k-nqON_bGxkB8aMr7U3TIn8_j-Yn2-kD4Vjw/eTD90h7vlt4.jpg?size=1200x1600&amp;quality=96&amp;proxy=1&amp;sign=9560b8558031b586f4d79f693a8119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250" y="374708"/>
            <a:ext cx="3663892" cy="488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2320605" y="787650"/>
            <a:ext cx="696287" cy="354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8" y="1862354"/>
            <a:ext cx="7051657" cy="43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49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751" y="394283"/>
            <a:ext cx="10597826" cy="353176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Работа над эмоциональным равновесием детей с РАС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 на занятиях у педагога- психолога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/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dirty="0" smtClean="0">
                <a:solidFill>
                  <a:srgbClr val="7030A0"/>
                </a:solidFill>
              </a:rPr>
              <a:t>*песочная терапия</a:t>
            </a:r>
            <a:br>
              <a:rPr lang="ru-RU" sz="2800" dirty="0" smtClean="0">
                <a:solidFill>
                  <a:srgbClr val="7030A0"/>
                </a:solidFill>
              </a:rPr>
            </a:br>
            <a:r>
              <a:rPr lang="ru-RU" sz="2800" dirty="0" smtClean="0">
                <a:solidFill>
                  <a:srgbClr val="7030A0"/>
                </a:solidFill>
              </a:rPr>
              <a:t/>
            </a:r>
            <a:br>
              <a:rPr lang="ru-RU" sz="2800" dirty="0" smtClean="0">
                <a:solidFill>
                  <a:srgbClr val="7030A0"/>
                </a:solidFill>
              </a:rPr>
            </a:br>
            <a:r>
              <a:rPr lang="ru-RU" sz="2800" dirty="0" smtClean="0">
                <a:solidFill>
                  <a:srgbClr val="7030A0"/>
                </a:solidFill>
              </a:rPr>
              <a:t>*музыкальная арт-терапия</a:t>
            </a:r>
            <a:br>
              <a:rPr lang="ru-RU" sz="2800" dirty="0" smtClean="0">
                <a:solidFill>
                  <a:srgbClr val="7030A0"/>
                </a:solidFill>
              </a:rPr>
            </a:br>
            <a:r>
              <a:rPr lang="ru-RU" sz="2800" dirty="0" smtClean="0">
                <a:solidFill>
                  <a:srgbClr val="7030A0"/>
                </a:solidFill>
              </a:rPr>
              <a:t/>
            </a:r>
            <a:br>
              <a:rPr lang="ru-RU" sz="2800" dirty="0" smtClean="0">
                <a:solidFill>
                  <a:srgbClr val="7030A0"/>
                </a:solidFill>
              </a:rPr>
            </a:br>
            <a:r>
              <a:rPr lang="ru-RU" sz="2800" dirty="0" smtClean="0">
                <a:solidFill>
                  <a:srgbClr val="7030A0"/>
                </a:solidFill>
              </a:rPr>
              <a:t>*игровая терапия</a:t>
            </a:r>
            <a:br>
              <a:rPr lang="ru-RU" sz="2800" dirty="0" smtClean="0">
                <a:solidFill>
                  <a:srgbClr val="7030A0"/>
                </a:solidFill>
              </a:rPr>
            </a:b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378" y="835912"/>
            <a:ext cx="3575479" cy="476730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90" y="1914088"/>
            <a:ext cx="3380764" cy="45076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93" y="3513721"/>
            <a:ext cx="2231373" cy="297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61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048" y="450210"/>
            <a:ext cx="9875520" cy="9339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*Упражнения – приветствия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*Игры - разминки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30" y="2082567"/>
            <a:ext cx="5384800" cy="4038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524" y="450210"/>
            <a:ext cx="4009064" cy="534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87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116" y="436228"/>
            <a:ext cx="6518245" cy="97312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Работа над пониманием эмоций, мимики,  развитием невербальных средств общения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332" y="1632676"/>
            <a:ext cx="3429851" cy="45731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67" y="517321"/>
            <a:ext cx="3972362" cy="529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21686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236</TotalTime>
  <Words>118</Words>
  <Application>Microsoft Office PowerPoint</Application>
  <PresentationFormat>Широкоэкранный</PresentationFormat>
  <Paragraphs>29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Corbel</vt:lpstr>
      <vt:lpstr>Базис</vt:lpstr>
      <vt:lpstr>Методы работы   учителя-дефектолога    при развитии речевой активности у детей с   ОВЗ  И  РАС</vt:lpstr>
      <vt:lpstr>Презентация PowerPoint</vt:lpstr>
      <vt:lpstr>Особенности речевого развития детей с РАС  * отсутствие активной речи * ослаблена эмоциональная окраска речи * автономная речь * эхолалия *несформированность коммуникативного поведения * нарушены вербальные контакты   </vt:lpstr>
      <vt:lpstr>Презентация PowerPoint</vt:lpstr>
      <vt:lpstr>Основные направления работы</vt:lpstr>
      <vt:lpstr> Чёткое чередование занятий психолог             дефектолог  </vt:lpstr>
      <vt:lpstr>Работа над эмоциональным равновесием детей с РАС  на занятиях у педагога- психолога  *песочная терапия  *музыкальная арт-терапия  *игровая терапия </vt:lpstr>
      <vt:lpstr>*Упражнения – приветствия *Игры - разминки</vt:lpstr>
      <vt:lpstr>Работа над пониманием эмоций, мимики,  развитием невербальных средств общения</vt:lpstr>
      <vt:lpstr>Презентация PowerPoint</vt:lpstr>
      <vt:lpstr>      Работа над преодолением коммуникативного барьера у  детей с РАС на занятиях у учителя- дефектолога  *установление невербального контакта  *плавный переход от ярких сенсорно-эмоциональных впечатлений  к  спокойному занятию   * эмоциональный  и телесный контакт</vt:lpstr>
      <vt:lpstr> Совместная работа по *формированию сигнальной функции жестов *понятия ДА/НЕТ *нравится/не нравится *хочу/ не хочу </vt:lpstr>
      <vt:lpstr>Работа над преодолением коммуникативного барьера и развитием речевой активности у  детей с РАС</vt:lpstr>
      <vt:lpstr>Презентация PowerPoint</vt:lpstr>
      <vt:lpstr>Презентация PowerPoint</vt:lpstr>
      <vt:lpstr>Развитие мелкой моторики на занятиях учителя-дефектолога</vt:lpstr>
      <vt:lpstr>Формирование сенсорных понятий  </vt:lpstr>
      <vt:lpstr>Развитие речевой активности</vt:lpstr>
      <vt:lpstr>Работа с читающими аутистами </vt:lpstr>
      <vt:lpstr>Эмоциональный настрой, рефлексия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Формы взаимодействия   учителя-дефектолога и педагога-психолога   при развитии речевой активности у детей с   расстройствами аутистического спектра</dc:title>
  <dc:creator>Мария</dc:creator>
  <cp:lastModifiedBy>Пользователь Windows</cp:lastModifiedBy>
  <cp:revision>24</cp:revision>
  <dcterms:created xsi:type="dcterms:W3CDTF">2020-11-24T04:25:30Z</dcterms:created>
  <dcterms:modified xsi:type="dcterms:W3CDTF">2020-12-09T13:17:21Z</dcterms:modified>
</cp:coreProperties>
</file>