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70" r:id="rId12"/>
    <p:sldId id="271" r:id="rId13"/>
    <p:sldId id="269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2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38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09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7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1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9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3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7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9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7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4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93C0-D546-49DC-A67A-FFC08ACAEBF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82B673-DC3C-46FD-8C19-EC4399A12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7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94syax?x=1qqt&amp;i=28mpq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DC33E-8421-4AC7-9F9F-0DD21E4D3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Therapies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4C7DCD-DF9C-4850-A973-2141E8DF1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 </a:t>
            </a:r>
            <a:r>
              <a:rPr lang="en-US" dirty="0" smtClean="0"/>
              <a:t>9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Разработано учителем МБОУ Гимназия №44 г. Курска, </a:t>
            </a:r>
            <a:r>
              <a:rPr lang="ru-RU" dirty="0" err="1" smtClean="0"/>
              <a:t>Амелиной</a:t>
            </a:r>
            <a:r>
              <a:rPr lang="ru-RU" dirty="0" smtClean="0"/>
              <a:t> С.Ю.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8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F8496-393D-4DBC-89F6-042F34F1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036" y="167477"/>
            <a:ext cx="10182042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 – Workbook ex.1 p.32; think of three advantages and disadvantages of using alternative therapy.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66A1E-6C7A-43E3-BBC5-CE86ABC4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5974673"/>
            <a:ext cx="8915400" cy="629007"/>
          </a:xfrm>
        </p:spPr>
        <p:txBody>
          <a:bodyPr/>
          <a:lstStyle/>
          <a:p>
            <a:r>
              <a:rPr lang="en-US" dirty="0"/>
              <a:t>Now have a break and be healthy!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2859CE-3D14-4D75-ACB9-DE5CF2E24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9" t="13592" r="27548" b="32687"/>
          <a:stretch/>
        </p:blipFill>
        <p:spPr>
          <a:xfrm>
            <a:off x="1828799" y="1961965"/>
            <a:ext cx="7608164" cy="36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9" t="4384" r="1272" b="10445"/>
          <a:stretch/>
        </p:blipFill>
        <p:spPr>
          <a:xfrm>
            <a:off x="0" y="592183"/>
            <a:ext cx="12184583" cy="573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7211" y="2090057"/>
            <a:ext cx="1480457" cy="435429"/>
          </a:xfrm>
          <a:prstGeom prst="rect">
            <a:avLst/>
          </a:prstGeom>
          <a:solidFill>
            <a:srgbClr val="FEE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446" y="3770811"/>
            <a:ext cx="2555965" cy="452846"/>
          </a:xfrm>
          <a:prstGeom prst="rect">
            <a:avLst/>
          </a:prstGeom>
          <a:solidFill>
            <a:srgbClr val="FEE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3360" y="5621382"/>
            <a:ext cx="2643051" cy="439784"/>
          </a:xfrm>
          <a:prstGeom prst="rect">
            <a:avLst/>
          </a:prstGeom>
          <a:solidFill>
            <a:srgbClr val="FEE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29497" y="2174685"/>
            <a:ext cx="1480457" cy="435429"/>
          </a:xfrm>
          <a:prstGeom prst="rect">
            <a:avLst/>
          </a:prstGeom>
          <a:solidFill>
            <a:srgbClr val="FEE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66069" y="3684672"/>
            <a:ext cx="2460171" cy="914400"/>
          </a:xfrm>
          <a:prstGeom prst="rect">
            <a:avLst/>
          </a:prstGeom>
          <a:solidFill>
            <a:srgbClr val="FEE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71603" y="5606980"/>
            <a:ext cx="2503714" cy="592184"/>
          </a:xfrm>
          <a:prstGeom prst="rect">
            <a:avLst/>
          </a:prstGeom>
          <a:solidFill>
            <a:srgbClr val="FEE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78428" y="1963783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Enjoy the things you do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541708"/>
            <a:ext cx="168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Listen to music or the sounds of nature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54479" y="3515583"/>
            <a:ext cx="16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exercises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441407"/>
            <a:ext cx="1687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attention to good news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33796" y="5492429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Drink mint tea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029497" y="1928949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put off things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231972" y="3535232"/>
            <a:ext cx="1208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Spend 5 min outdoors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623570" y="3535232"/>
            <a:ext cx="136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Eat </a:t>
            </a:r>
            <a:r>
              <a:rPr lang="en-US" dirty="0" err="1" smtClean="0"/>
              <a:t>sth</a:t>
            </a:r>
            <a:r>
              <a:rPr lang="en-US" dirty="0" smtClean="0"/>
              <a:t> tasty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148797" y="5417404"/>
            <a:ext cx="1374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Have a hot chocolate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509954" y="5518329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 to bed earlier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2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 Spots for Relaxation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02" y="1436914"/>
            <a:ext cx="7204332" cy="51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words and their transcription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2226628" cy="4275909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eismic</a:t>
            </a:r>
          </a:p>
          <a:p>
            <a:r>
              <a:rPr lang="en-US" dirty="0"/>
              <a:t>r</a:t>
            </a:r>
            <a:r>
              <a:rPr lang="en-US" dirty="0" smtClean="0"/>
              <a:t>oar</a:t>
            </a:r>
          </a:p>
          <a:p>
            <a:r>
              <a:rPr lang="en-US" dirty="0"/>
              <a:t>t</a:t>
            </a:r>
            <a:r>
              <a:rPr lang="en-US" dirty="0" smtClean="0"/>
              <a:t>read </a:t>
            </a:r>
          </a:p>
          <a:p>
            <a:r>
              <a:rPr lang="en-US" dirty="0" smtClean="0"/>
              <a:t>geothermal </a:t>
            </a:r>
          </a:p>
          <a:p>
            <a:r>
              <a:rPr lang="en-US" dirty="0"/>
              <a:t>c</a:t>
            </a:r>
            <a:r>
              <a:rPr lang="en-US" dirty="0" smtClean="0"/>
              <a:t>leanse</a:t>
            </a:r>
          </a:p>
          <a:p>
            <a:r>
              <a:rPr lang="en-US" dirty="0"/>
              <a:t>w</a:t>
            </a:r>
            <a:r>
              <a:rPr lang="en-US" dirty="0" smtClean="0"/>
              <a:t>arrior</a:t>
            </a:r>
          </a:p>
          <a:p>
            <a:r>
              <a:rPr lang="en-US" dirty="0"/>
              <a:t>w</a:t>
            </a:r>
            <a:r>
              <a:rPr lang="en-US" dirty="0" smtClean="0"/>
              <a:t>ound</a:t>
            </a:r>
          </a:p>
          <a:p>
            <a:r>
              <a:rPr lang="en-US" dirty="0"/>
              <a:t>a</a:t>
            </a:r>
            <a:r>
              <a:rPr lang="en-US" dirty="0" smtClean="0"/>
              <a:t>cid</a:t>
            </a:r>
          </a:p>
          <a:p>
            <a:r>
              <a:rPr lang="en-US" dirty="0"/>
              <a:t>d</a:t>
            </a:r>
            <a:r>
              <a:rPr lang="en-US" dirty="0" smtClean="0"/>
              <a:t>iameter </a:t>
            </a:r>
          </a:p>
          <a:p>
            <a:r>
              <a:rPr lang="en-US" dirty="0" smtClean="0"/>
              <a:t>ache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9806" y="205126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saɪz.mɪk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3720" y="2416292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rɔːar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6253" y="2789924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tred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8018" y="3133603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[ˌ</a:t>
            </a:r>
            <a:r>
              <a:rPr lang="en-US" dirty="0" err="1"/>
              <a:t>dʒi</a:t>
            </a:r>
            <a:r>
              <a:rPr lang="en-US" dirty="0"/>
              <a:t>ː.</a:t>
            </a:r>
            <a:r>
              <a:rPr lang="en-US" dirty="0" err="1"/>
              <a:t>əʊ</a:t>
            </a:r>
            <a:r>
              <a:rPr lang="en-US" dirty="0"/>
              <a:t>ˈ</a:t>
            </a:r>
            <a:r>
              <a:rPr lang="el-GR" dirty="0"/>
              <a:t>θ</a:t>
            </a:r>
            <a:r>
              <a:rPr lang="en-US" dirty="0" smtClean="0"/>
              <a:t>ɜː.</a:t>
            </a:r>
            <a:r>
              <a:rPr lang="en-US" dirty="0" err="1" smtClean="0"/>
              <a:t>məl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39806" y="3679762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klenz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5495" y="408688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[ˈ</a:t>
            </a:r>
            <a:r>
              <a:rPr lang="en-US" dirty="0" err="1" smtClean="0"/>
              <a:t>w</a:t>
            </a:r>
            <a:r>
              <a:rPr lang="en-US" dirty="0" err="1"/>
              <a:t>ɒ</a:t>
            </a:r>
            <a:r>
              <a:rPr lang="en-US" dirty="0" err="1" smtClean="0"/>
              <a:t>r.i.ər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39806" y="4456219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wuːnd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62248" y="4877494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æsɪd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235" y="5255801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daɪˈæm.ɪ.tər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7549" y="5710475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eɪk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03720" y="2068313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[ˈ</a:t>
            </a:r>
            <a:r>
              <a:rPr lang="en-US" dirty="0" err="1" smtClean="0"/>
              <a:t>seɪs.mɪk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62248" y="2419919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rɔ</a:t>
            </a:r>
            <a:r>
              <a:rPr lang="en-US" dirty="0" smtClean="0"/>
              <a:t>ː]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9806" y="2785624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tri:d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47257" y="315394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ˌ</a:t>
            </a:r>
            <a:r>
              <a:rPr lang="en-US" dirty="0" err="1" smtClean="0"/>
              <a:t>gi</a:t>
            </a:r>
            <a:r>
              <a:rPr lang="en-US" dirty="0" smtClean="0"/>
              <a:t>ː.əˈ</a:t>
            </a:r>
            <a:r>
              <a:rPr lang="el-GR" dirty="0"/>
              <a:t>θ</a:t>
            </a:r>
            <a:r>
              <a:rPr lang="en-US" dirty="0" smtClean="0"/>
              <a:t>ɜː.</a:t>
            </a:r>
            <a:r>
              <a:rPr lang="en-US" dirty="0" err="1" smtClean="0"/>
              <a:t>məl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80761" y="3686591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klins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49939" y="401538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[ˈ</a:t>
            </a:r>
            <a:r>
              <a:rPr lang="en-US" dirty="0" err="1" smtClean="0"/>
              <a:t>war.i.ər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55495" y="447648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wa</a:t>
            </a:r>
            <a:r>
              <a:rPr lang="en-US" dirty="0" err="1"/>
              <a:t>ʊ</a:t>
            </a:r>
            <a:r>
              <a:rPr lang="en-US" dirty="0" err="1" smtClean="0"/>
              <a:t>nd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235" y="4855505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ˈ</a:t>
            </a:r>
            <a:r>
              <a:rPr lang="en-US" dirty="0" err="1" smtClean="0"/>
              <a:t>eisɪd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63017" y="5255973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dɪ</a:t>
            </a:r>
            <a:r>
              <a:rPr lang="en-US" dirty="0" err="1"/>
              <a:t>ə</a:t>
            </a:r>
            <a:r>
              <a:rPr lang="en-US" dirty="0" err="1" smtClean="0"/>
              <a:t>ˈmɪ:tər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52732" y="576117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eɪtS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239806" y="2068313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938417" y="2402015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440187" y="2795317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19628" y="3152989"/>
            <a:ext cx="2202452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89851" y="3656091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29235" y="4097268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24181" y="4485627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24873" y="4868347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52732" y="5271079"/>
            <a:ext cx="1837828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70956" y="5726959"/>
            <a:ext cx="132921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words and their synonyms.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401" y="2124891"/>
            <a:ext cx="2888479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an eruption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eismic activity</a:t>
            </a:r>
          </a:p>
          <a:p>
            <a:pPr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steam</a:t>
            </a:r>
          </a:p>
          <a:p>
            <a:pPr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roar</a:t>
            </a:r>
          </a:p>
          <a:p>
            <a:pPr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cleanse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acid</a:t>
            </a:r>
          </a:p>
          <a:p>
            <a:pPr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eauty products</a:t>
            </a:r>
          </a:p>
          <a:p>
            <a:pPr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warrior</a:t>
            </a:r>
          </a:p>
          <a:p>
            <a:pPr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treat wounds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62595" y="2124891"/>
            <a:ext cx="6506891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UcPeriod"/>
            </a:pPr>
            <a:r>
              <a:rPr lang="en-US" dirty="0" smtClean="0"/>
              <a:t>to </a:t>
            </a:r>
            <a:r>
              <a:rPr lang="en-US" dirty="0"/>
              <a:t>heal injuries </a:t>
            </a:r>
            <a:endParaRPr lang="ru-RU" dirty="0"/>
          </a:p>
          <a:p>
            <a:pPr>
              <a:buFont typeface="+mj-lt"/>
              <a:buAutoNum type="alphaUcPeriod"/>
            </a:pPr>
            <a:r>
              <a:rPr lang="en-US" dirty="0" smtClean="0"/>
              <a:t>an earthquake 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to </a:t>
            </a:r>
            <a:r>
              <a:rPr lang="en-US" dirty="0"/>
              <a:t>purify </a:t>
            </a:r>
          </a:p>
          <a:p>
            <a:pPr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o produce gas 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fighter </a:t>
            </a:r>
          </a:p>
          <a:p>
            <a:pPr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o make noise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sudden volcanic activity </a:t>
            </a:r>
          </a:p>
          <a:p>
            <a:pPr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 dangerous chemical </a:t>
            </a:r>
          </a:p>
          <a:p>
            <a:pPr>
              <a:buFont typeface="+mj-lt"/>
              <a:buAutoNum type="alphaUcPeriod"/>
            </a:pPr>
            <a:r>
              <a:rPr lang="en-US" dirty="0"/>
              <a:t>s</a:t>
            </a:r>
            <a:r>
              <a:rPr lang="en-US" dirty="0" smtClean="0"/>
              <a:t>kin care goods</a:t>
            </a:r>
          </a:p>
        </p:txBody>
      </p:sp>
    </p:spTree>
    <p:extLst>
      <p:ext uri="{BB962C8B-B14F-4D97-AF65-F5344CB8AC3E}">
        <p14:creationId xmlns:p14="http://schemas.microsoft.com/office/powerpoint/2010/main" val="36006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790" y="0"/>
            <a:ext cx="8911687" cy="1004393"/>
          </a:xfrm>
        </p:spPr>
        <p:txBody>
          <a:bodyPr/>
          <a:lstStyle/>
          <a:p>
            <a:pPr algn="ctr"/>
            <a:r>
              <a:rPr lang="en-US" dirty="0" smtClean="0"/>
              <a:t>Which spots do the pictures show?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85" y="3671044"/>
            <a:ext cx="4434269" cy="2956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64" y="596924"/>
            <a:ext cx="4706474" cy="2971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96" y="596924"/>
            <a:ext cx="5337453" cy="2889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96" y="3671044"/>
            <a:ext cx="4711337" cy="30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BD245-31DF-4B91-AF0F-7FC2F755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guess the topic of today’s lesson?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8CA9BA-A19B-4A3C-A91D-DB3378523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4" y="2042750"/>
            <a:ext cx="7404347" cy="419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33362B-7BF2-4B55-9302-A47478059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81" y="1378629"/>
            <a:ext cx="5188998" cy="518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80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97FE9-25EA-4A74-906C-A620537E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361950"/>
            <a:ext cx="102203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0F60E-375E-468A-BDC6-21786B0F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which of these words are mentioned in ex,1 p,48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608B1-8580-4FD9-862C-2A1C8AB8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982" y="2046589"/>
            <a:ext cx="8915400" cy="4187301"/>
          </a:xfrm>
        </p:spPr>
        <p:txBody>
          <a:bodyPr numCol="2">
            <a:noAutofit/>
          </a:bodyPr>
          <a:lstStyle/>
          <a:p>
            <a:r>
              <a:rPr lang="el-GR" sz="4000" dirty="0"/>
              <a:t> θ</a:t>
            </a:r>
            <a:r>
              <a:rPr lang="en-US" sz="4000" dirty="0" err="1"/>
              <a:t>erəˈpjuːtɪk</a:t>
            </a:r>
            <a:r>
              <a:rPr lang="en-US" sz="4000" dirty="0"/>
              <a:t> </a:t>
            </a:r>
          </a:p>
          <a:p>
            <a:r>
              <a:rPr lang="en-US" sz="4000" dirty="0"/>
              <a:t>ˈ</a:t>
            </a:r>
            <a:r>
              <a:rPr lang="en-US" sz="4000" dirty="0" err="1"/>
              <a:t>ɑːtɪst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hɪpnə</a:t>
            </a:r>
            <a:r>
              <a:rPr lang="en-US" sz="4000" dirty="0"/>
              <a:t>ˈ</a:t>
            </a:r>
            <a:r>
              <a:rPr lang="el-GR" sz="4000" dirty="0"/>
              <a:t>θ</a:t>
            </a:r>
            <a:r>
              <a:rPr lang="en-US" sz="4000" dirty="0" err="1"/>
              <a:t>erəpɪ</a:t>
            </a:r>
            <a:r>
              <a:rPr lang="en-US" sz="4000" dirty="0"/>
              <a:t> </a:t>
            </a:r>
          </a:p>
          <a:p>
            <a:r>
              <a:rPr lang="en-US" sz="4000" dirty="0"/>
              <a:t>ɑːˈ</a:t>
            </a:r>
            <a:r>
              <a:rPr lang="el-GR" sz="4000" dirty="0"/>
              <a:t>θ</a:t>
            </a:r>
            <a:r>
              <a:rPr lang="en-US" sz="4000" dirty="0" err="1"/>
              <a:t>raɪtɪs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ɪndɪˈʤesʧən</a:t>
            </a:r>
            <a:endParaRPr lang="en-US" sz="4000" dirty="0"/>
          </a:p>
          <a:p>
            <a:r>
              <a:rPr lang="en-US" sz="4000" dirty="0" err="1"/>
              <a:t>kənˈʤɛsʧən</a:t>
            </a:r>
            <a:r>
              <a:rPr lang="en-US" sz="4000" dirty="0"/>
              <a:t> </a:t>
            </a:r>
          </a:p>
          <a:p>
            <a:r>
              <a:rPr lang="en-US" sz="4000" dirty="0"/>
              <a:t>ˌ</a:t>
            </a:r>
            <a:r>
              <a:rPr lang="en-US" sz="4000" dirty="0" err="1"/>
              <a:t>ɒstɪəʊpɔ</a:t>
            </a:r>
            <a:r>
              <a:rPr lang="en-US" sz="4000" dirty="0"/>
              <a:t>ːˈ</a:t>
            </a:r>
            <a:r>
              <a:rPr lang="en-US" sz="4000" dirty="0" err="1"/>
              <a:t>rəʊsɪs</a:t>
            </a:r>
            <a:r>
              <a:rPr lang="en-US" sz="4000" dirty="0"/>
              <a:t> </a:t>
            </a:r>
          </a:p>
          <a:p>
            <a:r>
              <a:rPr lang="en-US" sz="4000" dirty="0"/>
              <a:t>ˈ</a:t>
            </a:r>
            <a:r>
              <a:rPr lang="en-US" sz="4000" dirty="0" err="1"/>
              <a:t>ækjʊˌpʌŋ</a:t>
            </a:r>
            <a:r>
              <a:rPr lang="en-US" sz="4000" dirty="0"/>
              <a:t>(k)</a:t>
            </a:r>
            <a:r>
              <a:rPr lang="en-US" sz="4000" dirty="0" err="1"/>
              <a:t>ʧə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kənˈʤʌŋkʃən</a:t>
            </a:r>
            <a:r>
              <a:rPr lang="en-US" sz="4000" dirty="0"/>
              <a:t> </a:t>
            </a:r>
          </a:p>
          <a:p>
            <a:r>
              <a:rPr lang="en-US" sz="4000" dirty="0"/>
              <a:t>ˌ</a:t>
            </a:r>
            <a:r>
              <a:rPr lang="en-US" sz="4000" dirty="0" err="1"/>
              <a:t>pʌŋktjʊˈeɪʃən</a:t>
            </a:r>
            <a:r>
              <a:rPr lang="en-US" sz="4000" dirty="0"/>
              <a:t> </a:t>
            </a:r>
          </a:p>
          <a:p>
            <a:r>
              <a:rPr lang="en-US" sz="4000" dirty="0"/>
              <a:t>ˈ</a:t>
            </a:r>
            <a:r>
              <a:rPr lang="en-US" sz="4000" dirty="0" err="1"/>
              <a:t>kɒnʃəns</a:t>
            </a:r>
            <a:r>
              <a:rPr lang="en-US" sz="4000" dirty="0"/>
              <a:t>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815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E8323-23A7-4A20-B948-EACBAE0A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gaps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A363E-9886-43CE-8F19-F56D75720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US" sz="2400" dirty="0"/>
              <a:t>David asked his yoga instructor for advice on _______________.</a:t>
            </a:r>
          </a:p>
          <a:p>
            <a:pPr algn="just">
              <a:buFont typeface="+mj-lt"/>
              <a:buAutoNum type="arabicPeriod"/>
            </a:pPr>
            <a:r>
              <a:rPr lang="en-US" sz="2400" dirty="0"/>
              <a:t>He had been suffering from _______________ for several years, but he never consulted a nutritionist. Unfortunately, this led to more serious symptoms and even _________ appeared in his stomach.</a:t>
            </a:r>
          </a:p>
          <a:p>
            <a:pPr algn="just">
              <a:buFont typeface="+mj-lt"/>
              <a:buAutoNum type="arabicPeriod"/>
            </a:pPr>
            <a:r>
              <a:rPr lang="en-US" sz="2400" dirty="0"/>
              <a:t>After his _______________ he got regular headaches. Obviously, that fall caused brain problems and a constant ___________. </a:t>
            </a:r>
          </a:p>
          <a:p>
            <a:pPr algn="just">
              <a:buFont typeface="+mj-lt"/>
              <a:buAutoNum type="arabicPeriod"/>
            </a:pPr>
            <a:r>
              <a:rPr lang="en-US" sz="2400" dirty="0"/>
              <a:t>She got those ____________ on her hand when she poured boiling water over herself in the kitchen.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186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B2957-31C2-4E91-909D-BE270B9B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0" y="50023"/>
            <a:ext cx="8911687" cy="1280890"/>
          </a:xfrm>
        </p:spPr>
        <p:txBody>
          <a:bodyPr/>
          <a:lstStyle/>
          <a:p>
            <a:r>
              <a:rPr lang="en-US" dirty="0"/>
              <a:t>Complete the definitions.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61CC0-9F9D-4432-86E0-427FC814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395" y="690468"/>
            <a:ext cx="10412659" cy="3622088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Arthritis is a serious condition ...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Acupuncture is a treatment for pain or illness …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Reflexology is a treatment ... 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Osteoporosis is a disease ... 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Homeopathy is a system of treatment ...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Panic attack is a sudden period of anxiety ...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DDF516-5EB1-479F-9709-DC6EF72B7E83}"/>
              </a:ext>
            </a:extLst>
          </p:cNvPr>
          <p:cNvSpPr txBox="1">
            <a:spLocks/>
          </p:cNvSpPr>
          <p:nvPr/>
        </p:nvSpPr>
        <p:spPr>
          <a:xfrm>
            <a:off x="1635394" y="3292506"/>
            <a:ext cx="10412659" cy="332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in which your feet are pressed in a special way to improve blood circulation. </a:t>
            </a: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in which thin needles are positioned into the body.</a:t>
            </a: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in which a person's joints become painful, swollen, and stiff.</a:t>
            </a: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in which your heart beats fast and you have trouble breathing. 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which makes the bones weak and fragile. </a:t>
            </a: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which is based on mantras and relaxation.</a:t>
            </a: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which is based on natural substances.</a:t>
            </a:r>
          </a:p>
          <a:p>
            <a:pPr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which makes you feel regular stomachaches. </a:t>
            </a:r>
          </a:p>
        </p:txBody>
      </p:sp>
    </p:spTree>
    <p:extLst>
      <p:ext uri="{BB962C8B-B14F-4D97-AF65-F5344CB8AC3E}">
        <p14:creationId xmlns:p14="http://schemas.microsoft.com/office/powerpoint/2010/main" val="221440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A53B8-E0C5-483E-9A5A-F97C1096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key word.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4AA4D-94D5-4989-BE35-98B68041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3" y="3968317"/>
            <a:ext cx="10555549" cy="3043735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dirty="0"/>
              <a:t>A relaxing therapy in which the doctor binds and rubs your legs, feet, arms and hands.</a:t>
            </a:r>
          </a:p>
          <a:p>
            <a:pPr>
              <a:buAutoNum type="arabicPeriod"/>
            </a:pPr>
            <a:r>
              <a:rPr lang="en-US" dirty="0"/>
              <a:t>A relaxing practice in which you keep your mind calm and clear.</a:t>
            </a:r>
          </a:p>
          <a:p>
            <a:pPr>
              <a:buAutoNum type="arabicPeriod"/>
            </a:pPr>
            <a:r>
              <a:rPr lang="en-US" dirty="0"/>
              <a:t>A bubble which appears on the skin after a burn.</a:t>
            </a:r>
          </a:p>
          <a:p>
            <a:pPr>
              <a:buAutoNum type="arabicPeriod"/>
            </a:pPr>
            <a:r>
              <a:rPr lang="en-US" dirty="0"/>
              <a:t>Blood coming from your nose.</a:t>
            </a:r>
          </a:p>
          <a:p>
            <a:pPr>
              <a:buAutoNum type="arabicPeriod"/>
            </a:pPr>
            <a:r>
              <a:rPr lang="en-US" dirty="0"/>
              <a:t>A disease of fragile bones.</a:t>
            </a:r>
          </a:p>
          <a:p>
            <a:pPr>
              <a:buAutoNum type="arabicPeriod"/>
            </a:pPr>
            <a:r>
              <a:rPr lang="en-US" dirty="0"/>
              <a:t>Regular feeling of sadness.</a:t>
            </a:r>
          </a:p>
          <a:p>
            <a:pPr>
              <a:buAutoNum type="arabicPeriod"/>
            </a:pPr>
            <a:r>
              <a:rPr lang="en-US" dirty="0"/>
              <a:t>A brain problem after a severe fall or blow.  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6282AD-A7B4-41C8-AD2B-708811553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197109"/>
              </p:ext>
            </p:extLst>
          </p:nvPr>
        </p:nvGraphicFramePr>
        <p:xfrm>
          <a:off x="2565646" y="417251"/>
          <a:ext cx="7785659" cy="34911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55702">
                  <a:extLst>
                    <a:ext uri="{9D8B030D-6E8A-4147-A177-3AD203B41FA5}">
                      <a16:colId xmlns:a16="http://schemas.microsoft.com/office/drawing/2014/main" val="3859868262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1973867767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1605705667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874566657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2187977150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2742452444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2801165599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1751380961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4076507373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162984392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3374112532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3674733324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3789290154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2598687607"/>
                    </a:ext>
                  </a:extLst>
                </a:gridCol>
              </a:tblGrid>
              <a:tr h="4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</a:rPr>
                        <a:t> 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131809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507813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053168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682600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497799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694682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88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8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2854B63-4EA6-4165-8595-A32E345A9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703247"/>
              </p:ext>
            </p:extLst>
          </p:nvPr>
        </p:nvGraphicFramePr>
        <p:xfrm>
          <a:off x="2565646" y="417251"/>
          <a:ext cx="7785659" cy="346532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55702">
                  <a:extLst>
                    <a:ext uri="{9D8B030D-6E8A-4147-A177-3AD203B41FA5}">
                      <a16:colId xmlns:a16="http://schemas.microsoft.com/office/drawing/2014/main" val="3859868262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1973867767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1605705667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874566657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2187977150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2742452444"/>
                    </a:ext>
                  </a:extLst>
                </a:gridCol>
                <a:gridCol w="555702">
                  <a:extLst>
                    <a:ext uri="{9D8B030D-6E8A-4147-A177-3AD203B41FA5}">
                      <a16:colId xmlns:a16="http://schemas.microsoft.com/office/drawing/2014/main" val="2801165599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1751380961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4076507373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162984392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3374112532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3674733324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3789290154"/>
                    </a:ext>
                  </a:extLst>
                </a:gridCol>
                <a:gridCol w="556535">
                  <a:extLst>
                    <a:ext uri="{9D8B030D-6E8A-4147-A177-3AD203B41FA5}">
                      <a16:colId xmlns:a16="http://schemas.microsoft.com/office/drawing/2014/main" val="2598687607"/>
                    </a:ext>
                  </a:extLst>
                </a:gridCol>
              </a:tblGrid>
              <a:tr h="45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</a:rPr>
                        <a:t> 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r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F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l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x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l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g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y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131809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m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d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I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t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a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t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i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n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507813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b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l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i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T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r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053168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N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b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l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d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682600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t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E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p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r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i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497799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d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p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r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e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S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i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n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694682"/>
                  </a:ext>
                </a:extLst>
              </a:tr>
              <a:tr h="45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c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n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c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u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S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s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i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o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n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 </a:t>
                      </a:r>
                      <a:endParaRPr lang="ru-RU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</a:rPr>
                        <a:t> 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88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71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the words and use them in your monologue.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https://quizlet.com/_94syax?x=1qqt&amp;i=28mpqy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are going to give a talk about alternative therapies. Mention the following.</a:t>
            </a:r>
          </a:p>
          <a:p>
            <a:pPr marL="0" indent="0">
              <a:buNone/>
            </a:pPr>
            <a:r>
              <a:rPr lang="en-US" dirty="0"/>
              <a:t>What types of alternative therapies do you know?</a:t>
            </a:r>
          </a:p>
          <a:p>
            <a:pPr marL="0" indent="0">
              <a:buNone/>
            </a:pPr>
            <a:r>
              <a:rPr lang="en-US" dirty="0"/>
              <a:t>What is hypnosis?</a:t>
            </a:r>
          </a:p>
          <a:p>
            <a:pPr marL="0" indent="0">
              <a:buNone/>
            </a:pPr>
            <a:r>
              <a:rPr lang="en-US" dirty="0"/>
              <a:t>Why do many people try hypnosis to feel better?</a:t>
            </a:r>
          </a:p>
          <a:p>
            <a:pPr marL="0" indent="0">
              <a:buNone/>
            </a:pPr>
            <a:r>
              <a:rPr lang="en-US" dirty="0"/>
              <a:t>What is your attitude to hypnosis and other alternative therapies?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062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762</Words>
  <Application>Microsoft Office PowerPoint</Application>
  <PresentationFormat>Широкоэкранный</PresentationFormat>
  <Paragraphs>235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Alternative Therapies</vt:lpstr>
      <vt:lpstr>Can you guess the topic of today’s lesson?</vt:lpstr>
      <vt:lpstr>Презентация PowerPoint</vt:lpstr>
      <vt:lpstr>Find which of these words are mentioned in ex,1 p,48</vt:lpstr>
      <vt:lpstr>Fill in the gaps</vt:lpstr>
      <vt:lpstr>Complete the definitions.</vt:lpstr>
      <vt:lpstr>Find the key word.</vt:lpstr>
      <vt:lpstr>Презентация PowerPoint</vt:lpstr>
      <vt:lpstr>Study the words and use them in your monologue.</vt:lpstr>
      <vt:lpstr>Homework – Workbook ex.1 p.32; think of three advantages and disadvantages of using alternative therapy.</vt:lpstr>
      <vt:lpstr>Презентация PowerPoint</vt:lpstr>
      <vt:lpstr>Natural Spots for Relaxation</vt:lpstr>
      <vt:lpstr>Match the words and their transcription</vt:lpstr>
      <vt:lpstr>Match the words and their synonyms.</vt:lpstr>
      <vt:lpstr>Which spots do the pictures show?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Therapies</dc:title>
  <dc:creator>Юрий Амелин</dc:creator>
  <cp:lastModifiedBy>Svetlana</cp:lastModifiedBy>
  <cp:revision>34</cp:revision>
  <dcterms:created xsi:type="dcterms:W3CDTF">2020-11-29T11:13:43Z</dcterms:created>
  <dcterms:modified xsi:type="dcterms:W3CDTF">2020-12-29T08:28:42Z</dcterms:modified>
</cp:coreProperties>
</file>