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59" r:id="rId6"/>
    <p:sldId id="258" r:id="rId7"/>
    <p:sldId id="263" r:id="rId8"/>
    <p:sldId id="264" r:id="rId9"/>
    <p:sldId id="265" r:id="rId10"/>
    <p:sldId id="266" r:id="rId11"/>
    <p:sldId id="279" r:id="rId12"/>
    <p:sldId id="278" r:id="rId13"/>
    <p:sldId id="277" r:id="rId14"/>
    <p:sldId id="275" r:id="rId15"/>
    <p:sldId id="280" r:id="rId16"/>
    <p:sldId id="284" r:id="rId17"/>
    <p:sldId id="282" r:id="rId18"/>
    <p:sldId id="281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1" d="100"/>
          <a:sy n="41" d="100"/>
        </p:scale>
        <p:origin x="-202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3200" b="0">
                <a:solidFill>
                  <a:srgbClr val="002060"/>
                </a:solidFill>
              </a:defRPr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Диаграмма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результатов диагностики уровня развития</a:t>
            </a:r>
            <a:r>
              <a:rPr lang="ru-RU" sz="32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речи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младшего возраста по</a:t>
            </a:r>
            <a:r>
              <a:rPr lang="ru-RU" sz="3200" b="1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средствам мнемотехники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(начало года)</a:t>
            </a:r>
          </a:p>
          <a:p>
            <a:pPr>
              <a:defRPr sz="3200" b="0">
                <a:solidFill>
                  <a:srgbClr val="002060"/>
                </a:solidFill>
              </a:defRPr>
            </a:pPr>
            <a:endParaRPr lang="ru-RU" sz="3200" b="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0432584269662933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8551534612422511E-2"/>
          <c:y val="0.33642070644784072"/>
          <c:w val="0.53965903112992764"/>
          <c:h val="0.549974702774556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44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2"/>
                <c:pt idx="0">
                  <c:v>Знания и умения не сформированы</c:v>
                </c:pt>
                <c:pt idx="1">
                  <c:v>Знания и умения на стадии формирования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0.38000000000000045</c:v>
                </c:pt>
                <c:pt idx="1">
                  <c:v>0.62000000000000077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3718370318621986"/>
          <c:y val="0.63384447911753228"/>
          <c:w val="0.34198293893113724"/>
          <c:h val="0.36615552088247127"/>
        </c:manualLayout>
      </c:layout>
      <c:txPr>
        <a:bodyPr/>
        <a:lstStyle/>
        <a:p>
          <a:pPr>
            <a:defRPr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8551534612422511E-2"/>
          <c:y val="0.33642070644784089"/>
          <c:w val="0.53965903112992764"/>
          <c:h val="0.54997470277455662"/>
        </c:manualLayout>
      </c:layout>
      <c:pie3DChart>
        <c:varyColors val="1"/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3718370318621986"/>
          <c:y val="0.6338444791175325"/>
          <c:w val="0.34198293893113735"/>
          <c:h val="0.36615552088247133"/>
        </c:manualLayout>
      </c:layout>
      <c:txPr>
        <a:bodyPr/>
        <a:lstStyle/>
        <a:p>
          <a:pPr>
            <a:defRPr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3200" b="1" i="0" baseline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Диаграмма </a:t>
            </a:r>
            <a:r>
              <a:rPr lang="ru-RU" sz="3200" b="1" i="0" baseline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результатов диагностики  уровня развития речи детей младшего возраста по средствам мнемотехники (конец года)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 sz="32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2305243445692893"/>
          <c:y val="3.1007751937984489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5.8551534612422511E-2"/>
          <c:y val="0.33642070644784056"/>
          <c:w val="0.53965903112992764"/>
          <c:h val="0.5499747027745566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44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Лист1!$A$2:$A$5</c:f>
              <c:strCache>
                <c:ptCount val="3"/>
                <c:pt idx="0">
                  <c:v>Знания и умения не сформированы</c:v>
                </c:pt>
                <c:pt idx="1">
                  <c:v>Знания и умения на стадии формирования</c:v>
                </c:pt>
                <c:pt idx="2">
                  <c:v>Знания и умения сформированы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0.15000000000000022</c:v>
                </c:pt>
                <c:pt idx="1">
                  <c:v>0.56999999999999995</c:v>
                </c:pt>
                <c:pt idx="2">
                  <c:v>0.28000000000000008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3718370318621986"/>
          <c:y val="0.63384447911753206"/>
          <c:w val="0.34198293893113729"/>
          <c:h val="0.36615552088247122"/>
        </c:manualLayout>
      </c:layout>
      <c:txPr>
        <a:bodyPr/>
        <a:lstStyle/>
        <a:p>
          <a:pPr>
            <a:defRPr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F535-89B9-49ED-AB79-DAEADE4EF92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EEE7-F586-471B-846A-147F602B0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F535-89B9-49ED-AB79-DAEADE4EF92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EEE7-F586-471B-846A-147F602B0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F535-89B9-49ED-AB79-DAEADE4EF92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EEE7-F586-471B-846A-147F602B0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F535-89B9-49ED-AB79-DAEADE4EF92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EEE7-F586-471B-846A-147F602B0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F535-89B9-49ED-AB79-DAEADE4EF92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EEE7-F586-471B-846A-147F602B0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F535-89B9-49ED-AB79-DAEADE4EF92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EEE7-F586-471B-846A-147F602B0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F535-89B9-49ED-AB79-DAEADE4EF92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EEE7-F586-471B-846A-147F602B0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F535-89B9-49ED-AB79-DAEADE4EF92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EEE7-F586-471B-846A-147F602B0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F535-89B9-49ED-AB79-DAEADE4EF92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EEE7-F586-471B-846A-147F602B0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F535-89B9-49ED-AB79-DAEADE4EF92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EEE7-F586-471B-846A-147F602B0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5F535-89B9-49ED-AB79-DAEADE4EF92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1EEE7-F586-471B-846A-147F602B0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5F535-89B9-49ED-AB79-DAEADE4EF922}" type="datetimeFigureOut">
              <a:rPr lang="ru-RU" smtClean="0"/>
              <a:pPr/>
              <a:t>18.11.2020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1EEE7-F586-471B-846A-147F602B0A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630" y="-3514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630" y="-351473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учреждение  город Новосибирск детский сад № 486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772816"/>
            <a:ext cx="89644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Мнемотехника </a:t>
            </a:r>
            <a:r>
              <a:rPr lang="ru-RU" sz="4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развитии связной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речи младших  дошкольников  </a:t>
            </a:r>
          </a:p>
          <a:p>
            <a:pPr algn="ctr"/>
            <a:endParaRPr lang="ru-RU" sz="4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Консультация для педагогов ДОУ</a:t>
            </a:r>
            <a:endParaRPr 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6093296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первой категории  Козлова Е.В.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630" y="-3514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230" y="-1990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-252536" y="0"/>
            <a:ext cx="972108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Последовательность работы с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мнемотаблицами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этап: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Рассматривание таблицы и разбор того, что на ней изображено.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этап: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Осуществляется перекодирование информации, т.е. преобразование из абстрактных символов в образы.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этап: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перекодирования осуществляется пересказ сказки, рассказа по заданной теме или чтение стихотворения с опорой на символы.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 младших группах дети действуют с помощью воспитателя.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630" y="-3514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230" y="-1990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5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1340768"/>
            <a:ext cx="9396536" cy="5517232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Хорошо</a:t>
            </a:r>
            <a:r>
              <a:rPr lang="ru-RU" sz="4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если </a:t>
            </a:r>
            <a:r>
              <a:rPr lang="ru-RU" sz="4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4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детей младшего возраста будут содержать </a:t>
            </a:r>
            <a:r>
              <a:rPr lang="ru-RU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узнаваемые изображения </a:t>
            </a:r>
            <a:r>
              <a:rPr lang="ru-RU" sz="4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персонажей, явлений природы, некоторых действий.    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Главное </a:t>
            </a:r>
            <a:r>
              <a:rPr lang="ru-RU" sz="4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нужно изобразить так, </a:t>
            </a:r>
            <a:r>
              <a:rPr lang="ru-RU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4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нарисованное </a:t>
            </a:r>
            <a:r>
              <a:rPr lang="ru-RU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понятно </a:t>
            </a:r>
            <a:r>
              <a:rPr lang="ru-RU" sz="4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детям.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4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Схемы служат своеобразным зрительным планом. </a:t>
            </a:r>
            <a:r>
              <a:rPr lang="ru-RU" sz="4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Помогают детям последовательно выстраивать рассказ, пересказывать тексты, заучивать стихотворения.</a:t>
            </a:r>
          </a:p>
          <a:p>
            <a:pPr algn="just">
              <a:lnSpc>
                <a:spcPct val="120000"/>
              </a:lnSpc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630" y="-3514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230" y="-1990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324544" y="4797152"/>
            <a:ext cx="10009112" cy="237626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особенно  эффективны при разучивании стихотворений.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Суть заключается в следующем: на каждое слово или маленькое словосочетание придумывается картинка. Таким образом, все стихотворение зарисовывается схематически. После этого ребенок по памяти, используя графическое изображение, воспроизводит стихотворение целиком.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D:\Лена\ФОТО\фото с телефона 12.04 20\20191203_16480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r="11170"/>
          <a:stretch>
            <a:fillRect/>
          </a:stretch>
        </p:blipFill>
        <p:spPr bwMode="auto">
          <a:xfrm rot="5400000">
            <a:off x="4747457" y="184583"/>
            <a:ext cx="4581126" cy="421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" name="Содержимое 10" descr="D:\Лена\ФОТО\фото с телефона 12.04 20\20191221_100812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40386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630" y="-3514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230" y="-1990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324544" y="-243408"/>
            <a:ext cx="9793088" cy="2232248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При пересказе сказок с помощью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дети видят всех действующих лиц, и свое внимание концентрируют на правильном построении предложений, на воспроизведении в своей речи необходимых выражений.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-396552" y="2420888"/>
            <a:ext cx="4680520" cy="4437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   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9" name="Содержимое 8" descr="D:\Лена\ФОТО\фото с телефона 12.04 20\20200410_17213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988840"/>
            <a:ext cx="4038600" cy="443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Рисунок 9" descr="D:\Лена\ФОТО\фото с телефона 12.04 20\20200410_1717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502432"/>
            <a:ext cx="3995936" cy="435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630" y="-3514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260648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324544" y="4869160"/>
            <a:ext cx="10009112" cy="2520280"/>
          </a:xfrm>
        </p:spPr>
        <p:txBody>
          <a:bodyPr>
            <a:noAutofit/>
          </a:bodyPr>
          <a:lstStyle/>
          <a:p>
            <a:pPr algn="just"/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служат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своеобразным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зрительным планом для создания монолога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Помогают детям выстраивать рассказы последовательно и связно. Детям младшего возраста необходимо давать цветные схемы, так как в памяти у детей быстрее остаются яркие образы.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9" name="Содержимое 10" descr="D:\Лена\ФОТО\фото с телефона 12.04 20\20191215_165710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4038600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0" name="Содержимое 9" descr="D:\Лена\ФОТО\фото с телефона 12.04 20\20191206_120130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 r="27838"/>
          <a:stretch>
            <a:fillRect/>
          </a:stretch>
        </p:blipFill>
        <p:spPr bwMode="auto">
          <a:xfrm rot="5400000">
            <a:off x="5039071" y="219150"/>
            <a:ext cx="4324079" cy="388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630" y="-3514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230" y="-1990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-252536" y="-171400"/>
            <a:ext cx="9793088" cy="2304256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0"/>
            <a:ext cx="4820344" cy="4797152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основе использования </a:t>
            </a:r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мнемоквадратов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позволяют расширить 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 углубить работу над формированием связной речи детей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достичь желаемых результатов.</a:t>
            </a:r>
            <a:endParaRPr lang="ru-RU" sz="3200" dirty="0"/>
          </a:p>
        </p:txBody>
      </p:sp>
      <p:pic>
        <p:nvPicPr>
          <p:cNvPr id="9" name="Содержимое 8" descr="D:\Лена\ФОТО\фото с телефона 12.04 20\20200408_202522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4572000" cy="413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Лена\ФОТО\фото с телефона 12.04 20\20200408_202447.jpg"/>
          <p:cNvPicPr/>
          <p:nvPr/>
        </p:nvPicPr>
        <p:blipFill>
          <a:blip r:embed="rId4" cstate="print"/>
          <a:srcRect t="13505" b="18973"/>
          <a:stretch>
            <a:fillRect/>
          </a:stretch>
        </p:blipFill>
        <p:spPr bwMode="auto">
          <a:xfrm>
            <a:off x="683568" y="4941168"/>
            <a:ext cx="7776864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630" y="-351473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630" y="-3514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230" y="-1990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0" y="1"/>
            <a:ext cx="9396536" cy="2420887"/>
          </a:xfrm>
        </p:spPr>
        <p:txBody>
          <a:bodyPr>
            <a:noAutofit/>
          </a:bodyPr>
          <a:lstStyle/>
          <a:p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3429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-324544" y="-891480"/>
          <a:ext cx="9144000" cy="731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-252536" y="0"/>
          <a:ext cx="9865096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9217024" cy="14401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диагностического обследования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-180528" y="1700808"/>
            <a:ext cx="10081120" cy="5688632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уровень знания и умения не сформированы понизился на 23%;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уровень знания и умения сформированы повысился на 28%.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повысится уровень произвольной памяти, внимания, развития речи. Формируется умение  перекодировать и воспроизводить информацию с помощью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мнемодорожек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схем. Дети могут составить небольшой рассказ с помощью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мнемодорожек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пересказывают русские народные сказки, могут рассказать стихотворение с опорой на таблицу.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свидетельствует об эффективной работе по развитию речи детей младшего  дошкольного возраста по средствам мнемотехники.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630" y="-3514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630" y="-351473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2204864"/>
            <a:ext cx="896448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6093296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s://avatars.mds.yandex.net/get-pdb/1956091/31980c12-61d5-4517-a2a4-b83d635a5d5e/s1200?webp=fals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4664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приемов мнемотехники для дошкольников сегодня становится все более актуальным. 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или 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мнемоника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 переводе с греческого – 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«искусство запоминания».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Мнемотехника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– это система методов и приемов, обеспечивающих эффективное запоминание, сохранение и воспроизведение информации.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«Если ребенок молчит, покажите ему картинку, и он заговорит.»  </a:t>
            </a:r>
          </a:p>
          <a:p>
            <a:pPr algn="just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К.Д. Ушинский </a:t>
            </a:r>
            <a:endParaRPr lang="ru-R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230" y="-1990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630" y="-3514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4016" y="0"/>
            <a:ext cx="9396536" cy="710140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7636822"/>
            <a:ext cx="91440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45940" y="2794620"/>
            <a:ext cx="5652120" cy="12687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речи детей младшего дошкольного возраста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4048" y="5921896"/>
            <a:ext cx="4139952" cy="9361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речь состоящая лишь из простых предложений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1412776"/>
            <a:ext cx="3456384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недостаточный словарный запас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-180528" y="4509120"/>
            <a:ext cx="2952328" cy="914400"/>
          </a:xfrm>
          <a:prstGeom prst="roundRect">
            <a:avLst>
              <a:gd name="adj" fmla="val 1779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неспособность построить монолог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5943600"/>
            <a:ext cx="3816424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неумение согласовывать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слова в предложении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44208" y="4509120"/>
            <a:ext cx="3096344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отсутствие навыков      культуры речи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91780" y="0"/>
            <a:ext cx="3960440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нарушение звукопроизношения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-180528" y="1412776"/>
            <a:ext cx="3384376" cy="914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бедная диалогическая речь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>
            <a:stCxn id="8" idx="0"/>
            <a:endCxn id="14" idx="2"/>
          </p:cNvCxnSpPr>
          <p:nvPr/>
        </p:nvCxnSpPr>
        <p:spPr>
          <a:xfrm flipV="1">
            <a:off x="4572000" y="914400"/>
            <a:ext cx="0" cy="188022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6444208" y="2276872"/>
            <a:ext cx="720080" cy="57606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804248" y="4077072"/>
            <a:ext cx="504056" cy="50405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 flipV="1">
            <a:off x="2195736" y="2276872"/>
            <a:ext cx="432048" cy="50405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2123728" y="4077072"/>
            <a:ext cx="576064" cy="43204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H="1">
            <a:off x="3059832" y="4077072"/>
            <a:ext cx="720080" cy="187220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220072" y="4077072"/>
            <a:ext cx="864096" cy="187220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630" y="-3514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1473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37890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7636822"/>
            <a:ext cx="91440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539552" y="332656"/>
            <a:ext cx="3168352" cy="144016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8586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Усидчивость</a:t>
            </a:r>
          </a:p>
          <a:p>
            <a:pPr algn="ctr"/>
            <a:endParaRPr lang="ru-RU" dirty="0"/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3851920" y="404664"/>
            <a:ext cx="3168352" cy="136815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092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Интерес к обучению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7164288" y="908720"/>
            <a:ext cx="2411760" cy="2160240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7164288" y="3212976"/>
            <a:ext cx="2376264" cy="2232248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Развивает кругозор</a:t>
            </a:r>
          </a:p>
          <a:p>
            <a:pPr algn="ctr"/>
            <a:endParaRPr lang="ru-RU" dirty="0"/>
          </a:p>
        </p:txBody>
      </p:sp>
      <p:sp>
        <p:nvSpPr>
          <p:cNvPr id="16" name="Выноска со стрелкой влево 15"/>
          <p:cNvSpPr/>
          <p:nvPr/>
        </p:nvSpPr>
        <p:spPr>
          <a:xfrm>
            <a:off x="5508104" y="5489848"/>
            <a:ext cx="3168352" cy="136815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48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Мелкую моторику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 со стрелкой влево 16"/>
          <p:cNvSpPr/>
          <p:nvPr/>
        </p:nvSpPr>
        <p:spPr>
          <a:xfrm>
            <a:off x="2267744" y="5489848"/>
            <a:ext cx="3024336" cy="136815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954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Логическое мышление</a:t>
            </a:r>
          </a:p>
          <a:p>
            <a:pPr algn="ctr"/>
            <a:endParaRPr lang="ru-RU" dirty="0"/>
          </a:p>
        </p:txBody>
      </p:sp>
      <p:sp>
        <p:nvSpPr>
          <p:cNvPr id="18" name="Выноска со стрелкой вверх 17"/>
          <p:cNvSpPr/>
          <p:nvPr/>
        </p:nvSpPr>
        <p:spPr>
          <a:xfrm>
            <a:off x="-252536" y="4077072"/>
            <a:ext cx="2448272" cy="2232248"/>
          </a:xfrm>
          <a:prstGeom prst="up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Зрительную и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слуховую память</a:t>
            </a:r>
          </a:p>
          <a:p>
            <a:pPr algn="ctr"/>
            <a:endParaRPr lang="ru-RU" sz="2800" dirty="0"/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-252536" y="1916832"/>
            <a:ext cx="2376264" cy="2016224"/>
          </a:xfrm>
          <a:prstGeom prst="up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Воображение</a:t>
            </a:r>
          </a:p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739992" y="2420888"/>
            <a:ext cx="3664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Мнемотехника развивает все стороны речи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630" y="-3514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630" y="0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endParaRPr lang="ru-RU" sz="9600" dirty="0"/>
          </a:p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853952" y="332656"/>
            <a:ext cx="5436096" cy="16344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Где можно использовать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мнемотаблицы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672916"/>
            <a:ext cx="3275856" cy="15121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пересказах художественной литературы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96136" y="5301208"/>
            <a:ext cx="3347864" cy="15567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заучивании стихов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5301208"/>
            <a:ext cx="3384376" cy="15567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обогащения словарного запаса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-180528" y="2672916"/>
            <a:ext cx="3168352" cy="15121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обучении составлению рассказов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339752" y="2060848"/>
            <a:ext cx="720080" cy="57606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987824" y="2060848"/>
            <a:ext cx="792088" cy="316835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940152" y="213285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012160" y="1988840"/>
            <a:ext cx="792088" cy="64807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292080" y="2060848"/>
            <a:ext cx="936104" cy="324036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03920" y="773088"/>
            <a:ext cx="8640960" cy="11521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630" y="-3514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351473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58417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23520" y="5661248"/>
            <a:ext cx="4320480" cy="119675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Мнемотаблица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1907704" y="1844824"/>
            <a:ext cx="4320480" cy="1872208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Мнемоквадрат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3275856" y="3717032"/>
            <a:ext cx="4392488" cy="1872208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0" y="0"/>
            <a:ext cx="4860032" cy="1844824"/>
          </a:xfrm>
          <a:prstGeom prst="downArrowCallout">
            <a:avLst/>
          </a:prstGeom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мнемотехники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630" y="-3514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230" y="-1990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686800" cy="1080120"/>
          </a:xfrm>
        </p:spPr>
        <p:txBody>
          <a:bodyPr>
            <a:normAutofit/>
          </a:bodyPr>
          <a:lstStyle/>
          <a:p>
            <a:pPr algn="ctr"/>
            <a:r>
              <a:rPr lang="ru-RU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Мнемоквадраты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0" y="5445224"/>
            <a:ext cx="6228184" cy="1728192"/>
          </a:xfrm>
        </p:spPr>
        <p:txBody>
          <a:bodyPr>
            <a:normAutofit fontScale="77500" lnSpcReduction="20000"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Мнемоквадрат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одиночное изображение, которое обозначает одно слово, словосочетание или простое предложение.</a:t>
            </a:r>
          </a:p>
          <a:p>
            <a:endParaRPr lang="ru-RU" dirty="0"/>
          </a:p>
        </p:txBody>
      </p:sp>
      <p:pic>
        <p:nvPicPr>
          <p:cNvPr id="9" name="Содержимое 1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284761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7844" y="2276872"/>
            <a:ext cx="2808312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006602"/>
            <a:ext cx="2808312" cy="2851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630" y="-3514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230" y="-1990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964488" cy="1008112"/>
          </a:xfrm>
        </p:spPr>
        <p:txBody>
          <a:bodyPr>
            <a:normAutofit/>
          </a:bodyPr>
          <a:lstStyle/>
          <a:p>
            <a:pPr algn="ctr"/>
            <a:r>
              <a:rPr lang="ru-RU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Мнемодорожки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-180528" y="6021288"/>
            <a:ext cx="9577064" cy="1152128"/>
          </a:xfrm>
        </p:spPr>
        <p:txBody>
          <a:bodyPr>
            <a:normAutofit fontScale="92500"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Мнемодорожка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- это ряд картинок, по которым можно составить небольшой рассказ из 2-4 предложений.</a:t>
            </a:r>
          </a:p>
          <a:p>
            <a:endParaRPr lang="ru-RU" dirty="0"/>
          </a:p>
        </p:txBody>
      </p:sp>
      <p:pic>
        <p:nvPicPr>
          <p:cNvPr id="9" name="Содержимое 8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4923810" cy="230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8725" y="3429000"/>
            <a:ext cx="791527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630" y="-3514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1956091/31980c12-61d5-4517-a2a4-b83d635a5d5e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230" y="-199072"/>
            <a:ext cx="10081260" cy="756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147248" cy="1008112"/>
          </a:xfrm>
        </p:spPr>
        <p:txBody>
          <a:bodyPr>
            <a:noAutofit/>
          </a:bodyPr>
          <a:lstStyle/>
          <a:p>
            <a:pPr algn="ctr"/>
            <a:r>
              <a:rPr lang="ru-RU" sz="6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Мнемотаблицы</a:t>
            </a:r>
            <a:endParaRPr lang="ru-RU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0" y="5517232"/>
            <a:ext cx="4896544" cy="165618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Мнемотаблица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это целая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схема, в которую заложен текст.</a:t>
            </a:r>
          </a:p>
          <a:p>
            <a:endParaRPr lang="ru-RU" dirty="0"/>
          </a:p>
        </p:txBody>
      </p:sp>
      <p:pic>
        <p:nvPicPr>
          <p:cNvPr id="9" name="Содержимое 8" descr="D:\Лена\ФОТО\фото с телефона 12.04 20\20200410_17191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44663"/>
            <a:ext cx="4386428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" name="Рисунок 11" descr="D:\Лена\ФОТО\фото с телефона 12.04 20\20191221_1007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908720"/>
            <a:ext cx="4139952" cy="45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3785</TotalTime>
  <Words>524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  </vt:lpstr>
      <vt:lpstr>  </vt:lpstr>
      <vt:lpstr>Слайд 5</vt:lpstr>
      <vt:lpstr>Слайд 6</vt:lpstr>
      <vt:lpstr>Мнемоквадраты</vt:lpstr>
      <vt:lpstr>Мнемодорожки</vt:lpstr>
      <vt:lpstr>Мнемотаблицы</vt:lpstr>
      <vt:lpstr>Слайд 10</vt:lpstr>
      <vt:lpstr>Содержание мнемотаблиц</vt:lpstr>
      <vt:lpstr>Мнемотаблицы особенно  эффективны при разучивании стихотворений. Суть заключается в следующем: на каждое слово или маленькое словосочетание придумывается картинка. Таким образом, все стихотворение зарисовывается схематически. После этого ребенок по памяти, используя графическое изображение, воспроизводит стихотворение целиком. </vt:lpstr>
      <vt:lpstr>     При пересказе сказок с помощью мнемотаблиц, дети видят всех действующих лиц, и свое внимание концентрируют на правильном построении предложений, на воспроизведении в своей речи необходимых выражений.</vt:lpstr>
      <vt:lpstr>Мнемотаблицы служат своеобразным зрительным планом для создания монолога.  Помогают детям выстраивать рассказы последовательно и связно. Детям младшего возраста необходимо давать цветные схемы, так как в памяти у детей быстрее остаются яркие образы. </vt:lpstr>
      <vt:lpstr>. </vt:lpstr>
      <vt:lpstr>Слайд 16</vt:lpstr>
      <vt:lpstr>. </vt:lpstr>
      <vt:lpstr>Результаты диагностического обследования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Rodnoy Dom</dc:creator>
  <cp:lastModifiedBy>Rodnoy Dom</cp:lastModifiedBy>
  <cp:revision>156</cp:revision>
  <dcterms:created xsi:type="dcterms:W3CDTF">2020-04-08T09:48:20Z</dcterms:created>
  <dcterms:modified xsi:type="dcterms:W3CDTF">2020-11-18T13:29:30Z</dcterms:modified>
</cp:coreProperties>
</file>