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21"/>
  </p:notesMasterIdLst>
  <p:sldIdLst>
    <p:sldId id="256" r:id="rId2"/>
    <p:sldId id="283" r:id="rId3"/>
    <p:sldId id="337" r:id="rId4"/>
    <p:sldId id="338" r:id="rId5"/>
    <p:sldId id="329" r:id="rId6"/>
    <p:sldId id="342" r:id="rId7"/>
    <p:sldId id="333" r:id="rId8"/>
    <p:sldId id="300" r:id="rId9"/>
    <p:sldId id="261" r:id="rId10"/>
    <p:sldId id="263" r:id="rId11"/>
    <p:sldId id="282" r:id="rId12"/>
    <p:sldId id="341" r:id="rId13"/>
    <p:sldId id="315" r:id="rId14"/>
    <p:sldId id="292" r:id="rId15"/>
    <p:sldId id="293" r:id="rId16"/>
    <p:sldId id="328" r:id="rId17"/>
    <p:sldId id="343" r:id="rId18"/>
    <p:sldId id="327" r:id="rId19"/>
    <p:sldId id="296"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00"/>
    <a:srgbClr val="FF0000"/>
    <a:srgbClr val="FF9900"/>
    <a:srgbClr val="FF99CC"/>
    <a:srgbClr val="FFCCCC"/>
    <a:srgbClr val="FFFF66"/>
    <a:srgbClr val="9966FF"/>
    <a:srgbClr val="9933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438"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EA865-1CE4-4B50-8860-8F10EE616F6E}" type="datetimeFigureOut">
              <a:rPr lang="ru-RU" smtClean="0"/>
              <a:pPr/>
              <a:t>11.03.2021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7531F-AE97-492B-A6E7-FCF55AA5C3C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F47531F-AE97-492B-A6E7-FCF55AA5C3C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EBBADCDC-A0FD-429C-B12C-D72EB7A48853}" type="datetime1">
              <a:rPr lang="ru-RU" smtClean="0"/>
              <a:pPr>
                <a:defRPr/>
              </a:pPr>
              <a:t>11.03.2021</a:t>
            </a:fld>
            <a:endParaRPr lang="ru-RU"/>
          </a:p>
        </p:txBody>
      </p:sp>
      <p:sp>
        <p:nvSpPr>
          <p:cNvPr id="5" name="Нижний колонтитул 4"/>
          <p:cNvSpPr>
            <a:spLocks noGrp="1"/>
          </p:cNvSpPr>
          <p:nvPr>
            <p:ph type="ftr" sz="quarter" idx="11"/>
          </p:nvPr>
        </p:nvSpPr>
        <p:spPr/>
        <p:txBody>
          <a:bodyPr/>
          <a:lstStyle/>
          <a:p>
            <a:pPr>
              <a:defRPr/>
            </a:pPr>
            <a:r>
              <a:rPr lang="ru-RU" smtClean="0"/>
              <a:t>Составила Зеленова И.А.</a:t>
            </a:r>
            <a:endParaRPr lang="ru-RU"/>
          </a:p>
        </p:txBody>
      </p:sp>
      <p:sp>
        <p:nvSpPr>
          <p:cNvPr id="6" name="Номер слайда 5"/>
          <p:cNvSpPr>
            <a:spLocks noGrp="1"/>
          </p:cNvSpPr>
          <p:nvPr>
            <p:ph type="sldNum" sz="quarter" idx="12"/>
          </p:nvPr>
        </p:nvSpPr>
        <p:spPr/>
        <p:txBody>
          <a:bodyPr/>
          <a:lstStyle/>
          <a:p>
            <a:pPr>
              <a:defRPr/>
            </a:pPr>
            <a:fld id="{915EBCEB-5F01-4EB2-B768-A4CC206DD9F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4C7677D5-3E5B-4056-9DB8-615BA8C2C5B5}" type="datetime1">
              <a:rPr lang="ru-RU" smtClean="0"/>
              <a:pPr>
                <a:defRPr/>
              </a:pPr>
              <a:t>11.03.2021</a:t>
            </a:fld>
            <a:endParaRPr lang="ru-RU"/>
          </a:p>
        </p:txBody>
      </p:sp>
      <p:sp>
        <p:nvSpPr>
          <p:cNvPr id="5" name="Нижний колонтитул 4"/>
          <p:cNvSpPr>
            <a:spLocks noGrp="1"/>
          </p:cNvSpPr>
          <p:nvPr>
            <p:ph type="ftr" sz="quarter" idx="11"/>
          </p:nvPr>
        </p:nvSpPr>
        <p:spPr/>
        <p:txBody>
          <a:bodyPr/>
          <a:lstStyle/>
          <a:p>
            <a:pPr>
              <a:defRPr/>
            </a:pPr>
            <a:r>
              <a:rPr lang="ru-RU" smtClean="0"/>
              <a:t>Составила Зеленова И.А.</a:t>
            </a:r>
            <a:endParaRPr lang="ru-RU"/>
          </a:p>
        </p:txBody>
      </p:sp>
      <p:sp>
        <p:nvSpPr>
          <p:cNvPr id="6" name="Номер слайда 5"/>
          <p:cNvSpPr>
            <a:spLocks noGrp="1"/>
          </p:cNvSpPr>
          <p:nvPr>
            <p:ph type="sldNum" sz="quarter" idx="12"/>
          </p:nvPr>
        </p:nvSpPr>
        <p:spPr/>
        <p:txBody>
          <a:bodyPr/>
          <a:lstStyle/>
          <a:p>
            <a:pPr>
              <a:defRPr/>
            </a:pPr>
            <a:fld id="{EF4423B0-8942-4B87-A323-2322FC371EB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3498790-D812-400D-9B84-ADD06AE1669E}" type="datetime1">
              <a:rPr lang="ru-RU" smtClean="0"/>
              <a:pPr>
                <a:defRPr/>
              </a:pPr>
              <a:t>11.03.2021</a:t>
            </a:fld>
            <a:endParaRPr lang="ru-RU"/>
          </a:p>
        </p:txBody>
      </p:sp>
      <p:sp>
        <p:nvSpPr>
          <p:cNvPr id="5" name="Нижний колонтитул 4"/>
          <p:cNvSpPr>
            <a:spLocks noGrp="1"/>
          </p:cNvSpPr>
          <p:nvPr>
            <p:ph type="ftr" sz="quarter" idx="11"/>
          </p:nvPr>
        </p:nvSpPr>
        <p:spPr/>
        <p:txBody>
          <a:bodyPr/>
          <a:lstStyle/>
          <a:p>
            <a:pPr>
              <a:defRPr/>
            </a:pPr>
            <a:r>
              <a:rPr lang="ru-RU" smtClean="0"/>
              <a:t>Составила Зеленова И.А.</a:t>
            </a:r>
            <a:endParaRPr lang="ru-RU"/>
          </a:p>
        </p:txBody>
      </p:sp>
      <p:sp>
        <p:nvSpPr>
          <p:cNvPr id="6" name="Номер слайда 5"/>
          <p:cNvSpPr>
            <a:spLocks noGrp="1"/>
          </p:cNvSpPr>
          <p:nvPr>
            <p:ph type="sldNum" sz="quarter" idx="12"/>
          </p:nvPr>
        </p:nvSpPr>
        <p:spPr/>
        <p:txBody>
          <a:bodyPr/>
          <a:lstStyle/>
          <a:p>
            <a:pPr>
              <a:defRPr/>
            </a:pPr>
            <a:fld id="{C517DDD7-8403-4890-AA7E-BFCE4203ABF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4F24C0B-26AF-4AF4-847C-9A302B980E5A}" type="datetime1">
              <a:rPr lang="ru-RU" smtClean="0"/>
              <a:pPr>
                <a:defRPr/>
              </a:pPr>
              <a:t>11.03.2021</a:t>
            </a:fld>
            <a:endParaRPr lang="ru-RU"/>
          </a:p>
        </p:txBody>
      </p:sp>
      <p:sp>
        <p:nvSpPr>
          <p:cNvPr id="5" name="Нижний колонтитул 4"/>
          <p:cNvSpPr>
            <a:spLocks noGrp="1"/>
          </p:cNvSpPr>
          <p:nvPr>
            <p:ph type="ftr" sz="quarter" idx="11"/>
          </p:nvPr>
        </p:nvSpPr>
        <p:spPr/>
        <p:txBody>
          <a:bodyPr/>
          <a:lstStyle/>
          <a:p>
            <a:pPr>
              <a:defRPr/>
            </a:pPr>
            <a:r>
              <a:rPr lang="ru-RU" smtClean="0"/>
              <a:t>Составила Зеленова И.А.</a:t>
            </a:r>
            <a:endParaRPr lang="ru-RU"/>
          </a:p>
        </p:txBody>
      </p:sp>
      <p:sp>
        <p:nvSpPr>
          <p:cNvPr id="6" name="Номер слайда 5"/>
          <p:cNvSpPr>
            <a:spLocks noGrp="1"/>
          </p:cNvSpPr>
          <p:nvPr>
            <p:ph type="sldNum" sz="quarter" idx="12"/>
          </p:nvPr>
        </p:nvSpPr>
        <p:spPr/>
        <p:txBody>
          <a:bodyPr/>
          <a:lstStyle/>
          <a:p>
            <a:pPr>
              <a:defRPr/>
            </a:pPr>
            <a:fld id="{8C0D29CD-AD85-4166-9C35-DD44088B9B03}"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D2F1BD0D-6EDB-43B6-A773-8A9E4FE6485D}" type="datetime1">
              <a:rPr lang="ru-RU" smtClean="0"/>
              <a:pPr>
                <a:defRPr/>
              </a:pPr>
              <a:t>11.03.2021</a:t>
            </a:fld>
            <a:endParaRPr lang="ru-RU"/>
          </a:p>
        </p:txBody>
      </p:sp>
      <p:sp>
        <p:nvSpPr>
          <p:cNvPr id="5" name="Нижний колонтитул 4"/>
          <p:cNvSpPr>
            <a:spLocks noGrp="1"/>
          </p:cNvSpPr>
          <p:nvPr>
            <p:ph type="ftr" sz="quarter" idx="11"/>
          </p:nvPr>
        </p:nvSpPr>
        <p:spPr/>
        <p:txBody>
          <a:bodyPr/>
          <a:lstStyle/>
          <a:p>
            <a:pPr>
              <a:defRPr/>
            </a:pPr>
            <a:r>
              <a:rPr lang="ru-RU" smtClean="0"/>
              <a:t>Составила Зеленова И.А.</a:t>
            </a:r>
            <a:endParaRPr lang="ru-RU"/>
          </a:p>
        </p:txBody>
      </p:sp>
      <p:sp>
        <p:nvSpPr>
          <p:cNvPr id="6" name="Номер слайда 5"/>
          <p:cNvSpPr>
            <a:spLocks noGrp="1"/>
          </p:cNvSpPr>
          <p:nvPr>
            <p:ph type="sldNum" sz="quarter" idx="12"/>
          </p:nvPr>
        </p:nvSpPr>
        <p:spPr/>
        <p:txBody>
          <a:bodyPr/>
          <a:lstStyle/>
          <a:p>
            <a:pPr>
              <a:defRPr/>
            </a:pPr>
            <a:fld id="{F075B9BC-E7C1-4EC0-930A-BDDD78D51D10}"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6398E896-A49D-47F5-B1DB-142FE428F449}" type="datetime1">
              <a:rPr lang="ru-RU" smtClean="0"/>
              <a:pPr>
                <a:defRPr/>
              </a:pPr>
              <a:t>11.03.2021</a:t>
            </a:fld>
            <a:endParaRPr lang="ru-RU"/>
          </a:p>
        </p:txBody>
      </p:sp>
      <p:sp>
        <p:nvSpPr>
          <p:cNvPr id="6" name="Нижний колонтитул 5"/>
          <p:cNvSpPr>
            <a:spLocks noGrp="1"/>
          </p:cNvSpPr>
          <p:nvPr>
            <p:ph type="ftr" sz="quarter" idx="11"/>
          </p:nvPr>
        </p:nvSpPr>
        <p:spPr/>
        <p:txBody>
          <a:bodyPr/>
          <a:lstStyle/>
          <a:p>
            <a:pPr>
              <a:defRPr/>
            </a:pPr>
            <a:r>
              <a:rPr lang="ru-RU" smtClean="0"/>
              <a:t>Составила Зеленова И.А.</a:t>
            </a:r>
            <a:endParaRPr lang="ru-RU"/>
          </a:p>
        </p:txBody>
      </p:sp>
      <p:sp>
        <p:nvSpPr>
          <p:cNvPr id="7" name="Номер слайда 6"/>
          <p:cNvSpPr>
            <a:spLocks noGrp="1"/>
          </p:cNvSpPr>
          <p:nvPr>
            <p:ph type="sldNum" sz="quarter" idx="12"/>
          </p:nvPr>
        </p:nvSpPr>
        <p:spPr/>
        <p:txBody>
          <a:bodyPr/>
          <a:lstStyle/>
          <a:p>
            <a:pPr>
              <a:defRPr/>
            </a:pPr>
            <a:fld id="{C1EA9D5D-0151-4C84-8D3A-8F0DCF593DE9}"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594D68B3-6E1F-46CE-989E-D2A3F69771DD}" type="datetime1">
              <a:rPr lang="ru-RU" smtClean="0"/>
              <a:pPr>
                <a:defRPr/>
              </a:pPr>
              <a:t>11.03.2021</a:t>
            </a:fld>
            <a:endParaRPr lang="ru-RU"/>
          </a:p>
        </p:txBody>
      </p:sp>
      <p:sp>
        <p:nvSpPr>
          <p:cNvPr id="8" name="Нижний колонтитул 7"/>
          <p:cNvSpPr>
            <a:spLocks noGrp="1"/>
          </p:cNvSpPr>
          <p:nvPr>
            <p:ph type="ftr" sz="quarter" idx="11"/>
          </p:nvPr>
        </p:nvSpPr>
        <p:spPr/>
        <p:txBody>
          <a:bodyPr/>
          <a:lstStyle/>
          <a:p>
            <a:pPr>
              <a:defRPr/>
            </a:pPr>
            <a:r>
              <a:rPr lang="ru-RU" smtClean="0"/>
              <a:t>Составила Зеленова И.А.</a:t>
            </a:r>
            <a:endParaRPr lang="ru-RU"/>
          </a:p>
        </p:txBody>
      </p:sp>
      <p:sp>
        <p:nvSpPr>
          <p:cNvPr id="9" name="Номер слайда 8"/>
          <p:cNvSpPr>
            <a:spLocks noGrp="1"/>
          </p:cNvSpPr>
          <p:nvPr>
            <p:ph type="sldNum" sz="quarter" idx="12"/>
          </p:nvPr>
        </p:nvSpPr>
        <p:spPr/>
        <p:txBody>
          <a:bodyPr/>
          <a:lstStyle/>
          <a:p>
            <a:pPr>
              <a:defRPr/>
            </a:pPr>
            <a:fld id="{9E7E49B1-3860-49A1-B285-8ED4741FAA5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B339C53-8F17-4948-BE21-0445CB899860}" type="datetime1">
              <a:rPr lang="ru-RU" smtClean="0"/>
              <a:pPr>
                <a:defRPr/>
              </a:pPr>
              <a:t>11.03.2021</a:t>
            </a:fld>
            <a:endParaRPr lang="ru-RU"/>
          </a:p>
        </p:txBody>
      </p:sp>
      <p:sp>
        <p:nvSpPr>
          <p:cNvPr id="4" name="Нижний колонтитул 3"/>
          <p:cNvSpPr>
            <a:spLocks noGrp="1"/>
          </p:cNvSpPr>
          <p:nvPr>
            <p:ph type="ftr" sz="quarter" idx="11"/>
          </p:nvPr>
        </p:nvSpPr>
        <p:spPr/>
        <p:txBody>
          <a:bodyPr/>
          <a:lstStyle/>
          <a:p>
            <a:pPr>
              <a:defRPr/>
            </a:pPr>
            <a:r>
              <a:rPr lang="ru-RU" smtClean="0"/>
              <a:t>Составила Зеленова И.А.</a:t>
            </a:r>
            <a:endParaRPr lang="ru-RU"/>
          </a:p>
        </p:txBody>
      </p:sp>
      <p:sp>
        <p:nvSpPr>
          <p:cNvPr id="5" name="Номер слайда 4"/>
          <p:cNvSpPr>
            <a:spLocks noGrp="1"/>
          </p:cNvSpPr>
          <p:nvPr>
            <p:ph type="sldNum" sz="quarter" idx="12"/>
          </p:nvPr>
        </p:nvSpPr>
        <p:spPr/>
        <p:txBody>
          <a:bodyPr/>
          <a:lstStyle/>
          <a:p>
            <a:pPr>
              <a:defRPr/>
            </a:pPr>
            <a:fld id="{51F6B98D-47F9-4214-8144-89B3C3ACCAA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F2D3069B-8D49-44BF-A80C-92CE5A514F53}" type="datetime1">
              <a:rPr lang="ru-RU" smtClean="0"/>
              <a:pPr>
                <a:defRPr/>
              </a:pPr>
              <a:t>11.03.2021</a:t>
            </a:fld>
            <a:endParaRPr lang="ru-RU"/>
          </a:p>
        </p:txBody>
      </p:sp>
      <p:sp>
        <p:nvSpPr>
          <p:cNvPr id="3" name="Нижний колонтитул 2"/>
          <p:cNvSpPr>
            <a:spLocks noGrp="1"/>
          </p:cNvSpPr>
          <p:nvPr>
            <p:ph type="ftr" sz="quarter" idx="11"/>
          </p:nvPr>
        </p:nvSpPr>
        <p:spPr/>
        <p:txBody>
          <a:bodyPr/>
          <a:lstStyle/>
          <a:p>
            <a:pPr>
              <a:defRPr/>
            </a:pPr>
            <a:r>
              <a:rPr lang="ru-RU" smtClean="0"/>
              <a:t>Составила Зеленова И.А.</a:t>
            </a:r>
            <a:endParaRPr lang="ru-RU"/>
          </a:p>
        </p:txBody>
      </p:sp>
      <p:sp>
        <p:nvSpPr>
          <p:cNvPr id="4" name="Номер слайда 3"/>
          <p:cNvSpPr>
            <a:spLocks noGrp="1"/>
          </p:cNvSpPr>
          <p:nvPr>
            <p:ph type="sldNum" sz="quarter" idx="12"/>
          </p:nvPr>
        </p:nvSpPr>
        <p:spPr/>
        <p:txBody>
          <a:bodyPr/>
          <a:lstStyle/>
          <a:p>
            <a:pPr>
              <a:defRPr/>
            </a:pPr>
            <a:fld id="{3D36C0E4-5199-4843-882B-6D5CC9FA12D6}"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4DD0C97-6337-4FDB-9570-3FE26716E7CC}" type="datetime1">
              <a:rPr lang="ru-RU" smtClean="0"/>
              <a:pPr>
                <a:defRPr/>
              </a:pPr>
              <a:t>11.03.2021</a:t>
            </a:fld>
            <a:endParaRPr lang="ru-RU"/>
          </a:p>
        </p:txBody>
      </p:sp>
      <p:sp>
        <p:nvSpPr>
          <p:cNvPr id="6" name="Нижний колонтитул 5"/>
          <p:cNvSpPr>
            <a:spLocks noGrp="1"/>
          </p:cNvSpPr>
          <p:nvPr>
            <p:ph type="ftr" sz="quarter" idx="11"/>
          </p:nvPr>
        </p:nvSpPr>
        <p:spPr/>
        <p:txBody>
          <a:bodyPr/>
          <a:lstStyle/>
          <a:p>
            <a:pPr>
              <a:defRPr/>
            </a:pPr>
            <a:r>
              <a:rPr lang="ru-RU" smtClean="0"/>
              <a:t>Составила Зеленова И.А.</a:t>
            </a:r>
            <a:endParaRPr lang="ru-RU"/>
          </a:p>
        </p:txBody>
      </p:sp>
      <p:sp>
        <p:nvSpPr>
          <p:cNvPr id="7" name="Номер слайда 6"/>
          <p:cNvSpPr>
            <a:spLocks noGrp="1"/>
          </p:cNvSpPr>
          <p:nvPr>
            <p:ph type="sldNum" sz="quarter" idx="12"/>
          </p:nvPr>
        </p:nvSpPr>
        <p:spPr/>
        <p:txBody>
          <a:bodyPr/>
          <a:lstStyle/>
          <a:p>
            <a:pPr>
              <a:defRPr/>
            </a:pPr>
            <a:fld id="{BD5F20DA-44B7-483E-830E-29AB2ACAA53D}"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1411A61-0CA3-46E2-B837-A7E405FD16E4}" type="datetime1">
              <a:rPr lang="ru-RU" smtClean="0"/>
              <a:pPr>
                <a:defRPr/>
              </a:pPr>
              <a:t>11.03.2021</a:t>
            </a:fld>
            <a:endParaRPr lang="ru-RU"/>
          </a:p>
        </p:txBody>
      </p:sp>
      <p:sp>
        <p:nvSpPr>
          <p:cNvPr id="6" name="Нижний колонтитул 5"/>
          <p:cNvSpPr>
            <a:spLocks noGrp="1"/>
          </p:cNvSpPr>
          <p:nvPr>
            <p:ph type="ftr" sz="quarter" idx="11"/>
          </p:nvPr>
        </p:nvSpPr>
        <p:spPr/>
        <p:txBody>
          <a:bodyPr/>
          <a:lstStyle/>
          <a:p>
            <a:pPr>
              <a:defRPr/>
            </a:pPr>
            <a:r>
              <a:rPr lang="ru-RU" smtClean="0"/>
              <a:t>Составила Зеленова И.А.</a:t>
            </a:r>
            <a:endParaRPr lang="ru-RU"/>
          </a:p>
        </p:txBody>
      </p:sp>
      <p:sp>
        <p:nvSpPr>
          <p:cNvPr id="7" name="Номер слайда 6"/>
          <p:cNvSpPr>
            <a:spLocks noGrp="1"/>
          </p:cNvSpPr>
          <p:nvPr>
            <p:ph type="sldNum" sz="quarter" idx="12"/>
          </p:nvPr>
        </p:nvSpPr>
        <p:spPr/>
        <p:txBody>
          <a:bodyPr/>
          <a:lstStyle/>
          <a:p>
            <a:pPr>
              <a:defRPr/>
            </a:pPr>
            <a:fld id="{823FE9B5-A960-494E-9068-CB36E4248583}"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2EAD86-8FE1-4EDD-B8B3-8C2F00FE62BA}" type="datetime1">
              <a:rPr lang="ru-RU" smtClean="0"/>
              <a:pPr>
                <a:defRPr/>
              </a:pPr>
              <a:t>11.03.2021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Составила Зеленова И.А.</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329863-FA36-468E-8B11-ADBD529B3F86}"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2.gif"/><Relationship Id="rId4" Type="http://schemas.openxmlformats.org/officeDocument/2006/relationships/image" Target="../media/image27.jpeg"/><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gif"/><Relationship Id="rId7"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gif"/><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3" cstate="print">
            <a:clrChange>
              <a:clrFrom>
                <a:srgbClr val="FFFFFF"/>
              </a:clrFrom>
              <a:clrTo>
                <a:srgbClr val="FFFFFF">
                  <a:alpha val="0"/>
                </a:srgbClr>
              </a:clrTo>
            </a:clrChange>
          </a:blip>
          <a:srcRect r="4687" b="7625"/>
          <a:stretch>
            <a:fillRect/>
          </a:stretch>
        </p:blipFill>
        <p:spPr bwMode="auto">
          <a:xfrm>
            <a:off x="-50242" y="0"/>
            <a:ext cx="9194242"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071678"/>
            <a:ext cx="7772400" cy="2143140"/>
          </a:xfrm>
        </p:spPr>
        <p:txBody>
          <a:bodyPr>
            <a:noAutofit/>
          </a:bodyPr>
          <a:lstStyle/>
          <a:p>
            <a:pPr eaLnBrk="1" fontAlgn="auto" hangingPunct="1">
              <a:spcAft>
                <a:spcPts val="0"/>
              </a:spcAft>
              <a:defRPr/>
            </a:pPr>
            <a:r>
              <a:rPr lang="ru-RU" sz="6000" dirty="0" smtClean="0">
                <a:ln w="19050">
                  <a:noFill/>
                  <a:prstDash val="solid"/>
                </a:ln>
                <a:solidFill>
                  <a:srgbClr val="006600"/>
                </a:solidFill>
                <a:effectLst>
                  <a:outerShdw blurRad="38100" dist="38100" dir="2700000" algn="tl">
                    <a:srgbClr val="000000">
                      <a:alpha val="43137"/>
                    </a:srgbClr>
                  </a:outerShdw>
                </a:effectLst>
                <a:latin typeface="Monotype Corsiva" panose="03010101010201010101" pitchFamily="66" charset="0"/>
              </a:rPr>
              <a:t>ПРОЕКТ </a:t>
            </a:r>
            <a:br>
              <a:rPr lang="ru-RU" sz="6000" dirty="0" smtClean="0">
                <a:ln w="19050">
                  <a:noFill/>
                  <a:prstDash val="solid"/>
                </a:ln>
                <a:solidFill>
                  <a:srgbClr val="006600"/>
                </a:solidFill>
                <a:effectLst>
                  <a:outerShdw blurRad="38100" dist="38100" dir="2700000" algn="tl">
                    <a:srgbClr val="000000">
                      <a:alpha val="43137"/>
                    </a:srgbClr>
                  </a:outerShdw>
                </a:effectLst>
                <a:latin typeface="Monotype Corsiva" panose="03010101010201010101" pitchFamily="66" charset="0"/>
              </a:rPr>
            </a:br>
            <a:r>
              <a:rPr lang="ru-RU" sz="6000" dirty="0" smtClean="0">
                <a:ln w="19050">
                  <a:noFill/>
                  <a:prstDash val="solid"/>
                </a:ln>
                <a:solidFill>
                  <a:srgbClr val="006600"/>
                </a:solidFill>
                <a:effectLst>
                  <a:outerShdw blurRad="38100" dist="38100" dir="2700000" algn="tl">
                    <a:srgbClr val="000000">
                      <a:alpha val="43137"/>
                    </a:srgbClr>
                  </a:outerShdw>
                </a:effectLst>
                <a:latin typeface="Monotype Corsiva" panose="03010101010201010101" pitchFamily="66" charset="0"/>
              </a:rPr>
              <a:t>«Радужный огород на окне»</a:t>
            </a:r>
            <a:endParaRPr lang="ru-RU" sz="6000" dirty="0">
              <a:ln w="19050">
                <a:noFill/>
                <a:prstDash val="solid"/>
              </a:ln>
              <a:solidFill>
                <a:srgbClr val="006600"/>
              </a:solidFill>
              <a:effectLst>
                <a:outerShdw blurRad="38100" dist="38100" dir="2700000" algn="tl">
                  <a:srgbClr val="000000">
                    <a:alpha val="43137"/>
                  </a:srgbClr>
                </a:outerShdw>
              </a:effectLst>
              <a:latin typeface="Monotype Corsiva" panose="03010101010201010101" pitchFamily="66" charset="0"/>
            </a:endParaRPr>
          </a:p>
        </p:txBody>
      </p:sp>
      <p:sp>
        <p:nvSpPr>
          <p:cNvPr id="6" name="Заголовок 1"/>
          <p:cNvSpPr txBox="1">
            <a:spLocks/>
          </p:cNvSpPr>
          <p:nvPr/>
        </p:nvSpPr>
        <p:spPr>
          <a:xfrm>
            <a:off x="642910" y="857232"/>
            <a:ext cx="7772400" cy="928694"/>
          </a:xfrm>
          <a:prstGeom prst="rect">
            <a:avLst/>
          </a:prstGeom>
        </p:spPr>
        <p:txBody>
          <a:bodyPr vert="horz" lIns="91440" tIns="45720" rIns="91440" bIns="45720" rtlCol="0" anchor="ctr">
            <a:normAutofit fontScale="92500" lnSpcReduction="10000"/>
          </a:bodyPr>
          <a:lstStyle/>
          <a:p>
            <a:pPr lvl="0" algn="ctr" fontAlgn="auto">
              <a:spcAft>
                <a:spcPts val="0"/>
              </a:spcAft>
              <a:defRPr/>
            </a:pPr>
            <a:r>
              <a:rPr lang="ru-RU" sz="2000" b="1" dirty="0" smtClean="0"/>
              <a:t>Муниципальное бюджетное дошкольное образовательное учреждение детский сад № 8 «Русалочка»</a:t>
            </a:r>
          </a:p>
          <a:p>
            <a:pPr lvl="0" algn="ctr" fontAlgn="auto">
              <a:spcAft>
                <a:spcPts val="0"/>
              </a:spcAft>
              <a:defRPr/>
            </a:pPr>
            <a:r>
              <a:rPr lang="ru-RU" sz="2000" b="1" dirty="0" smtClean="0"/>
              <a:t>Города </a:t>
            </a:r>
            <a:r>
              <a:rPr lang="ru-RU" sz="2000" b="1" dirty="0" smtClean="0"/>
              <a:t>Кстово</a:t>
            </a:r>
            <a:endParaRPr lang="ru-RU" sz="2000" b="1" dirty="0" smtClean="0"/>
          </a:p>
        </p:txBody>
      </p:sp>
      <p:sp>
        <p:nvSpPr>
          <p:cNvPr id="7" name="Прямоугольник 6"/>
          <p:cNvSpPr/>
          <p:nvPr/>
        </p:nvSpPr>
        <p:spPr>
          <a:xfrm>
            <a:off x="1475656" y="4797152"/>
            <a:ext cx="6477023" cy="1791260"/>
          </a:xfrm>
          <a:prstGeom prst="rect">
            <a:avLst/>
          </a:prstGeom>
        </p:spPr>
        <p:txBody>
          <a:bodyPr wrap="square">
            <a:spAutoFit/>
          </a:bodyPr>
          <a:lstStyle/>
          <a:p>
            <a:pPr lvl="0" algn="ctr">
              <a:spcBef>
                <a:spcPct val="20000"/>
              </a:spcBef>
            </a:pPr>
            <a:r>
              <a:rPr lang="ru-RU" sz="2400" b="1" i="1" dirty="0" smtClean="0">
                <a:solidFill>
                  <a:prstClr val="black"/>
                </a:solidFill>
              </a:rPr>
              <a:t>Подготовительная</a:t>
            </a:r>
          </a:p>
          <a:p>
            <a:pPr lvl="0" algn="ctr">
              <a:spcBef>
                <a:spcPct val="20000"/>
              </a:spcBef>
            </a:pPr>
            <a:r>
              <a:rPr lang="ru-RU" sz="2400" b="1" i="1" dirty="0" smtClean="0">
                <a:solidFill>
                  <a:prstClr val="black"/>
                </a:solidFill>
              </a:rPr>
              <a:t> </a:t>
            </a:r>
            <a:r>
              <a:rPr lang="ru-RU" sz="2400" b="1" i="1" dirty="0" smtClean="0">
                <a:solidFill>
                  <a:prstClr val="black"/>
                </a:solidFill>
              </a:rPr>
              <a:t>группа «</a:t>
            </a:r>
            <a:r>
              <a:rPr lang="ru-RU" sz="2400" b="1" i="1" dirty="0" smtClean="0">
                <a:solidFill>
                  <a:prstClr val="black"/>
                </a:solidFill>
              </a:rPr>
              <a:t>Русалочка»</a:t>
            </a:r>
            <a:endParaRPr lang="ru-RU" sz="2400" b="1" i="1" dirty="0" smtClean="0">
              <a:solidFill>
                <a:prstClr val="black"/>
              </a:solidFill>
            </a:endParaRPr>
          </a:p>
          <a:p>
            <a:pPr lvl="0" algn="ctr">
              <a:spcBef>
                <a:spcPct val="20000"/>
              </a:spcBef>
            </a:pPr>
            <a:r>
              <a:rPr lang="ru-RU" sz="2400" b="1" i="1" dirty="0" smtClean="0">
                <a:solidFill>
                  <a:prstClr val="black"/>
                </a:solidFill>
              </a:rPr>
              <a:t>Воспитатель:</a:t>
            </a:r>
          </a:p>
          <a:p>
            <a:pPr lvl="0" algn="ctr">
              <a:spcBef>
                <a:spcPct val="20000"/>
              </a:spcBef>
            </a:pPr>
            <a:r>
              <a:rPr lang="ru-RU" sz="2400" b="1" i="1" dirty="0" smtClean="0">
                <a:solidFill>
                  <a:prstClr val="black"/>
                </a:solidFill>
              </a:rPr>
              <a:t>Зеленова И.А.</a:t>
            </a:r>
          </a:p>
        </p:txBody>
      </p:sp>
      <p:pic>
        <p:nvPicPr>
          <p:cNvPr id="11" name="Picture 12" descr="0_8ad6_18898049_XL"/>
          <p:cNvPicPr>
            <a:picLocks noChangeAspect="1" noChangeArrowheads="1" noCrop="1"/>
          </p:cNvPicPr>
          <p:nvPr/>
        </p:nvPicPr>
        <p:blipFill>
          <a:blip r:embed="rId4" cstate="print"/>
          <a:srcRect/>
          <a:stretch>
            <a:fillRect/>
          </a:stretch>
        </p:blipFill>
        <p:spPr bwMode="auto">
          <a:xfrm>
            <a:off x="7508604" y="-142900"/>
            <a:ext cx="1635396"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2" name="Заголовок 1"/>
          <p:cNvSpPr>
            <a:spLocks noGrp="1"/>
          </p:cNvSpPr>
          <p:nvPr>
            <p:ph type="title"/>
          </p:nvPr>
        </p:nvSpPr>
        <p:spPr>
          <a:xfrm>
            <a:off x="285720" y="571480"/>
            <a:ext cx="8229600" cy="928694"/>
          </a:xfrm>
        </p:spPr>
        <p:txBody>
          <a:bodyPr>
            <a:normAutofit/>
          </a:bodyPr>
          <a:lstStyle/>
          <a:p>
            <a:pPr eaLnBrk="1" fontAlgn="auto" hangingPunct="1">
              <a:spcAft>
                <a:spcPts val="0"/>
              </a:spcAft>
              <a:defRPr/>
            </a:pPr>
            <a:r>
              <a:rPr lang="ru-RU" sz="2800" b="1" dirty="0" smtClean="0">
                <a:ln w="19050">
                  <a:noFill/>
                  <a:prstDash val="solid"/>
                </a:ln>
                <a:solidFill>
                  <a:srgbClr val="006600"/>
                </a:solidFill>
                <a:effectLst>
                  <a:outerShdw blurRad="38100" dist="38100" dir="2700000" algn="tl">
                    <a:srgbClr val="C0C0C0"/>
                  </a:outerShdw>
                </a:effectLst>
                <a:latin typeface="Times New Roman" pitchFamily="18" charset="0"/>
                <a:cs typeface="Times New Roman" pitchFamily="18" charset="0"/>
              </a:rPr>
              <a:t>I ЭТАП -ПОДГОТОВИТЕЛЬНЫЙ</a:t>
            </a:r>
            <a:endParaRPr lang="ru-RU" sz="2800" b="1" dirty="0">
              <a:ln w="19050">
                <a:noFill/>
                <a:prstDash val="solid"/>
              </a:ln>
              <a:solidFill>
                <a:srgbClr val="0066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64" y="1428736"/>
            <a:ext cx="8715436" cy="4525963"/>
          </a:xfrm>
        </p:spPr>
        <p:txBody>
          <a:bodyPr rtlCol="0">
            <a:normAutofit/>
          </a:bodyPr>
          <a:lstStyle/>
          <a:p>
            <a:pPr>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300" dirty="0" smtClean="0">
                <a:solidFill>
                  <a:srgbClr val="000000"/>
                </a:solidFill>
                <a:latin typeface="Times New Roman" pitchFamily="18" charset="0"/>
                <a:cs typeface="Times New Roman" pitchFamily="18" charset="0"/>
              </a:rPr>
              <a:t>1. </a:t>
            </a:r>
            <a:r>
              <a:rPr lang="ru-RU" sz="2300" dirty="0" smtClean="0">
                <a:latin typeface="Times New Roman" pitchFamily="18" charset="0"/>
                <a:cs typeface="Times New Roman" pitchFamily="18" charset="0"/>
              </a:rPr>
              <a:t>Беседы </a:t>
            </a:r>
            <a:r>
              <a:rPr lang="ru-RU" sz="2300" dirty="0">
                <a:latin typeface="Times New Roman" pitchFamily="18" charset="0"/>
                <a:cs typeface="Times New Roman" pitchFamily="18" charset="0"/>
              </a:rPr>
              <a:t>с детьми (выявление знаний детей о растениях). </a:t>
            </a:r>
            <a:endParaRPr lang="ru-RU" sz="2300" dirty="0" smtClean="0">
              <a:latin typeface="Times New Roman" pitchFamily="18" charset="0"/>
              <a:cs typeface="Times New Roman" pitchFamily="18" charset="0"/>
            </a:endParaRPr>
          </a:p>
          <a:p>
            <a:pPr eaLnBrk="1" fontAlgn="auto" hangingPunct="1">
              <a:spcBef>
                <a:spcPct val="0"/>
              </a:spcBef>
              <a:spcAft>
                <a:spcPts val="0"/>
              </a:spcAft>
              <a:buFont typeface="Arial" pitchFamily="34"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300" dirty="0" smtClean="0">
                <a:latin typeface="Times New Roman" pitchFamily="18" charset="0"/>
                <a:cs typeface="Times New Roman" pitchFamily="18" charset="0"/>
              </a:rPr>
              <a:t>2. Подбор художественной литературы: стихи, загадки, пословицы, поговорки, рассказы, сказки про овощи, экологические сказки.</a:t>
            </a:r>
            <a:r>
              <a:rPr lang="ru-RU" sz="2300" i="1" dirty="0" smtClean="0">
                <a:latin typeface="Times New Roman" pitchFamily="18" charset="0"/>
                <a:cs typeface="Times New Roman" pitchFamily="18" charset="0"/>
              </a:rPr>
              <a:t> </a:t>
            </a:r>
          </a:p>
          <a:p>
            <a:pPr eaLnBrk="1" fontAlgn="auto" hangingPunct="1">
              <a:spcBef>
                <a:spcPct val="0"/>
              </a:spcBef>
              <a:spcAft>
                <a:spcPts val="0"/>
              </a:spcAft>
              <a:buFont typeface="Arial" pitchFamily="34"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300" dirty="0" smtClean="0">
                <a:solidFill>
                  <a:srgbClr val="000000"/>
                </a:solidFill>
                <a:latin typeface="Times New Roman" pitchFamily="18" charset="0"/>
                <a:cs typeface="Times New Roman" pitchFamily="18" charset="0"/>
              </a:rPr>
              <a:t>3. Подбор дидактических игр и наглядного материала по теме проекта.</a:t>
            </a:r>
          </a:p>
          <a:p>
            <a:pPr>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300" dirty="0" smtClean="0">
                <a:solidFill>
                  <a:srgbClr val="000000"/>
                </a:solidFill>
                <a:latin typeface="Times New Roman" pitchFamily="18" charset="0"/>
                <a:cs typeface="Times New Roman" pitchFamily="18" charset="0"/>
              </a:rPr>
              <a:t>4. Приобщение родителей к участию в проекте «Радужный огород на окне» (п</a:t>
            </a:r>
            <a:r>
              <a:rPr lang="ru-RU" sz="2300" dirty="0" smtClean="0">
                <a:solidFill>
                  <a:srgbClr val="002060"/>
                </a:solidFill>
                <a:latin typeface="Times New Roman" pitchFamily="18" charset="0"/>
                <a:cs typeface="Times New Roman" pitchFamily="18" charset="0"/>
              </a:rPr>
              <a:t>риобретение </a:t>
            </a:r>
            <a:r>
              <a:rPr lang="ru-RU" sz="2300" dirty="0">
                <a:solidFill>
                  <a:srgbClr val="002060"/>
                </a:solidFill>
                <a:latin typeface="Times New Roman" pitchFamily="18" charset="0"/>
                <a:cs typeface="Times New Roman" pitchFamily="18" charset="0"/>
              </a:rPr>
              <a:t>необходимого оборудования  </a:t>
            </a:r>
            <a:r>
              <a:rPr lang="ru-RU" sz="2300" dirty="0" smtClean="0">
                <a:solidFill>
                  <a:srgbClr val="002060"/>
                </a:solidFill>
                <a:latin typeface="Times New Roman" pitchFamily="18" charset="0"/>
                <a:cs typeface="Times New Roman" pitchFamily="18" charset="0"/>
              </a:rPr>
              <a:t>(земля, контейнеры</a:t>
            </a:r>
            <a:r>
              <a:rPr lang="ru-RU" sz="2300" dirty="0">
                <a:solidFill>
                  <a:srgbClr val="002060"/>
                </a:solidFill>
                <a:latin typeface="Times New Roman" pitchFamily="18" charset="0"/>
                <a:cs typeface="Times New Roman" pitchFamily="18" charset="0"/>
              </a:rPr>
              <a:t>, </a:t>
            </a:r>
            <a:r>
              <a:rPr lang="ru-RU" sz="2300" dirty="0" smtClean="0">
                <a:solidFill>
                  <a:srgbClr val="002060"/>
                </a:solidFill>
                <a:latin typeface="Times New Roman" pitchFamily="18" charset="0"/>
                <a:cs typeface="Times New Roman" pitchFamily="18" charset="0"/>
              </a:rPr>
              <a:t>удобрения</a:t>
            </a:r>
            <a:r>
              <a:rPr lang="ru-RU" sz="2300" dirty="0">
                <a:solidFill>
                  <a:srgbClr val="002060"/>
                </a:solidFill>
                <a:latin typeface="Times New Roman" pitchFamily="18" charset="0"/>
                <a:cs typeface="Times New Roman" pitchFamily="18" charset="0"/>
              </a:rPr>
              <a:t>, семена</a:t>
            </a:r>
            <a:r>
              <a:rPr lang="ru-RU" sz="2300" dirty="0" smtClean="0">
                <a:solidFill>
                  <a:srgbClr val="002060"/>
                </a:solidFill>
                <a:latin typeface="Times New Roman" pitchFamily="18" charset="0"/>
                <a:cs typeface="Times New Roman" pitchFamily="18" charset="0"/>
              </a:rPr>
              <a:t>); идеи по оформлению огорода.</a:t>
            </a:r>
            <a:endParaRPr lang="ru-RU" sz="2300" dirty="0" smtClean="0">
              <a:solidFill>
                <a:srgbClr val="000000"/>
              </a:solidFill>
              <a:latin typeface="Times New Roman" pitchFamily="18" charset="0"/>
              <a:cs typeface="Times New Roman" pitchFamily="18" charset="0"/>
            </a:endParaRPr>
          </a:p>
          <a:p>
            <a:pPr>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300" dirty="0" smtClean="0">
                <a:solidFill>
                  <a:srgbClr val="002060"/>
                </a:solidFill>
                <a:latin typeface="Times New Roman" pitchFamily="18" charset="0"/>
                <a:cs typeface="Times New Roman" pitchFamily="18" charset="0"/>
              </a:rPr>
              <a:t>6. Изготовление </a:t>
            </a:r>
            <a:r>
              <a:rPr lang="ru-RU" sz="2300" dirty="0">
                <a:solidFill>
                  <a:srgbClr val="002060"/>
                </a:solidFill>
                <a:latin typeface="Times New Roman" pitchFamily="18" charset="0"/>
                <a:cs typeface="Times New Roman" pitchFamily="18" charset="0"/>
              </a:rPr>
              <a:t>табличек - указателей с названиями </a:t>
            </a:r>
            <a:r>
              <a:rPr lang="ru-RU" sz="2300" dirty="0" smtClean="0">
                <a:solidFill>
                  <a:srgbClr val="002060"/>
                </a:solidFill>
                <a:latin typeface="Times New Roman" pitchFamily="18" charset="0"/>
                <a:cs typeface="Times New Roman" pitchFamily="18" charset="0"/>
              </a:rPr>
              <a:t>растений.</a:t>
            </a:r>
            <a:endParaRPr lang="ru-RU" sz="2300" dirty="0" smtClean="0">
              <a:solidFill>
                <a:srgbClr val="000000"/>
              </a:solidFill>
              <a:latin typeface="Times New Roman" pitchFamily="18" charset="0"/>
              <a:cs typeface="Times New Roman" pitchFamily="18" charset="0"/>
            </a:endParaRPr>
          </a:p>
          <a:p>
            <a:pPr eaLnBrk="1" fontAlgn="auto" hangingPunct="1">
              <a:spcBef>
                <a:spcPct val="0"/>
              </a:spcBef>
              <a:spcAft>
                <a:spcPts val="0"/>
              </a:spcAft>
              <a:buFont typeface="Arial" pitchFamily="34"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300" dirty="0" smtClean="0">
                <a:solidFill>
                  <a:srgbClr val="000000"/>
                </a:solidFill>
                <a:latin typeface="Times New Roman" pitchFamily="18" charset="0"/>
                <a:cs typeface="Times New Roman" pitchFamily="18" charset="0"/>
              </a:rPr>
              <a:t>7. Подготовка дневника наблюдений за ростом растений.</a:t>
            </a:r>
          </a:p>
          <a:p>
            <a:pPr eaLnBrk="1" fontAlgn="auto" hangingPunct="1">
              <a:spcAft>
                <a:spcPts val="0"/>
              </a:spcAft>
              <a:buFont typeface="Arial" pitchFamily="34" charset="0"/>
              <a:buChar char="•"/>
              <a:defRPr/>
            </a:pPr>
            <a:endParaRPr lang="ru-RU" dirty="0">
              <a:solidFill>
                <a:schemeClr val="accent3">
                  <a:lumMod val="50000"/>
                </a:schemeClr>
              </a:solidFill>
            </a:endParaRPr>
          </a:p>
        </p:txBody>
      </p:sp>
      <p:pic>
        <p:nvPicPr>
          <p:cNvPr id="30721" name="Picture 1" descr="C:\Users\a\Desktop\огород\Безымянный.png"/>
          <p:cNvPicPr>
            <a:picLocks noChangeAspect="1" noChangeArrowheads="1"/>
          </p:cNvPicPr>
          <p:nvPr/>
        </p:nvPicPr>
        <p:blipFill>
          <a:blip r:embed="rId3" cstate="print"/>
          <a:srcRect l="5624" t="4582" r="9132" b="3787"/>
          <a:stretch>
            <a:fillRect/>
          </a:stretch>
        </p:blipFill>
        <p:spPr bwMode="auto">
          <a:xfrm>
            <a:off x="7072330" y="5143512"/>
            <a:ext cx="1714512" cy="1224652"/>
          </a:xfrm>
          <a:prstGeom prst="rect">
            <a:avLst/>
          </a:prstGeom>
          <a:noFill/>
          <a:ln>
            <a:solidFill>
              <a:srgbClr val="00B050"/>
            </a:solidFill>
          </a:ln>
        </p:spPr>
      </p:pic>
      <p:pic>
        <p:nvPicPr>
          <p:cNvPr id="30722" name="Picture 2" descr="C:\Users\a\Desktop\огород\DSC08419.JPG"/>
          <p:cNvPicPr>
            <a:picLocks noChangeAspect="1" noChangeArrowheads="1"/>
          </p:cNvPicPr>
          <p:nvPr/>
        </p:nvPicPr>
        <p:blipFill>
          <a:blip r:embed="rId4" cstate="print"/>
          <a:srcRect l="21054" r="28290" b="48325"/>
          <a:stretch>
            <a:fillRect/>
          </a:stretch>
        </p:blipFill>
        <p:spPr bwMode="auto">
          <a:xfrm>
            <a:off x="4429124" y="5143512"/>
            <a:ext cx="1826994" cy="1238511"/>
          </a:xfrm>
          <a:prstGeom prst="rect">
            <a:avLst/>
          </a:prstGeom>
          <a:noFill/>
          <a:ln>
            <a:solidFill>
              <a:srgbClr val="00B050"/>
            </a:solidFill>
          </a:ln>
        </p:spPr>
      </p:pic>
      <p:pic>
        <p:nvPicPr>
          <p:cNvPr id="30723" name="Picture 3" descr="C:\Users\a\Desktop\огород\DSC08240.JPG"/>
          <p:cNvPicPr>
            <a:picLocks noChangeAspect="1" noChangeArrowheads="1"/>
          </p:cNvPicPr>
          <p:nvPr/>
        </p:nvPicPr>
        <p:blipFill>
          <a:blip r:embed="rId5" cstate="print"/>
          <a:srcRect l="2341" t="13586" r="2570" b="16801"/>
          <a:stretch>
            <a:fillRect/>
          </a:stretch>
        </p:blipFill>
        <p:spPr bwMode="auto">
          <a:xfrm>
            <a:off x="1000100" y="5214950"/>
            <a:ext cx="2575737" cy="1253062"/>
          </a:xfrm>
          <a:prstGeom prst="rect">
            <a:avLst/>
          </a:prstGeom>
          <a:noFill/>
          <a:ln>
            <a:solidFill>
              <a:srgbClr val="00B050"/>
            </a:solidFill>
          </a:ln>
        </p:spPr>
      </p:pic>
      <p:pic>
        <p:nvPicPr>
          <p:cNvPr id="11" name="Picture 12" descr="0_8ad6_18898049_XL"/>
          <p:cNvPicPr>
            <a:picLocks noChangeAspect="1" noChangeArrowheads="1" noCrop="1"/>
          </p:cNvPicPr>
          <p:nvPr/>
        </p:nvPicPr>
        <p:blipFill>
          <a:blip r:embed="rId6" cstate="print"/>
          <a:srcRect/>
          <a:stretch>
            <a:fillRect/>
          </a:stretch>
        </p:blipFill>
        <p:spPr bwMode="auto">
          <a:xfrm>
            <a:off x="7508604" y="-142900"/>
            <a:ext cx="1635396" cy="1571636"/>
          </a:xfrm>
          <a:prstGeom prst="rect">
            <a:avLst/>
          </a:prstGeom>
          <a:noFill/>
          <a:ln w="9525">
            <a:noFill/>
            <a:miter lim="800000"/>
            <a:headEnd/>
            <a:tailEnd/>
          </a:ln>
        </p:spPr>
      </p:pic>
      <p:sp>
        <p:nvSpPr>
          <p:cNvPr id="10" name="Нижний колонтитул 9"/>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cxnSp>
        <p:nvCxnSpPr>
          <p:cNvPr id="30" name="Прямая соединительная линия 29"/>
          <p:cNvCxnSpPr>
            <a:stCxn id="9" idx="2"/>
          </p:cNvCxnSpPr>
          <p:nvPr/>
        </p:nvCxnSpPr>
        <p:spPr>
          <a:xfrm rot="16200000" flipH="1">
            <a:off x="7126288" y="3840162"/>
            <a:ext cx="1143000" cy="34925"/>
          </a:xfrm>
          <a:prstGeom prst="line">
            <a:avLst/>
          </a:prstGeom>
        </p:spPr>
        <p:style>
          <a:lnRef idx="3">
            <a:schemeClr val="dk1"/>
          </a:lnRef>
          <a:fillRef idx="0">
            <a:schemeClr val="dk1"/>
          </a:fillRef>
          <a:effectRef idx="2">
            <a:schemeClr val="dk1"/>
          </a:effectRef>
          <a:fontRef idx="minor">
            <a:schemeClr val="tx1"/>
          </a:fontRef>
        </p:style>
      </p:cxnSp>
      <p:cxnSp>
        <p:nvCxnSpPr>
          <p:cNvPr id="28" name="Прямая соединительная линия 27"/>
          <p:cNvCxnSpPr>
            <a:stCxn id="5" idx="2"/>
            <a:endCxn id="16" idx="0"/>
          </p:cNvCxnSpPr>
          <p:nvPr/>
        </p:nvCxnSpPr>
        <p:spPr>
          <a:xfrm rot="16200000" flipH="1">
            <a:off x="3446853" y="4268398"/>
            <a:ext cx="3286142" cy="35722"/>
          </a:xfrm>
          <a:prstGeom prst="line">
            <a:avLst/>
          </a:prstGeom>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p:cNvCxnSpPr>
            <a:stCxn id="4" idx="2"/>
          </p:cNvCxnSpPr>
          <p:nvPr/>
        </p:nvCxnSpPr>
        <p:spPr>
          <a:xfrm rot="16200000" flipH="1">
            <a:off x="694923" y="4412847"/>
            <a:ext cx="3430588" cy="34144"/>
          </a:xfrm>
          <a:prstGeom prst="line">
            <a:avLst/>
          </a:prstGeom>
        </p:spPr>
        <p:style>
          <a:lnRef idx="3">
            <a:schemeClr val="dk1"/>
          </a:lnRef>
          <a:fillRef idx="0">
            <a:schemeClr val="dk1"/>
          </a:fillRef>
          <a:effectRef idx="2">
            <a:schemeClr val="dk1"/>
          </a:effectRef>
          <a:fontRef idx="minor">
            <a:schemeClr val="tx1"/>
          </a:fontRef>
        </p:style>
      </p:cxnSp>
      <p:sp>
        <p:nvSpPr>
          <p:cNvPr id="4" name="Скругленный прямоугольник 3"/>
          <p:cNvSpPr/>
          <p:nvPr/>
        </p:nvSpPr>
        <p:spPr>
          <a:xfrm>
            <a:off x="1214414" y="2143125"/>
            <a:ext cx="2357461" cy="571500"/>
          </a:xfrm>
          <a:prstGeom prst="roundRect">
            <a:avLst/>
          </a:prstGeom>
          <a:solidFill>
            <a:srgbClr val="00CCFF"/>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ru-RU" sz="2000" b="1" dirty="0" smtClean="0">
                <a:solidFill>
                  <a:schemeClr val="tx1"/>
                </a:solidFill>
                <a:latin typeface="Times New Roman" pitchFamily="18" charset="0"/>
                <a:cs typeface="Times New Roman" pitchFamily="18" charset="0"/>
              </a:rPr>
              <a:t>С </a:t>
            </a:r>
            <a:r>
              <a:rPr lang="ru-RU" sz="2000" b="1" dirty="0">
                <a:solidFill>
                  <a:schemeClr val="tx1"/>
                </a:solidFill>
                <a:latin typeface="Times New Roman" pitchFamily="18" charset="0"/>
                <a:cs typeface="Times New Roman" pitchFamily="18" charset="0"/>
              </a:rPr>
              <a:t>детьми</a:t>
            </a:r>
          </a:p>
        </p:txBody>
      </p:sp>
      <p:sp>
        <p:nvSpPr>
          <p:cNvPr id="5" name="Скругленный прямоугольник 4"/>
          <p:cNvSpPr/>
          <p:nvPr/>
        </p:nvSpPr>
        <p:spPr>
          <a:xfrm>
            <a:off x="3857625" y="2214563"/>
            <a:ext cx="2428875" cy="428625"/>
          </a:xfrm>
          <a:prstGeom prst="roundRect">
            <a:avLst/>
          </a:prstGeom>
          <a:solidFill>
            <a:srgbClr val="FF9999"/>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ru-RU" sz="2000" b="1" dirty="0" smtClean="0">
                <a:solidFill>
                  <a:schemeClr val="tx1"/>
                </a:solidFill>
                <a:latin typeface="Times New Roman" pitchFamily="18" charset="0"/>
                <a:cs typeface="Times New Roman" pitchFamily="18" charset="0"/>
              </a:rPr>
              <a:t>С </a:t>
            </a:r>
            <a:r>
              <a:rPr lang="ru-RU" sz="2000" b="1" dirty="0">
                <a:solidFill>
                  <a:schemeClr val="tx1"/>
                </a:solidFill>
                <a:latin typeface="Times New Roman" pitchFamily="18" charset="0"/>
                <a:cs typeface="Times New Roman" pitchFamily="18" charset="0"/>
              </a:rPr>
              <a:t>родителями</a:t>
            </a:r>
          </a:p>
        </p:txBody>
      </p:sp>
      <p:sp>
        <p:nvSpPr>
          <p:cNvPr id="6" name="Скругленный прямоугольник 5"/>
          <p:cNvSpPr/>
          <p:nvPr/>
        </p:nvSpPr>
        <p:spPr>
          <a:xfrm>
            <a:off x="1214438" y="2857500"/>
            <a:ext cx="2214562" cy="5715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Игровая деятельность</a:t>
            </a:r>
          </a:p>
        </p:txBody>
      </p:sp>
      <p:sp>
        <p:nvSpPr>
          <p:cNvPr id="7" name="Скругленный прямоугольник 6"/>
          <p:cNvSpPr/>
          <p:nvPr/>
        </p:nvSpPr>
        <p:spPr>
          <a:xfrm>
            <a:off x="1214414" y="4357694"/>
            <a:ext cx="2214578" cy="6429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Экспериментальная деятельность</a:t>
            </a:r>
          </a:p>
        </p:txBody>
      </p:sp>
      <p:sp>
        <p:nvSpPr>
          <p:cNvPr id="8" name="Прямоугольник 7"/>
          <p:cNvSpPr/>
          <p:nvPr/>
        </p:nvSpPr>
        <p:spPr>
          <a:xfrm>
            <a:off x="1285852" y="1500174"/>
            <a:ext cx="7215186" cy="5715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400" b="1" dirty="0">
                <a:solidFill>
                  <a:schemeClr val="tx1"/>
                </a:solidFill>
                <a:latin typeface="Times New Roman" pitchFamily="18" charset="0"/>
                <a:cs typeface="Times New Roman" pitchFamily="18" charset="0"/>
              </a:rPr>
              <a:t>НАПРАВЛЕНИЯ РЕАЛИЗАЦИИ ПРОЕКТА</a:t>
            </a:r>
          </a:p>
        </p:txBody>
      </p:sp>
      <p:sp>
        <p:nvSpPr>
          <p:cNvPr id="9" name="Скругленный прямоугольник 8"/>
          <p:cNvSpPr/>
          <p:nvPr/>
        </p:nvSpPr>
        <p:spPr>
          <a:xfrm>
            <a:off x="6572250" y="2214563"/>
            <a:ext cx="2214563" cy="1071562"/>
          </a:xfrm>
          <a:prstGeom prst="roundRect">
            <a:avLst/>
          </a:prstGeom>
          <a:solidFill>
            <a:srgbClr val="FFFF99"/>
          </a:solidFill>
          <a:ln>
            <a:solidFill>
              <a:srgbClr val="FFC000"/>
            </a:solidFill>
          </a:ln>
        </p:spPr>
        <p:style>
          <a:lnRef idx="1">
            <a:schemeClr val="accent2"/>
          </a:lnRef>
          <a:fillRef idx="3">
            <a:schemeClr val="accent2"/>
          </a:fillRef>
          <a:effectRef idx="2">
            <a:schemeClr val="accent2"/>
          </a:effectRef>
          <a:fontRef idx="minor">
            <a:schemeClr val="lt1"/>
          </a:fontRef>
        </p:style>
        <p:txBody>
          <a:bodyPr anchor="ctr"/>
          <a:lstStyle/>
          <a:p>
            <a:pPr algn="ctr">
              <a:spcBef>
                <a:spcPts val="1200"/>
              </a:spcBef>
              <a:spcAft>
                <a:spcPts val="0"/>
              </a:spcAft>
              <a:defRPr/>
            </a:pPr>
            <a:r>
              <a:rPr lang="ru-RU" sz="2000" b="1" dirty="0">
                <a:solidFill>
                  <a:schemeClr val="tx1"/>
                </a:solidFill>
                <a:latin typeface="Times New Roman" pitchFamily="18" charset="0"/>
                <a:cs typeface="Times New Roman" pitchFamily="18" charset="0"/>
              </a:rPr>
              <a:t>Предметно-развивающая среда</a:t>
            </a:r>
            <a:endParaRPr lang="ru-RU" sz="2000" dirty="0">
              <a:solidFill>
                <a:schemeClr val="tx1"/>
              </a:solidFill>
              <a:latin typeface="Times New Roman" pitchFamily="18" charset="0"/>
              <a:cs typeface="Times New Roman" pitchFamily="18" charset="0"/>
            </a:endParaRPr>
          </a:p>
        </p:txBody>
      </p:sp>
      <p:sp>
        <p:nvSpPr>
          <p:cNvPr id="10" name="Скругленный прямоугольник 9"/>
          <p:cNvSpPr/>
          <p:nvPr/>
        </p:nvSpPr>
        <p:spPr>
          <a:xfrm>
            <a:off x="1214414" y="5143512"/>
            <a:ext cx="2214578" cy="6429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Театральная деятельност</a:t>
            </a:r>
            <a:r>
              <a:rPr lang="ru-RU" sz="1600" b="1" dirty="0">
                <a:solidFill>
                  <a:schemeClr val="tx1"/>
                </a:solidFill>
              </a:rPr>
              <a:t>ь</a:t>
            </a:r>
          </a:p>
        </p:txBody>
      </p:sp>
      <p:sp>
        <p:nvSpPr>
          <p:cNvPr id="11" name="Скругленный прямоугольник 10"/>
          <p:cNvSpPr/>
          <p:nvPr/>
        </p:nvSpPr>
        <p:spPr>
          <a:xfrm>
            <a:off x="1214414" y="3571876"/>
            <a:ext cx="2214579" cy="6429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Практическая деятельность</a:t>
            </a:r>
          </a:p>
        </p:txBody>
      </p:sp>
      <p:sp>
        <p:nvSpPr>
          <p:cNvPr id="12" name="Скругленный прямоугольник 11"/>
          <p:cNvSpPr/>
          <p:nvPr/>
        </p:nvSpPr>
        <p:spPr>
          <a:xfrm>
            <a:off x="1214414" y="5929330"/>
            <a:ext cx="2214579" cy="6429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Художественное творчество</a:t>
            </a:r>
          </a:p>
        </p:txBody>
      </p:sp>
      <p:sp>
        <p:nvSpPr>
          <p:cNvPr id="13" name="Скругленный прямоугольник 12"/>
          <p:cNvSpPr/>
          <p:nvPr/>
        </p:nvSpPr>
        <p:spPr>
          <a:xfrm>
            <a:off x="3929058" y="2786058"/>
            <a:ext cx="2214567" cy="642938"/>
          </a:xfrm>
          <a:prstGeom prst="roundRect">
            <a:avLst/>
          </a:prstGeom>
          <a:solidFill>
            <a:srgbClr val="FFCCCC"/>
          </a:solidFill>
          <a:ln>
            <a:solidFill>
              <a:srgbClr val="FFCCCC"/>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Папка-передвижка</a:t>
            </a:r>
          </a:p>
        </p:txBody>
      </p:sp>
      <p:sp>
        <p:nvSpPr>
          <p:cNvPr id="14" name="Скругленный прямоугольник 13"/>
          <p:cNvSpPr/>
          <p:nvPr/>
        </p:nvSpPr>
        <p:spPr>
          <a:xfrm>
            <a:off x="3929058" y="3571876"/>
            <a:ext cx="2214578" cy="642937"/>
          </a:xfrm>
          <a:prstGeom prst="roundRect">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Консультация</a:t>
            </a:r>
          </a:p>
        </p:txBody>
      </p:sp>
      <p:sp>
        <p:nvSpPr>
          <p:cNvPr id="15" name="Скругленный прямоугольник 14"/>
          <p:cNvSpPr/>
          <p:nvPr/>
        </p:nvSpPr>
        <p:spPr>
          <a:xfrm>
            <a:off x="4000496" y="4357694"/>
            <a:ext cx="2143140" cy="642938"/>
          </a:xfrm>
          <a:prstGeom prst="roundRect">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Приобретение оборудования</a:t>
            </a:r>
          </a:p>
        </p:txBody>
      </p:sp>
      <p:sp>
        <p:nvSpPr>
          <p:cNvPr id="16" name="Скругленный прямоугольник 15"/>
          <p:cNvSpPr/>
          <p:nvPr/>
        </p:nvSpPr>
        <p:spPr>
          <a:xfrm>
            <a:off x="4000496" y="5929330"/>
            <a:ext cx="2214578" cy="571500"/>
          </a:xfrm>
          <a:prstGeom prst="roundRect">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600" b="1" dirty="0" smtClean="0">
                <a:solidFill>
                  <a:schemeClr val="tx1"/>
                </a:solidFill>
                <a:latin typeface="Times New Roman" pitchFamily="18" charset="0"/>
                <a:cs typeface="Times New Roman" pitchFamily="18" charset="0"/>
              </a:rPr>
              <a:t>Собрание</a:t>
            </a:r>
            <a:endParaRPr lang="ru-RU" sz="1600" b="1" dirty="0">
              <a:solidFill>
                <a:schemeClr val="tx1"/>
              </a:solidFill>
              <a:latin typeface="Times New Roman" pitchFamily="18" charset="0"/>
              <a:cs typeface="Times New Roman" pitchFamily="18" charset="0"/>
            </a:endParaRPr>
          </a:p>
        </p:txBody>
      </p:sp>
      <p:sp>
        <p:nvSpPr>
          <p:cNvPr id="17" name="Скругленный прямоугольник 16"/>
          <p:cNvSpPr/>
          <p:nvPr/>
        </p:nvSpPr>
        <p:spPr>
          <a:xfrm>
            <a:off x="6572264" y="3500438"/>
            <a:ext cx="2286016" cy="642937"/>
          </a:xfrm>
          <a:prstGeom prst="roundRect">
            <a:avLst/>
          </a:prstGeom>
          <a:solidFill>
            <a:srgbClr val="FFFFCC"/>
          </a:solidFill>
          <a:ln>
            <a:solidFill>
              <a:srgbClr val="FFC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Разбивка огорода </a:t>
            </a:r>
            <a:endParaRPr lang="ru-RU" sz="1600" b="1" dirty="0" smtClean="0">
              <a:solidFill>
                <a:schemeClr val="tx1"/>
              </a:solidFill>
              <a:latin typeface="Times New Roman" pitchFamily="18" charset="0"/>
              <a:cs typeface="Times New Roman" pitchFamily="18" charset="0"/>
            </a:endParaRPr>
          </a:p>
          <a:p>
            <a:pPr algn="ctr">
              <a:defRPr/>
            </a:pPr>
            <a:r>
              <a:rPr lang="ru-RU" sz="1600" b="1" dirty="0" smtClean="0">
                <a:solidFill>
                  <a:schemeClr val="tx1"/>
                </a:solidFill>
                <a:latin typeface="Times New Roman" pitchFamily="18" charset="0"/>
                <a:cs typeface="Times New Roman" pitchFamily="18" charset="0"/>
              </a:rPr>
              <a:t>на </a:t>
            </a:r>
            <a:r>
              <a:rPr lang="ru-RU" sz="1600" b="1" dirty="0">
                <a:solidFill>
                  <a:schemeClr val="tx1"/>
                </a:solidFill>
                <a:latin typeface="Times New Roman" pitchFamily="18" charset="0"/>
                <a:cs typeface="Times New Roman" pitchFamily="18" charset="0"/>
              </a:rPr>
              <a:t>окне</a:t>
            </a:r>
          </a:p>
        </p:txBody>
      </p:sp>
      <p:sp>
        <p:nvSpPr>
          <p:cNvPr id="18" name="Скругленный прямоугольник 17"/>
          <p:cNvSpPr/>
          <p:nvPr/>
        </p:nvSpPr>
        <p:spPr>
          <a:xfrm>
            <a:off x="6572264" y="4286250"/>
            <a:ext cx="2286016" cy="857262"/>
          </a:xfrm>
          <a:prstGeom prst="roundRect">
            <a:avLst/>
          </a:prstGeom>
          <a:solidFill>
            <a:srgbClr val="FFFFCC"/>
          </a:solidFill>
          <a:ln>
            <a:solidFill>
              <a:srgbClr val="FFC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600" b="1" dirty="0">
                <a:solidFill>
                  <a:schemeClr val="tx1"/>
                </a:solidFill>
                <a:latin typeface="Times New Roman" pitchFamily="18" charset="0"/>
                <a:cs typeface="Times New Roman" pitchFamily="18" charset="0"/>
              </a:rPr>
              <a:t>Дидактическое обеспечение </a:t>
            </a:r>
            <a:endParaRPr lang="ru-RU" sz="1600" b="1" dirty="0" smtClean="0">
              <a:solidFill>
                <a:schemeClr val="tx1"/>
              </a:solidFill>
              <a:latin typeface="Times New Roman" pitchFamily="18" charset="0"/>
              <a:cs typeface="Times New Roman" pitchFamily="18" charset="0"/>
            </a:endParaRPr>
          </a:p>
          <a:p>
            <a:pPr algn="ctr">
              <a:defRPr/>
            </a:pPr>
            <a:r>
              <a:rPr lang="ru-RU" sz="1600" b="1" dirty="0" smtClean="0">
                <a:solidFill>
                  <a:schemeClr val="tx1"/>
                </a:solidFill>
                <a:latin typeface="Times New Roman" pitchFamily="18" charset="0"/>
                <a:cs typeface="Times New Roman" pitchFamily="18" charset="0"/>
              </a:rPr>
              <a:t>проекта</a:t>
            </a:r>
            <a:endParaRPr lang="ru-RU" sz="1600" b="1" dirty="0">
              <a:solidFill>
                <a:schemeClr val="tx1"/>
              </a:solidFill>
              <a:latin typeface="Times New Roman" pitchFamily="18" charset="0"/>
              <a:cs typeface="Times New Roman" pitchFamily="18" charset="0"/>
            </a:endParaRPr>
          </a:p>
        </p:txBody>
      </p:sp>
      <p:sp>
        <p:nvSpPr>
          <p:cNvPr id="24" name="Заголовок 1"/>
          <p:cNvSpPr txBox="1">
            <a:spLocks/>
          </p:cNvSpPr>
          <p:nvPr/>
        </p:nvSpPr>
        <p:spPr>
          <a:xfrm>
            <a:off x="1142976" y="714356"/>
            <a:ext cx="6527800" cy="7254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w="19050">
                  <a:noFill/>
                  <a:prstDash val="solid"/>
                </a:ln>
                <a:solidFill>
                  <a:srgbClr val="006600"/>
                </a:solidFill>
                <a:effectLst>
                  <a:outerShdw blurRad="38100" dist="38100" dir="2700000" algn="tl">
                    <a:srgbClr val="C0C0C0"/>
                  </a:outerShdw>
                </a:effectLst>
                <a:uLnTx/>
                <a:uFillTx/>
                <a:latin typeface="Times New Roman" pitchFamily="18" charset="0"/>
                <a:ea typeface="+mj-ea"/>
                <a:cs typeface="Times New Roman" pitchFamily="18" charset="0"/>
              </a:rPr>
              <a:t>II ЭТАП –ОСНОВНОЙ</a:t>
            </a:r>
            <a:br>
              <a:rPr kumimoji="0" lang="ru-RU" sz="2800" b="1" i="0" u="none" strike="noStrike" kern="1200" cap="none" spc="0" normalizeH="0" baseline="0" noProof="0" dirty="0" smtClean="0">
                <a:ln w="19050">
                  <a:noFill/>
                  <a:prstDash val="solid"/>
                </a:ln>
                <a:solidFill>
                  <a:srgbClr val="006600"/>
                </a:solidFill>
                <a:effectLst>
                  <a:outerShdw blurRad="38100" dist="38100" dir="2700000" algn="tl">
                    <a:srgbClr val="C0C0C0"/>
                  </a:outerShdw>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w="19050">
                  <a:noFill/>
                  <a:prstDash val="solid"/>
                </a:ln>
                <a:solidFill>
                  <a:srgbClr val="006600"/>
                </a:solidFill>
                <a:effectLst>
                  <a:outerShdw blurRad="38100" dist="38100" dir="2700000" algn="tl">
                    <a:srgbClr val="C0C0C0"/>
                  </a:outerShdw>
                </a:effectLst>
                <a:uLnTx/>
                <a:uFillTx/>
                <a:latin typeface="Times New Roman" pitchFamily="18" charset="0"/>
                <a:ea typeface="+mj-ea"/>
                <a:cs typeface="Times New Roman" pitchFamily="18" charset="0"/>
              </a:rPr>
              <a:t>(ИССЛЕДОВАТЕЛЬСКИЙ)</a:t>
            </a:r>
            <a:endParaRPr kumimoji="0" lang="ru-RU" sz="2800" b="1" i="0" u="none" strike="noStrike" kern="1200" cap="none" spc="0" normalizeH="0" baseline="0" noProof="0" dirty="0">
              <a:ln w="19050">
                <a:noFill/>
                <a:prstDash val="solid"/>
              </a:ln>
              <a:solidFill>
                <a:srgbClr val="006600"/>
              </a:solidFill>
              <a:effectLst/>
              <a:uLnTx/>
              <a:uFillTx/>
              <a:latin typeface="Times New Roman" pitchFamily="18" charset="0"/>
              <a:ea typeface="+mj-ea"/>
              <a:cs typeface="Times New Roman" pitchFamily="18" charset="0"/>
            </a:endParaRPr>
          </a:p>
        </p:txBody>
      </p:sp>
      <p:sp>
        <p:nvSpPr>
          <p:cNvPr id="25" name="10-конечная звезда 24"/>
          <p:cNvSpPr/>
          <p:nvPr/>
        </p:nvSpPr>
        <p:spPr>
          <a:xfrm>
            <a:off x="6858016" y="0"/>
            <a:ext cx="2285984" cy="1714488"/>
          </a:xfrm>
          <a:prstGeom prst="star10">
            <a:avLst>
              <a:gd name="adj" fmla="val 32425"/>
              <a:gd name="hf" fmla="val 1051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a:cs typeface="Times New Roman" pitchFamily="18" charset="0"/>
              </a:rPr>
              <a:t>Реализация проекта</a:t>
            </a:r>
            <a:endParaRPr lang="ru-RU" sz="1600" b="1" dirty="0">
              <a:solidFill>
                <a:schemeClr val="tx1"/>
              </a:solidFill>
              <a:latin typeface="Times New Roman" pitchFamily="18" charset="0"/>
              <a:cs typeface="Times New Roman" pitchFamily="18" charset="0"/>
            </a:endParaRPr>
          </a:p>
        </p:txBody>
      </p:sp>
      <p:sp>
        <p:nvSpPr>
          <p:cNvPr id="32" name="Скругленный прямоугольник 31"/>
          <p:cNvSpPr/>
          <p:nvPr/>
        </p:nvSpPr>
        <p:spPr>
          <a:xfrm>
            <a:off x="4000496" y="5143512"/>
            <a:ext cx="2214578" cy="642938"/>
          </a:xfrm>
          <a:prstGeom prst="roundRect">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600" b="1" dirty="0" smtClean="0">
                <a:solidFill>
                  <a:schemeClr val="tx1"/>
                </a:solidFill>
                <a:latin typeface="Times New Roman" pitchFamily="18" charset="0"/>
                <a:cs typeface="Times New Roman" pitchFamily="18" charset="0"/>
              </a:rPr>
              <a:t>Конкурс</a:t>
            </a:r>
            <a:endParaRPr lang="ru-RU" sz="1600" b="1" dirty="0">
              <a:solidFill>
                <a:schemeClr val="tx1"/>
              </a:solidFill>
              <a:latin typeface="Times New Roman" pitchFamily="18" charset="0"/>
              <a:cs typeface="Times New Roman" pitchFamily="18" charset="0"/>
            </a:endParaRPr>
          </a:p>
        </p:txBody>
      </p:sp>
      <p:sp>
        <p:nvSpPr>
          <p:cNvPr id="36" name="Нижний колонтитул 35"/>
          <p:cNvSpPr>
            <a:spLocks noGrp="1"/>
          </p:cNvSpPr>
          <p:nvPr>
            <p:ph type="ftr" sz="quarter" idx="11"/>
          </p:nvPr>
        </p:nvSpPr>
        <p:spPr>
          <a:xfrm>
            <a:off x="3124200" y="6500834"/>
            <a:ext cx="2895600" cy="220641"/>
          </a:xfrm>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pedsovet.su/_ld/351/94240888.jpg"/>
          <p:cNvPicPr>
            <a:picLocks noChangeAspect="1" noChangeArrowheads="1"/>
          </p:cNvPicPr>
          <p:nvPr/>
        </p:nvPicPr>
        <p:blipFill>
          <a:blip r:embed="rId2" cstate="print"/>
          <a:srcRect l="1562" t="5208" r="1562" b="2083"/>
          <a:stretch>
            <a:fillRect/>
          </a:stretch>
        </p:blipFill>
        <p:spPr bwMode="auto">
          <a:xfrm>
            <a:off x="-12873" y="0"/>
            <a:ext cx="9156873" cy="6858000"/>
          </a:xfrm>
          <a:prstGeom prst="rect">
            <a:avLst/>
          </a:prstGeom>
          <a:noFill/>
        </p:spPr>
      </p:pic>
      <p:sp>
        <p:nvSpPr>
          <p:cNvPr id="10" name="12-конечная звезда 9"/>
          <p:cNvSpPr/>
          <p:nvPr/>
        </p:nvSpPr>
        <p:spPr>
          <a:xfrm>
            <a:off x="3857620" y="0"/>
            <a:ext cx="3214710" cy="2357430"/>
          </a:xfrm>
          <a:prstGeom prst="star12">
            <a:avLst>
              <a:gd name="adj" fmla="val 43892"/>
            </a:avLst>
          </a:prstGeom>
          <a:solidFill>
            <a:srgbClr val="00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Дидактические игры</a:t>
            </a:r>
          </a:p>
          <a:p>
            <a:pPr marL="0" indent="0" algn="ctr">
              <a:spcBef>
                <a:spcPts val="0"/>
              </a:spcBef>
              <a:buNone/>
              <a:defRPr/>
            </a:pPr>
            <a:r>
              <a:rPr lang="ru-RU" sz="1400" dirty="0" smtClean="0">
                <a:solidFill>
                  <a:schemeClr val="tx1"/>
                </a:solidFill>
                <a:latin typeface="Times New Roman" pitchFamily="18" charset="0"/>
                <a:cs typeface="Times New Roman" pitchFamily="18" charset="0"/>
              </a:rPr>
              <a:t>«Найди по описанию», «Узнай на ощупь», «Угадай овощ на вкус», «Разрезные картинки», «Чудесный мешочек», «Четвертый лишний», «Составь цветок», «Вершки и корешки».</a:t>
            </a:r>
            <a:endParaRPr lang="ru-RU" sz="1400" dirty="0">
              <a:solidFill>
                <a:schemeClr val="tx1"/>
              </a:solidFill>
              <a:latin typeface="Times New Roman" pitchFamily="18" charset="0"/>
              <a:cs typeface="Times New Roman" pitchFamily="18" charset="0"/>
            </a:endParaRPr>
          </a:p>
        </p:txBody>
      </p:sp>
      <p:sp>
        <p:nvSpPr>
          <p:cNvPr id="9" name="10-конечная звезда 8"/>
          <p:cNvSpPr/>
          <p:nvPr/>
        </p:nvSpPr>
        <p:spPr>
          <a:xfrm>
            <a:off x="5292080" y="2708920"/>
            <a:ext cx="2088232" cy="1929966"/>
          </a:xfrm>
          <a:prstGeom prst="star10">
            <a:avLst>
              <a:gd name="adj" fmla="val 41897"/>
              <a:gd name="hf" fmla="val 105146"/>
            </a:avLst>
          </a:prstGeom>
          <a:solidFill>
            <a:srgbClr val="FF66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Эксперименты:</a:t>
            </a:r>
          </a:p>
          <a:p>
            <a:pPr algn="ctr"/>
            <a:r>
              <a:rPr lang="ru-RU" sz="1400" dirty="0" smtClean="0">
                <a:solidFill>
                  <a:schemeClr val="tx1"/>
                </a:solidFill>
                <a:latin typeface="Times New Roman" pitchFamily="18" charset="0"/>
                <a:cs typeface="Times New Roman" pitchFamily="18" charset="0"/>
              </a:rPr>
              <a:t>«Какая земля»</a:t>
            </a:r>
            <a:r>
              <a:rPr lang="ru-RU" sz="1400" b="1"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«Что необходимо для роста растениям»</a:t>
            </a:r>
            <a:endParaRPr lang="ru-RU" sz="2000" dirty="0">
              <a:solidFill>
                <a:schemeClr val="tx1"/>
              </a:solidFill>
              <a:latin typeface="Times New Roman" pitchFamily="18" charset="0"/>
              <a:cs typeface="Times New Roman" pitchFamily="18" charset="0"/>
            </a:endParaRPr>
          </a:p>
        </p:txBody>
      </p:sp>
      <p:sp>
        <p:nvSpPr>
          <p:cNvPr id="16" name="10-конечная звезда 15"/>
          <p:cNvSpPr/>
          <p:nvPr/>
        </p:nvSpPr>
        <p:spPr>
          <a:xfrm>
            <a:off x="6804248" y="1412776"/>
            <a:ext cx="2054602" cy="1872208"/>
          </a:xfrm>
          <a:prstGeom prst="star10">
            <a:avLst/>
          </a:prstGeom>
          <a:solidFill>
            <a:srgbClr val="FF99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Наблюдения: </a:t>
            </a:r>
          </a:p>
          <a:p>
            <a:pPr algn="ctr"/>
            <a:r>
              <a:rPr lang="ru-RU" sz="1400" dirty="0" smtClean="0">
                <a:solidFill>
                  <a:schemeClr val="tx1"/>
                </a:solidFill>
                <a:latin typeface="Times New Roman" pitchFamily="18" charset="0"/>
                <a:cs typeface="Times New Roman" pitchFamily="18" charset="0"/>
              </a:rPr>
              <a:t>за ростом посевов овощей и цветов и занесение в дневник наблюдений</a:t>
            </a:r>
            <a:endParaRPr lang="ru-RU" sz="1400" dirty="0">
              <a:solidFill>
                <a:schemeClr val="tx1"/>
              </a:solidFill>
              <a:latin typeface="Times New Roman" pitchFamily="18" charset="0"/>
              <a:cs typeface="Times New Roman" pitchFamily="18" charset="0"/>
            </a:endParaRPr>
          </a:p>
        </p:txBody>
      </p:sp>
      <p:sp>
        <p:nvSpPr>
          <p:cNvPr id="17" name="10-конечная звезда 16"/>
          <p:cNvSpPr/>
          <p:nvPr/>
        </p:nvSpPr>
        <p:spPr>
          <a:xfrm>
            <a:off x="7020272" y="0"/>
            <a:ext cx="2123728" cy="1484784"/>
          </a:xfrm>
          <a:prstGeom prst="star10">
            <a:avLst>
              <a:gd name="adj" fmla="val 36766"/>
              <a:gd name="hf" fmla="val 1051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a:cs typeface="Times New Roman" pitchFamily="18" charset="0"/>
              </a:rPr>
              <a:t>Реализация проекта</a:t>
            </a:r>
            <a:endParaRPr lang="ru-RU" sz="1600" b="1" dirty="0">
              <a:solidFill>
                <a:schemeClr val="tx1"/>
              </a:solidFill>
              <a:latin typeface="Times New Roman" pitchFamily="18" charset="0"/>
              <a:cs typeface="Times New Roman" pitchFamily="18" charset="0"/>
            </a:endParaRPr>
          </a:p>
        </p:txBody>
      </p:sp>
      <p:sp>
        <p:nvSpPr>
          <p:cNvPr id="8" name="10-конечная звезда 7"/>
          <p:cNvSpPr/>
          <p:nvPr/>
        </p:nvSpPr>
        <p:spPr>
          <a:xfrm>
            <a:off x="142844" y="0"/>
            <a:ext cx="2571768" cy="2214554"/>
          </a:xfrm>
          <a:prstGeom prst="star10">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Беседы с детьми:</a:t>
            </a:r>
            <a:endParaRPr lang="ru-RU" sz="1400" dirty="0" smtClean="0">
              <a:solidFill>
                <a:schemeClr val="tx1"/>
              </a:solidFill>
              <a:latin typeface="Times New Roman" pitchFamily="18" charset="0"/>
              <a:cs typeface="Times New Roman" pitchFamily="18" charset="0"/>
            </a:endParaRPr>
          </a:p>
          <a:p>
            <a:pPr algn="ctr"/>
            <a:r>
              <a:rPr lang="ru-RU" sz="1400" dirty="0" smtClean="0">
                <a:solidFill>
                  <a:schemeClr val="tx1"/>
                </a:solidFill>
                <a:latin typeface="Times New Roman" pitchFamily="18" charset="0"/>
                <a:cs typeface="Times New Roman" pitchFamily="18" charset="0"/>
              </a:rPr>
              <a:t>«Как сажать семена»,</a:t>
            </a:r>
          </a:p>
          <a:p>
            <a:pPr algn="ctr"/>
            <a:r>
              <a:rPr lang="ru-RU" sz="1400" dirty="0" smtClean="0">
                <a:solidFill>
                  <a:schemeClr val="tx1"/>
                </a:solidFill>
                <a:latin typeface="Times New Roman" pitchFamily="18" charset="0"/>
                <a:cs typeface="Times New Roman" pitchFamily="18" charset="0"/>
              </a:rPr>
              <a:t>«Строение растения»,</a:t>
            </a:r>
          </a:p>
          <a:p>
            <a:pPr algn="ctr"/>
            <a:r>
              <a:rPr lang="ru-RU" sz="1400" dirty="0" smtClean="0">
                <a:solidFill>
                  <a:schemeClr val="tx1"/>
                </a:solidFill>
                <a:latin typeface="Times New Roman" pitchFamily="18" charset="0"/>
                <a:cs typeface="Times New Roman" pitchFamily="18" charset="0"/>
              </a:rPr>
              <a:t>«Что мы знаем об овощах», «Витамины на окне», «Урожай с грядки».</a:t>
            </a:r>
            <a:endParaRPr lang="ru-RU" sz="1400" dirty="0">
              <a:solidFill>
                <a:schemeClr val="tx1"/>
              </a:solidFill>
              <a:latin typeface="Times New Roman" pitchFamily="18" charset="0"/>
              <a:cs typeface="Times New Roman" pitchFamily="18" charset="0"/>
            </a:endParaRPr>
          </a:p>
        </p:txBody>
      </p:sp>
      <p:sp>
        <p:nvSpPr>
          <p:cNvPr id="11" name="16-конечная звезда 10"/>
          <p:cNvSpPr/>
          <p:nvPr/>
        </p:nvSpPr>
        <p:spPr>
          <a:xfrm>
            <a:off x="6429388" y="4572008"/>
            <a:ext cx="2571768" cy="2071702"/>
          </a:xfrm>
          <a:prstGeom prst="star16">
            <a:avLst>
              <a:gd name="adj" fmla="val 43384"/>
            </a:avLst>
          </a:prstGeom>
          <a:solidFill>
            <a:srgbClr val="FF99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Подвижные игры:</a:t>
            </a:r>
            <a:r>
              <a:rPr lang="ru-RU" sz="1400" dirty="0" smtClean="0">
                <a:solidFill>
                  <a:schemeClr val="tx1"/>
                </a:solidFill>
                <a:latin typeface="Times New Roman" pitchFamily="18" charset="0"/>
                <a:cs typeface="Times New Roman" pitchFamily="18" charset="0"/>
              </a:rPr>
              <a:t>«</a:t>
            </a:r>
            <a:r>
              <a:rPr lang="ru-RU" sz="1400" dirty="0" err="1" smtClean="0">
                <a:solidFill>
                  <a:schemeClr val="tx1"/>
                </a:solidFill>
                <a:latin typeface="Times New Roman" pitchFamily="18" charset="0"/>
                <a:cs typeface="Times New Roman" pitchFamily="18" charset="0"/>
              </a:rPr>
              <a:t>Съедобное-несъедобное</a:t>
            </a:r>
            <a:r>
              <a:rPr lang="ru-RU" sz="1400" dirty="0" smtClean="0">
                <a:solidFill>
                  <a:schemeClr val="tx1"/>
                </a:solidFill>
                <a:latin typeface="Times New Roman" pitchFamily="18" charset="0"/>
                <a:cs typeface="Times New Roman" pitchFamily="18" charset="0"/>
              </a:rPr>
              <a:t>», «Найди пару», «</a:t>
            </a:r>
            <a:r>
              <a:rPr lang="ru-RU" sz="1400" dirty="0" err="1" smtClean="0">
                <a:solidFill>
                  <a:schemeClr val="tx1"/>
                </a:solidFill>
                <a:latin typeface="Times New Roman" pitchFamily="18" charset="0"/>
                <a:cs typeface="Times New Roman" pitchFamily="18" charset="0"/>
              </a:rPr>
              <a:t>Огуречик</a:t>
            </a:r>
            <a:r>
              <a:rPr lang="ru-RU" sz="1400" dirty="0" smtClean="0">
                <a:solidFill>
                  <a:schemeClr val="tx1"/>
                </a:solidFill>
                <a:latin typeface="Times New Roman" pitchFamily="18" charset="0"/>
                <a:cs typeface="Times New Roman" pitchFamily="18" charset="0"/>
              </a:rPr>
              <a:t>», «Кто быстрее соберет урожай», «Собери цветок».</a:t>
            </a:r>
            <a:endParaRPr lang="ru-RU" sz="1600" dirty="0">
              <a:solidFill>
                <a:schemeClr val="tx1"/>
              </a:solidFill>
              <a:latin typeface="Times New Roman" pitchFamily="18" charset="0"/>
              <a:cs typeface="Times New Roman" pitchFamily="18" charset="0"/>
            </a:endParaRPr>
          </a:p>
        </p:txBody>
      </p:sp>
      <p:sp>
        <p:nvSpPr>
          <p:cNvPr id="14" name="16-конечная звезда 13"/>
          <p:cNvSpPr/>
          <p:nvPr/>
        </p:nvSpPr>
        <p:spPr>
          <a:xfrm>
            <a:off x="0" y="4437112"/>
            <a:ext cx="2786082" cy="2278036"/>
          </a:xfrm>
          <a:prstGeom prst="star16">
            <a:avLst>
              <a:gd name="adj" fmla="val 44979"/>
            </a:avLst>
          </a:prstGeom>
          <a:solidFill>
            <a:srgbClr val="FFCC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fontAlgn="auto" hangingPunct="1">
              <a:spcBef>
                <a:spcPts val="0"/>
              </a:spcBef>
              <a:spcAft>
                <a:spcPts val="0"/>
              </a:spcAft>
              <a:buFont typeface="Arial" pitchFamily="34" charset="0"/>
              <a:buNone/>
              <a:defRPr/>
            </a:pPr>
            <a:r>
              <a:rPr lang="ru-RU" sz="1400" b="1" dirty="0" smtClean="0">
                <a:solidFill>
                  <a:schemeClr val="tx1"/>
                </a:solidFill>
                <a:latin typeface="Times New Roman" pitchFamily="18" charset="0"/>
                <a:cs typeface="Times New Roman" pitchFamily="18" charset="0"/>
              </a:rPr>
              <a:t>Сюжетно-ролевые игры:</a:t>
            </a:r>
            <a:r>
              <a:rPr lang="ru-RU" sz="1400" dirty="0" smtClean="0">
                <a:solidFill>
                  <a:schemeClr val="tx1"/>
                </a:solidFill>
                <a:latin typeface="Times New Roman" pitchFamily="18" charset="0"/>
                <a:cs typeface="Times New Roman" pitchFamily="18" charset="0"/>
              </a:rPr>
              <a:t>«Продуктовый магазин», «Едем на дачу», «Овощной магазин», «Цветочный магазин», «Собери цветок». </a:t>
            </a:r>
            <a:endParaRPr lang="ru-RU" sz="1400" dirty="0">
              <a:solidFill>
                <a:schemeClr val="tx1"/>
              </a:solidFill>
              <a:latin typeface="Times New Roman" pitchFamily="18" charset="0"/>
              <a:cs typeface="Times New Roman" pitchFamily="18" charset="0"/>
            </a:endParaRPr>
          </a:p>
        </p:txBody>
      </p:sp>
      <p:sp>
        <p:nvSpPr>
          <p:cNvPr id="19" name="12-конечная звезда 18"/>
          <p:cNvSpPr/>
          <p:nvPr/>
        </p:nvSpPr>
        <p:spPr>
          <a:xfrm>
            <a:off x="1043608" y="1844824"/>
            <a:ext cx="3240360" cy="2808312"/>
          </a:xfrm>
          <a:prstGeom prst="star12">
            <a:avLst>
              <a:gd name="adj" fmla="val 43892"/>
            </a:avLst>
          </a:prstGeom>
          <a:solidFill>
            <a:srgbClr val="00FF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400"/>
              </a:buClr>
              <a:defRPr/>
            </a:pPr>
            <a:r>
              <a:rPr lang="ru-RU" sz="1400" b="1" dirty="0" smtClean="0">
                <a:solidFill>
                  <a:schemeClr val="tx1"/>
                </a:solidFill>
                <a:latin typeface="Times New Roman" pitchFamily="18" charset="0"/>
                <a:cs typeface="Times New Roman" pitchFamily="18" charset="0"/>
              </a:rPr>
              <a:t>Чтение х.л. </a:t>
            </a:r>
          </a:p>
          <a:p>
            <a:pPr algn="ctr">
              <a:buClr>
                <a:srgbClr val="006400"/>
              </a:buClr>
              <a:defRPr/>
            </a:pPr>
            <a:r>
              <a:rPr lang="ru-RU" sz="1400" dirty="0" smtClean="0">
                <a:solidFill>
                  <a:schemeClr val="tx1"/>
                </a:solidFill>
                <a:latin typeface="Times New Roman" pitchFamily="18" charset="0"/>
                <a:cs typeface="Times New Roman" pitchFamily="18" charset="0"/>
              </a:rPr>
              <a:t>«Пых» </a:t>
            </a:r>
            <a:r>
              <a:rPr lang="ru-RU" sz="1400" dirty="0" err="1" smtClean="0">
                <a:solidFill>
                  <a:schemeClr val="tx1"/>
                </a:solidFill>
                <a:latin typeface="Times New Roman" pitchFamily="18" charset="0"/>
                <a:cs typeface="Times New Roman" pitchFamily="18" charset="0"/>
              </a:rPr>
              <a:t>бел.н</a:t>
            </a:r>
            <a:r>
              <a:rPr lang="ru-RU" sz="1400" dirty="0" smtClean="0">
                <a:solidFill>
                  <a:schemeClr val="tx1"/>
                </a:solidFill>
                <a:latin typeface="Times New Roman" pitchFamily="18" charset="0"/>
                <a:cs typeface="Times New Roman" pitchFamily="18" charset="0"/>
              </a:rPr>
              <a:t>. сказка,</a:t>
            </a:r>
          </a:p>
          <a:p>
            <a:pPr algn="ctr">
              <a:buClr>
                <a:srgbClr val="006400"/>
              </a:buClr>
              <a:defRPr/>
            </a:pPr>
            <a:r>
              <a:rPr lang="ru-RU" sz="1400" dirty="0" smtClean="0">
                <a:solidFill>
                  <a:schemeClr val="tx1"/>
                </a:solidFill>
                <a:latin typeface="Times New Roman" pitchFamily="18" charset="0"/>
                <a:cs typeface="Times New Roman" pitchFamily="18" charset="0"/>
              </a:rPr>
              <a:t>«Овощи» Ю. </a:t>
            </a:r>
            <a:r>
              <a:rPr lang="ru-RU" sz="1400" dirty="0" err="1" smtClean="0">
                <a:solidFill>
                  <a:schemeClr val="tx1"/>
                </a:solidFill>
                <a:latin typeface="Times New Roman" pitchFamily="18" charset="0"/>
                <a:cs typeface="Times New Roman" pitchFamily="18" charset="0"/>
              </a:rPr>
              <a:t>Тувим</a:t>
            </a:r>
            <a:r>
              <a:rPr lang="ru-RU" sz="1400" dirty="0" smtClean="0">
                <a:solidFill>
                  <a:schemeClr val="tx1"/>
                </a:solidFill>
                <a:latin typeface="Times New Roman" pitchFamily="18" charset="0"/>
                <a:cs typeface="Times New Roman" pitchFamily="18" charset="0"/>
              </a:rPr>
              <a:t>, «Удивительный огород»  </a:t>
            </a:r>
            <a:r>
              <a:rPr lang="ru-RU" sz="1400" dirty="0" err="1" smtClean="0">
                <a:solidFill>
                  <a:schemeClr val="tx1"/>
                </a:solidFill>
                <a:latin typeface="Times New Roman" pitchFamily="18" charset="0"/>
                <a:cs typeface="Times New Roman" pitchFamily="18" charset="0"/>
              </a:rPr>
              <a:t>Кончаловская</a:t>
            </a:r>
            <a:r>
              <a:rPr lang="ru-RU" sz="1400" dirty="0" smtClean="0">
                <a:solidFill>
                  <a:schemeClr val="tx1"/>
                </a:solidFill>
                <a:latin typeface="Times New Roman" pitchFamily="18" charset="0"/>
                <a:cs typeface="Times New Roman" pitchFamily="18" charset="0"/>
              </a:rPr>
              <a:t>, «Вершки и корешки» р.н. сказка, </a:t>
            </a:r>
          </a:p>
          <a:p>
            <a:pPr algn="ctr" eaLnBrk="1" fontAlgn="auto" hangingPunct="1">
              <a:spcAft>
                <a:spcPts val="0"/>
              </a:spcAft>
              <a:buClr>
                <a:srgbClr val="006400"/>
              </a:buClr>
              <a:defRPr/>
            </a:pPr>
            <a:r>
              <a:rPr lang="ru-RU" sz="1400" dirty="0" smtClean="0">
                <a:solidFill>
                  <a:schemeClr val="tx1"/>
                </a:solidFill>
                <a:latin typeface="Times New Roman" pitchFamily="18" charset="0"/>
                <a:cs typeface="Times New Roman" pitchFamily="18" charset="0"/>
              </a:rPr>
              <a:t>«</a:t>
            </a:r>
            <a:r>
              <a:rPr lang="ru-RU" sz="1400" dirty="0" err="1" smtClean="0">
                <a:solidFill>
                  <a:schemeClr val="tx1"/>
                </a:solidFill>
                <a:latin typeface="Times New Roman" pitchFamily="18" charset="0"/>
                <a:cs typeface="Times New Roman" pitchFamily="18" charset="0"/>
              </a:rPr>
              <a:t>Цветик-семицветик</a:t>
            </a:r>
            <a:r>
              <a:rPr lang="ru-RU" sz="1400" dirty="0" smtClean="0">
                <a:solidFill>
                  <a:schemeClr val="tx1"/>
                </a:solidFill>
                <a:latin typeface="Times New Roman" pitchFamily="18" charset="0"/>
                <a:cs typeface="Times New Roman" pitchFamily="18" charset="0"/>
              </a:rPr>
              <a:t>» В.Катаев, Загадки, пословицы об овощах, труде, орудиях труда</a:t>
            </a:r>
            <a:r>
              <a:rPr lang="ru-RU" sz="1400" dirty="0" smtClean="0">
                <a:solidFill>
                  <a:schemeClr val="tx1"/>
                </a:solidFill>
              </a:rPr>
              <a:t>.</a:t>
            </a:r>
          </a:p>
        </p:txBody>
      </p:sp>
      <p:sp>
        <p:nvSpPr>
          <p:cNvPr id="21" name="12-конечная звезда 20"/>
          <p:cNvSpPr/>
          <p:nvPr/>
        </p:nvSpPr>
        <p:spPr>
          <a:xfrm>
            <a:off x="3059832" y="4077072"/>
            <a:ext cx="3168352" cy="2780928"/>
          </a:xfrm>
          <a:prstGeom prst="star12">
            <a:avLst>
              <a:gd name="adj" fmla="val 44714"/>
            </a:avLst>
          </a:prstGeom>
          <a:solidFill>
            <a:srgbClr val="00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charset="0"/>
              <a:buNone/>
            </a:pPr>
            <a:endParaRPr lang="ru-RU" sz="1400" b="1" dirty="0" smtClean="0">
              <a:solidFill>
                <a:schemeClr val="tx1"/>
              </a:solidFill>
              <a:latin typeface="Times New Roman" pitchFamily="18" charset="0"/>
              <a:cs typeface="Times New Roman" pitchFamily="18" charset="0"/>
            </a:endParaRPr>
          </a:p>
          <a:p>
            <a:pPr algn="ctr" eaLnBrk="1" hangingPunct="1">
              <a:buFont typeface="Arial" charset="0"/>
              <a:buNone/>
            </a:pPr>
            <a:endParaRPr lang="ru-RU" sz="1400" b="1" dirty="0" smtClean="0">
              <a:solidFill>
                <a:schemeClr val="tx1"/>
              </a:solidFill>
              <a:latin typeface="Times New Roman" pitchFamily="18" charset="0"/>
              <a:cs typeface="Times New Roman" pitchFamily="18" charset="0"/>
            </a:endParaRPr>
          </a:p>
          <a:p>
            <a:pPr algn="ctr" eaLnBrk="1" hangingPunct="1">
              <a:buFont typeface="Arial" charset="0"/>
              <a:buNone/>
            </a:pPr>
            <a:r>
              <a:rPr lang="ru-RU" sz="1400" b="1" dirty="0" smtClean="0">
                <a:ln w="19050">
                  <a:noFill/>
                  <a:prstDash val="solid"/>
                </a:ln>
                <a:solidFill>
                  <a:schemeClr val="tx1"/>
                </a:solidFill>
                <a:latin typeface="Times New Roman" pitchFamily="18" charset="0"/>
                <a:cs typeface="Times New Roman" pitchFamily="18" charset="0"/>
              </a:rPr>
              <a:t>Продуктивная деятельность:</a:t>
            </a:r>
          </a:p>
          <a:p>
            <a:pPr algn="ctr" eaLnBrk="1" hangingPunct="1">
              <a:buFont typeface="Arial" charset="0"/>
              <a:buNone/>
            </a:pPr>
            <a:r>
              <a:rPr lang="ru-RU" sz="1400" b="1" dirty="0" smtClean="0">
                <a:solidFill>
                  <a:schemeClr val="tx1"/>
                </a:solidFill>
                <a:latin typeface="Times New Roman" pitchFamily="18" charset="0"/>
                <a:cs typeface="Times New Roman" pitchFamily="18" charset="0"/>
              </a:rPr>
              <a:t>Рисование </a:t>
            </a:r>
          </a:p>
          <a:p>
            <a:pPr algn="ctr" eaLnBrk="1" hangingPunct="1">
              <a:buFont typeface="Arial" charset="0"/>
              <a:buNone/>
            </a:pPr>
            <a:r>
              <a:rPr lang="ru-RU" sz="1400" dirty="0" smtClean="0">
                <a:solidFill>
                  <a:schemeClr val="tx1"/>
                </a:solidFill>
                <a:latin typeface="Times New Roman" pitchFamily="18" charset="0"/>
                <a:cs typeface="Times New Roman" pitchFamily="18" charset="0"/>
              </a:rPr>
              <a:t>«Овощи  на столе»,</a:t>
            </a:r>
          </a:p>
          <a:p>
            <a:pPr algn="ctr" eaLnBrk="1" hangingPunct="1">
              <a:buFont typeface="Arial" charset="0"/>
              <a:buNone/>
            </a:pPr>
            <a:r>
              <a:rPr lang="ru-RU" sz="1400" dirty="0" smtClean="0">
                <a:solidFill>
                  <a:schemeClr val="tx1"/>
                </a:solidFill>
                <a:latin typeface="Times New Roman" pitchFamily="18" charset="0"/>
                <a:cs typeface="Times New Roman" pitchFamily="18" charset="0"/>
              </a:rPr>
              <a:t>«Цветы в вазе»,</a:t>
            </a:r>
          </a:p>
          <a:p>
            <a:pPr algn="ctr" eaLnBrk="1" hangingPunct="1">
              <a:buFont typeface="Arial" charset="0"/>
              <a:buNone/>
            </a:pPr>
            <a:r>
              <a:rPr lang="ru-RU" sz="1400" b="1" dirty="0" smtClean="0">
                <a:solidFill>
                  <a:schemeClr val="tx1"/>
                </a:solidFill>
                <a:latin typeface="Times New Roman" pitchFamily="18" charset="0"/>
                <a:cs typeface="Times New Roman" pitchFamily="18" charset="0"/>
              </a:rPr>
              <a:t>Аппликация</a:t>
            </a:r>
            <a:r>
              <a:rPr lang="ru-RU" sz="1400" dirty="0" smtClean="0">
                <a:solidFill>
                  <a:schemeClr val="tx1"/>
                </a:solidFill>
                <a:latin typeface="Times New Roman" pitchFamily="18" charset="0"/>
                <a:cs typeface="Times New Roman" pitchFamily="18" charset="0"/>
              </a:rPr>
              <a:t>: «Овощи на тарелке»,</a:t>
            </a:r>
          </a:p>
          <a:p>
            <a:pPr algn="ctr">
              <a:buNone/>
            </a:pPr>
            <a:r>
              <a:rPr lang="ru-RU" sz="1400" dirty="0" smtClean="0">
                <a:solidFill>
                  <a:schemeClr val="tx1"/>
                </a:solidFill>
                <a:latin typeface="Times New Roman" pitchFamily="18" charset="0"/>
                <a:cs typeface="Times New Roman" pitchFamily="18" charset="0"/>
              </a:rPr>
              <a:t>«Цветы в вазе», «Верба в вазе»</a:t>
            </a:r>
          </a:p>
          <a:p>
            <a:pPr algn="ctr" eaLnBrk="1" hangingPunct="1">
              <a:buFont typeface="Arial" charset="0"/>
              <a:buNone/>
            </a:pPr>
            <a:r>
              <a:rPr lang="ru-RU" sz="1400" b="1" dirty="0" smtClean="0">
                <a:solidFill>
                  <a:schemeClr val="tx1"/>
                </a:solidFill>
                <a:latin typeface="Times New Roman" pitchFamily="18" charset="0"/>
                <a:cs typeface="Times New Roman" pitchFamily="18" charset="0"/>
              </a:rPr>
              <a:t>Лепка</a:t>
            </a:r>
            <a:r>
              <a:rPr lang="ru-RU" sz="1400" dirty="0" smtClean="0">
                <a:solidFill>
                  <a:schemeClr val="tx1"/>
                </a:solidFill>
                <a:latin typeface="Times New Roman" pitchFamily="18" charset="0"/>
                <a:cs typeface="Times New Roman" pitchFamily="18" charset="0"/>
              </a:rPr>
              <a:t> «Овощи для игры»</a:t>
            </a:r>
          </a:p>
          <a:p>
            <a:pPr eaLnBrk="1" hangingPunct="1"/>
            <a:endParaRPr lang="ru-RU" sz="1400" dirty="0" smtClean="0"/>
          </a:p>
          <a:p>
            <a:pPr>
              <a:buNone/>
            </a:pPr>
            <a:r>
              <a:rPr lang="ru-RU" sz="1400" dirty="0" smtClean="0"/>
              <a:t>»</a:t>
            </a:r>
          </a:p>
        </p:txBody>
      </p:sp>
      <p:pic>
        <p:nvPicPr>
          <p:cNvPr id="22" name="Picture 2" descr="D:\ПАПКА ИРИНЫ\смесь\поделки из всего\поделки\img-28180718-004.jpg"/>
          <p:cNvPicPr>
            <a:picLocks noChangeAspect="1" noChangeArrowheads="1"/>
          </p:cNvPicPr>
          <p:nvPr/>
        </p:nvPicPr>
        <p:blipFill>
          <a:blip r:embed="rId3" cstate="print"/>
          <a:srcRect/>
          <a:stretch>
            <a:fillRect/>
          </a:stretch>
        </p:blipFill>
        <p:spPr bwMode="auto">
          <a:xfrm>
            <a:off x="2857488" y="571480"/>
            <a:ext cx="864343" cy="1214446"/>
          </a:xfrm>
          <a:prstGeom prst="rect">
            <a:avLst/>
          </a:prstGeom>
          <a:noFill/>
        </p:spPr>
      </p:pic>
      <p:pic>
        <p:nvPicPr>
          <p:cNvPr id="23" name="Picture 8" descr="D:\ПАПКА ИРИНЫ\смесь\поделки из всего\DSC02173.JPG"/>
          <p:cNvPicPr>
            <a:picLocks noChangeAspect="1" noChangeArrowheads="1"/>
          </p:cNvPicPr>
          <p:nvPr/>
        </p:nvPicPr>
        <p:blipFill>
          <a:blip r:embed="rId4" cstate="print">
            <a:lum bright="20000" contrast="20000"/>
          </a:blip>
          <a:srcRect l="51769" t="3351" r="25965" b="48902"/>
          <a:stretch>
            <a:fillRect/>
          </a:stretch>
        </p:blipFill>
        <p:spPr bwMode="auto">
          <a:xfrm>
            <a:off x="4355976" y="2420888"/>
            <a:ext cx="807124" cy="1150153"/>
          </a:xfrm>
          <a:prstGeom prst="rect">
            <a:avLst/>
          </a:prstGeom>
          <a:noFill/>
          <a:ln w="28575">
            <a:solidFill>
              <a:srgbClr val="0000FF"/>
            </a:solidFill>
          </a:ln>
        </p:spPr>
      </p:pic>
      <p:pic>
        <p:nvPicPr>
          <p:cNvPr id="26" name="Picture 6" descr="D:\ПАПКА ИРИНЫ\смесь\поделки из всего\100_5099.JPG"/>
          <p:cNvPicPr>
            <a:picLocks noChangeAspect="1" noChangeArrowheads="1"/>
          </p:cNvPicPr>
          <p:nvPr/>
        </p:nvPicPr>
        <p:blipFill>
          <a:blip r:embed="rId5" cstate="print">
            <a:lum bright="20000" contrast="20000"/>
          </a:blip>
          <a:srcRect l="6539" t="18371" r="3935" b="11343"/>
          <a:stretch>
            <a:fillRect/>
          </a:stretch>
        </p:blipFill>
        <p:spPr bwMode="auto">
          <a:xfrm rot="16200000">
            <a:off x="-68430" y="2748246"/>
            <a:ext cx="1288733" cy="792849"/>
          </a:xfrm>
          <a:prstGeom prst="rect">
            <a:avLst/>
          </a:prstGeom>
          <a:noFill/>
          <a:ln>
            <a:solidFill>
              <a:srgbClr val="00B050"/>
            </a:solidFill>
          </a:ln>
        </p:spPr>
      </p:pic>
      <p:sp>
        <p:nvSpPr>
          <p:cNvPr id="27" name="Нижний колонтитул 26"/>
          <p:cNvSpPr>
            <a:spLocks noGrp="1"/>
          </p:cNvSpPr>
          <p:nvPr>
            <p:ph type="ftr" sz="quarter" idx="11"/>
          </p:nvPr>
        </p:nvSpPr>
        <p:spPr>
          <a:xfrm>
            <a:off x="1500166" y="6492875"/>
            <a:ext cx="2895600" cy="365125"/>
          </a:xfrm>
        </p:spPr>
        <p:txBody>
          <a:bodyPr/>
          <a:lstStyle/>
          <a:p>
            <a:pPr>
              <a:defRPr/>
            </a:pPr>
            <a:r>
              <a:rPr lang="ru-RU" dirty="0" smtClean="0">
                <a:solidFill>
                  <a:schemeClr val="tx1"/>
                </a:solidFill>
              </a:rPr>
              <a:t>Составила Зеленова И.А.</a:t>
            </a:r>
            <a:endParaRPr lang="ru-RU" dirty="0">
              <a:solidFill>
                <a:schemeClr val="tx1"/>
              </a:solidFill>
            </a:endParaRPr>
          </a:p>
        </p:txBody>
      </p:sp>
      <p:pic>
        <p:nvPicPr>
          <p:cNvPr id="3074" name="Picture 2"/>
          <p:cNvPicPr>
            <a:picLocks noChangeAspect="1" noChangeArrowheads="1"/>
          </p:cNvPicPr>
          <p:nvPr/>
        </p:nvPicPr>
        <p:blipFill>
          <a:blip r:embed="rId6" cstate="print"/>
          <a:srcRect/>
          <a:stretch>
            <a:fillRect/>
          </a:stretch>
        </p:blipFill>
        <p:spPr bwMode="auto">
          <a:xfrm>
            <a:off x="7987759" y="3356992"/>
            <a:ext cx="859230" cy="119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4" name="Текст 3"/>
          <p:cNvSpPr>
            <a:spLocks noGrp="1"/>
          </p:cNvSpPr>
          <p:nvPr>
            <p:ph type="body" sz="half" idx="2"/>
          </p:nvPr>
        </p:nvSpPr>
        <p:spPr>
          <a:xfrm>
            <a:off x="2555776" y="836712"/>
            <a:ext cx="3500462" cy="571504"/>
          </a:xfrm>
        </p:spPr>
        <p:txBody>
          <a:bodyPr>
            <a:noAutofit/>
          </a:bodyPr>
          <a:lstStyle/>
          <a:p>
            <a:pPr algn="ctr"/>
            <a:r>
              <a:rPr lang="ru-RU" sz="2000" b="1" dirty="0" smtClean="0">
                <a:latin typeface="Times New Roman" pitchFamily="18" charset="0"/>
                <a:cs typeface="Times New Roman" pitchFamily="18" charset="0"/>
              </a:rPr>
              <a:t>Посадка лука</a:t>
            </a:r>
            <a:endParaRPr lang="ru-RU" sz="2000" b="1" dirty="0">
              <a:latin typeface="Times New Roman" pitchFamily="18" charset="0"/>
              <a:cs typeface="Times New Roman" pitchFamily="18" charset="0"/>
            </a:endParaRPr>
          </a:p>
        </p:txBody>
      </p:sp>
      <p:pic>
        <p:nvPicPr>
          <p:cNvPr id="6146" name="Picture 2" descr="C:\Users\a\Desktop\огород\DSC08240.JPG"/>
          <p:cNvPicPr>
            <a:picLocks noChangeAspect="1" noChangeArrowheads="1"/>
          </p:cNvPicPr>
          <p:nvPr/>
        </p:nvPicPr>
        <p:blipFill>
          <a:blip r:embed="rId3" cstate="print"/>
          <a:srcRect t="6568" b="11329"/>
          <a:stretch>
            <a:fillRect/>
          </a:stretch>
        </p:blipFill>
        <p:spPr bwMode="auto">
          <a:xfrm>
            <a:off x="395536" y="1700808"/>
            <a:ext cx="2143140" cy="1169284"/>
          </a:xfrm>
          <a:prstGeom prst="rect">
            <a:avLst/>
          </a:prstGeom>
          <a:solidFill>
            <a:srgbClr val="FFFFFF">
              <a:shade val="85000"/>
            </a:srgbClr>
          </a:solidFill>
          <a:ln w="3175"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8" name="Picture 4" descr="C:\Users\a\Desktop\огород\DSC08255.JPG"/>
          <p:cNvPicPr>
            <a:picLocks noChangeAspect="1" noChangeArrowheads="1"/>
          </p:cNvPicPr>
          <p:nvPr/>
        </p:nvPicPr>
        <p:blipFill>
          <a:blip r:embed="rId4" cstate="print"/>
          <a:srcRect t="24744" r="-453"/>
          <a:stretch>
            <a:fillRect/>
          </a:stretch>
        </p:blipFill>
        <p:spPr bwMode="auto">
          <a:xfrm>
            <a:off x="2771800" y="1484784"/>
            <a:ext cx="1296144" cy="1358986"/>
          </a:xfrm>
          <a:prstGeom prst="rect">
            <a:avLst/>
          </a:prstGeom>
          <a:noFill/>
          <a:ln>
            <a:solidFill>
              <a:srgbClr val="00B050"/>
            </a:solidFill>
          </a:ln>
        </p:spPr>
      </p:pic>
      <p:pic>
        <p:nvPicPr>
          <p:cNvPr id="6151" name="Picture 7"/>
          <p:cNvPicPr>
            <a:picLocks noChangeAspect="1" noChangeArrowheads="1"/>
          </p:cNvPicPr>
          <p:nvPr/>
        </p:nvPicPr>
        <p:blipFill>
          <a:blip r:embed="rId5" cstate="print"/>
          <a:srcRect/>
          <a:stretch>
            <a:fillRect/>
          </a:stretch>
        </p:blipFill>
        <p:spPr bwMode="auto">
          <a:xfrm>
            <a:off x="4427984" y="1700808"/>
            <a:ext cx="2214578" cy="1144481"/>
          </a:xfrm>
          <a:prstGeom prst="rect">
            <a:avLst/>
          </a:prstGeom>
          <a:solidFill>
            <a:srgbClr val="FFFFFF">
              <a:shade val="85000"/>
            </a:srgbClr>
          </a:solidFill>
          <a:ln w="3175"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2" descr="C:\Users\a\Desktop\огород\DSC08407.JPG"/>
          <p:cNvPicPr>
            <a:picLocks noChangeAspect="1" noChangeArrowheads="1"/>
          </p:cNvPicPr>
          <p:nvPr/>
        </p:nvPicPr>
        <p:blipFill>
          <a:blip r:embed="rId6" cstate="print"/>
          <a:srcRect/>
          <a:stretch>
            <a:fillRect/>
          </a:stretch>
        </p:blipFill>
        <p:spPr bwMode="auto">
          <a:xfrm>
            <a:off x="6876256" y="1556792"/>
            <a:ext cx="2042553" cy="1357322"/>
          </a:xfrm>
          <a:prstGeom prst="rect">
            <a:avLst/>
          </a:prstGeom>
          <a:solidFill>
            <a:srgbClr val="FFFFFF">
              <a:shade val="85000"/>
            </a:srgbClr>
          </a:solidFill>
          <a:ln w="3175"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10-конечная звезда 22"/>
          <p:cNvSpPr/>
          <p:nvPr/>
        </p:nvSpPr>
        <p:spPr>
          <a:xfrm>
            <a:off x="7072330" y="0"/>
            <a:ext cx="2071670" cy="1571612"/>
          </a:xfrm>
          <a:prstGeom prst="star10">
            <a:avLst>
              <a:gd name="adj" fmla="val 36766"/>
              <a:gd name="hf" fmla="val 1051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a:cs typeface="Times New Roman" pitchFamily="18" charset="0"/>
              </a:rPr>
              <a:t>Реализация проекта</a:t>
            </a:r>
            <a:endParaRPr lang="ru-RU" sz="1600" b="1" dirty="0">
              <a:solidFill>
                <a:schemeClr val="tx1"/>
              </a:solidFill>
              <a:latin typeface="Times New Roman" pitchFamily="18" charset="0"/>
              <a:cs typeface="Times New Roman" pitchFamily="18" charset="0"/>
            </a:endParaRPr>
          </a:p>
        </p:txBody>
      </p:sp>
      <p:sp>
        <p:nvSpPr>
          <p:cNvPr id="24" name="Нижний колонтитул 23"/>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
        <p:nvSpPr>
          <p:cNvPr id="20" name="Заголовок 1"/>
          <p:cNvSpPr>
            <a:spLocks noGrp="1"/>
          </p:cNvSpPr>
          <p:nvPr>
            <p:ph type="title"/>
          </p:nvPr>
        </p:nvSpPr>
        <p:spPr>
          <a:xfrm>
            <a:off x="251520" y="2708920"/>
            <a:ext cx="4248472" cy="928694"/>
          </a:xfrm>
        </p:spPr>
        <p:txBody>
          <a:bodyPr>
            <a:noAutofit/>
          </a:bodyPr>
          <a:lstStyle/>
          <a:p>
            <a:pPr algn="ctr"/>
            <a:r>
              <a:rPr lang="ru-RU" dirty="0" smtClean="0">
                <a:latin typeface="Times New Roman" pitchFamily="18" charset="0"/>
                <a:cs typeface="Times New Roman" pitchFamily="18" charset="0"/>
              </a:rPr>
              <a:t>Посадка </a:t>
            </a:r>
            <a:r>
              <a:rPr lang="ru-RU" dirty="0" smtClean="0">
                <a:latin typeface="Times New Roman" pitchFamily="18" charset="0"/>
                <a:cs typeface="Times New Roman" pitchFamily="18" charset="0"/>
              </a:rPr>
              <a:t>редиса</a:t>
            </a:r>
            <a:endParaRPr lang="ru-RU" dirty="0">
              <a:latin typeface="Times New Roman" pitchFamily="18" charset="0"/>
              <a:cs typeface="Times New Roman" pitchFamily="18" charset="0"/>
            </a:endParaRPr>
          </a:p>
        </p:txBody>
      </p:sp>
      <p:pic>
        <p:nvPicPr>
          <p:cNvPr id="21" name="Picture 2" descr="C:\Users\a\Desktop\огород\DSC08460.JPG"/>
          <p:cNvPicPr>
            <a:picLocks noChangeAspect="1" noChangeArrowheads="1"/>
          </p:cNvPicPr>
          <p:nvPr/>
        </p:nvPicPr>
        <p:blipFill>
          <a:blip r:embed="rId7" cstate="print"/>
          <a:srcRect r="17068" b="11599"/>
          <a:stretch>
            <a:fillRect/>
          </a:stretch>
        </p:blipFill>
        <p:spPr bwMode="auto">
          <a:xfrm>
            <a:off x="395536" y="3717032"/>
            <a:ext cx="1656184" cy="1173130"/>
          </a:xfrm>
          <a:prstGeom prst="rect">
            <a:avLst/>
          </a:prstGeom>
          <a:noFill/>
          <a:ln>
            <a:solidFill>
              <a:srgbClr val="00B050"/>
            </a:solidFill>
          </a:ln>
        </p:spPr>
      </p:pic>
      <p:pic>
        <p:nvPicPr>
          <p:cNvPr id="25" name="Picture 4" descr="C:\Users\a\Desktop\огород\DSC08464.JPG"/>
          <p:cNvPicPr>
            <a:picLocks noChangeAspect="1" noChangeArrowheads="1"/>
          </p:cNvPicPr>
          <p:nvPr/>
        </p:nvPicPr>
        <p:blipFill>
          <a:blip r:embed="rId8" cstate="print"/>
          <a:srcRect l="10714" t="3612" b="6100"/>
          <a:stretch>
            <a:fillRect/>
          </a:stretch>
        </p:blipFill>
        <p:spPr bwMode="auto">
          <a:xfrm>
            <a:off x="2339752" y="3789040"/>
            <a:ext cx="1656184" cy="1112930"/>
          </a:xfrm>
          <a:prstGeom prst="rect">
            <a:avLst/>
          </a:prstGeom>
          <a:noFill/>
          <a:ln>
            <a:solidFill>
              <a:srgbClr val="00B050"/>
            </a:solidFill>
          </a:ln>
        </p:spPr>
      </p:pic>
      <p:pic>
        <p:nvPicPr>
          <p:cNvPr id="26" name="Picture 5" descr="C:\Users\a\Desktop\огород\DSC08466.JPG"/>
          <p:cNvPicPr>
            <a:picLocks noChangeAspect="1" noChangeArrowheads="1"/>
          </p:cNvPicPr>
          <p:nvPr/>
        </p:nvPicPr>
        <p:blipFill>
          <a:blip r:embed="rId9" cstate="print"/>
          <a:srcRect l="10799" t="8563" r="16694" b="5541"/>
          <a:stretch>
            <a:fillRect/>
          </a:stretch>
        </p:blipFill>
        <p:spPr bwMode="auto">
          <a:xfrm>
            <a:off x="1619672" y="5229200"/>
            <a:ext cx="1380008" cy="1086389"/>
          </a:xfrm>
          <a:prstGeom prst="rect">
            <a:avLst/>
          </a:prstGeom>
          <a:noFill/>
          <a:ln>
            <a:solidFill>
              <a:srgbClr val="00B050"/>
            </a:solidFill>
          </a:ln>
        </p:spPr>
      </p:pic>
      <p:sp>
        <p:nvSpPr>
          <p:cNvPr id="27" name="Заголовок 1"/>
          <p:cNvSpPr txBox="1">
            <a:spLocks/>
          </p:cNvSpPr>
          <p:nvPr/>
        </p:nvSpPr>
        <p:spPr>
          <a:xfrm>
            <a:off x="4644008" y="3068960"/>
            <a:ext cx="4248472" cy="5760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Посадка овса: делаем озеро и лес.</a:t>
            </a:r>
            <a:endParaRPr kumimoji="0" lang="ru-RU"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8" name="Picture 7" descr="C:\Users\a\Desktop\огород\DSC08442.JPG"/>
          <p:cNvPicPr>
            <a:picLocks noChangeAspect="1" noChangeArrowheads="1"/>
          </p:cNvPicPr>
          <p:nvPr/>
        </p:nvPicPr>
        <p:blipFill>
          <a:blip r:embed="rId10" cstate="print"/>
          <a:srcRect/>
          <a:stretch>
            <a:fillRect/>
          </a:stretch>
        </p:blipFill>
        <p:spPr bwMode="auto">
          <a:xfrm>
            <a:off x="6948264" y="3789040"/>
            <a:ext cx="1733767" cy="1152128"/>
          </a:xfrm>
          <a:prstGeom prst="rect">
            <a:avLst/>
          </a:prstGeom>
          <a:noFill/>
          <a:ln>
            <a:solidFill>
              <a:srgbClr val="00B050"/>
            </a:solidFill>
          </a:ln>
        </p:spPr>
      </p:pic>
      <p:pic>
        <p:nvPicPr>
          <p:cNvPr id="29" name="Picture 4" descr="C:\Users\a\Desktop\огород\DSC08450.JPG"/>
          <p:cNvPicPr>
            <a:picLocks noChangeAspect="1" noChangeArrowheads="1"/>
          </p:cNvPicPr>
          <p:nvPr/>
        </p:nvPicPr>
        <p:blipFill>
          <a:blip r:embed="rId11" cstate="print"/>
          <a:srcRect l="9310" b="5254"/>
          <a:stretch>
            <a:fillRect/>
          </a:stretch>
        </p:blipFill>
        <p:spPr bwMode="auto">
          <a:xfrm>
            <a:off x="5076056" y="3789040"/>
            <a:ext cx="1659551" cy="1152128"/>
          </a:xfrm>
          <a:prstGeom prst="rect">
            <a:avLst/>
          </a:prstGeom>
          <a:noFill/>
          <a:ln>
            <a:solidFill>
              <a:srgbClr val="00B050"/>
            </a:solidFill>
          </a:ln>
        </p:spPr>
      </p:pic>
      <p:pic>
        <p:nvPicPr>
          <p:cNvPr id="30" name="Picture 6" descr="C:\Users\a\Desktop\огород\DSC08456.JPG"/>
          <p:cNvPicPr>
            <a:picLocks noChangeAspect="1" noChangeArrowheads="1"/>
          </p:cNvPicPr>
          <p:nvPr/>
        </p:nvPicPr>
        <p:blipFill>
          <a:blip r:embed="rId12" cstate="print"/>
          <a:srcRect/>
          <a:stretch>
            <a:fillRect/>
          </a:stretch>
        </p:blipFill>
        <p:spPr bwMode="auto">
          <a:xfrm>
            <a:off x="6300192" y="5301208"/>
            <a:ext cx="1576962" cy="1047927"/>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2" name="Заголовок 1"/>
          <p:cNvSpPr>
            <a:spLocks noGrp="1"/>
          </p:cNvSpPr>
          <p:nvPr>
            <p:ph type="title"/>
          </p:nvPr>
        </p:nvSpPr>
        <p:spPr>
          <a:xfrm>
            <a:off x="785786" y="642918"/>
            <a:ext cx="6985000" cy="785818"/>
          </a:xfrm>
        </p:spPr>
        <p:txBody>
          <a:bodyPr>
            <a:normAutofit/>
          </a:bodyPr>
          <a:lstStyle/>
          <a:p>
            <a:pPr eaLnBrk="1" fontAlgn="auto" hangingPunct="1">
              <a:spcAft>
                <a:spcPts val="0"/>
              </a:spcAft>
              <a:defRPr/>
            </a:pPr>
            <a:r>
              <a:rPr lang="ru-RU" sz="3200" b="1" dirty="0" smtClean="0">
                <a:ln w="19050">
                  <a:noFill/>
                  <a:prstDash val="solid"/>
                </a:ln>
                <a:solidFill>
                  <a:srgbClr val="006600"/>
                </a:solidFill>
                <a:latin typeface="Times New Roman" pitchFamily="18" charset="0"/>
                <a:cs typeface="Times New Roman" pitchFamily="18" charset="0"/>
              </a:rPr>
              <a:t>Работа с родителями:</a:t>
            </a:r>
            <a:endParaRPr lang="ru-RU" sz="3200" b="1" dirty="0">
              <a:ln w="19050">
                <a:noFill/>
                <a:prstDash val="solid"/>
              </a:ln>
              <a:solidFill>
                <a:srgbClr val="006600"/>
              </a:solidFill>
              <a:latin typeface="Times New Roman" pitchFamily="18" charset="0"/>
              <a:cs typeface="Times New Roman" pitchFamily="18" charset="0"/>
            </a:endParaRPr>
          </a:p>
        </p:txBody>
      </p:sp>
      <p:sp>
        <p:nvSpPr>
          <p:cNvPr id="28675" name="Содержимое 2"/>
          <p:cNvSpPr>
            <a:spLocks noGrp="1"/>
          </p:cNvSpPr>
          <p:nvPr>
            <p:ph idx="1"/>
          </p:nvPr>
        </p:nvSpPr>
        <p:spPr>
          <a:xfrm>
            <a:off x="500034" y="1357298"/>
            <a:ext cx="7429552" cy="3000384"/>
          </a:xfrm>
        </p:spPr>
        <p:txBody>
          <a:bodyPr>
            <a:noAutofit/>
          </a:bodyPr>
          <a:lstStyle/>
          <a:p>
            <a:pPr>
              <a:buClr>
                <a:srgbClr val="006400"/>
              </a:buClr>
              <a:buFont typeface="Wingdings" pitchFamily="2" charset="2"/>
              <a:buChar char="v"/>
            </a:pPr>
            <a:r>
              <a:rPr lang="ru-RU" sz="2200" b="1" dirty="0" smtClean="0">
                <a:latin typeface="Times New Roman" pitchFamily="18" charset="0"/>
                <a:cs typeface="Times New Roman" pitchFamily="18" charset="0"/>
              </a:rPr>
              <a:t>Консультация</a:t>
            </a:r>
            <a:r>
              <a:rPr lang="ru-RU"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«Огород на подоконнике»</a:t>
            </a:r>
          </a:p>
          <a:p>
            <a:pPr eaLnBrk="1" hangingPunct="1">
              <a:buClr>
                <a:srgbClr val="006400"/>
              </a:buClr>
              <a:buFont typeface="Wingdings" pitchFamily="2" charset="2"/>
              <a:buChar char="v"/>
            </a:pPr>
            <a:r>
              <a:rPr lang="ru-RU" sz="2200" b="1" dirty="0" smtClean="0">
                <a:solidFill>
                  <a:schemeClr val="tx1"/>
                </a:solidFill>
                <a:latin typeface="Times New Roman" pitchFamily="18" charset="0"/>
                <a:cs typeface="Times New Roman" pitchFamily="18" charset="0"/>
              </a:rPr>
              <a:t>Папка передвижка </a:t>
            </a:r>
            <a:r>
              <a:rPr lang="ru-RU" sz="2200" dirty="0" smtClean="0">
                <a:solidFill>
                  <a:schemeClr val="tx1"/>
                </a:solidFill>
                <a:latin typeface="Times New Roman" pitchFamily="18" charset="0"/>
                <a:cs typeface="Times New Roman" pitchFamily="18" charset="0"/>
              </a:rPr>
              <a:t>«Полезные свойства овощей»</a:t>
            </a:r>
          </a:p>
          <a:p>
            <a:pPr eaLnBrk="1" hangingPunct="1">
              <a:buClr>
                <a:srgbClr val="006400"/>
              </a:buClr>
              <a:buFont typeface="Wingdings" pitchFamily="2" charset="2"/>
              <a:buChar char="v"/>
            </a:pPr>
            <a:r>
              <a:rPr lang="ru-RU" sz="2200" b="1" dirty="0" smtClean="0">
                <a:solidFill>
                  <a:schemeClr val="tx1"/>
                </a:solidFill>
                <a:latin typeface="Times New Roman" pitchFamily="18" charset="0"/>
                <a:cs typeface="Times New Roman" pitchFamily="18" charset="0"/>
              </a:rPr>
              <a:t>Приобретение родителями в группу необходимого оборудования </a:t>
            </a:r>
            <a:r>
              <a:rPr lang="ru-RU" sz="2200" dirty="0" smtClean="0">
                <a:solidFill>
                  <a:schemeClr val="tx1"/>
                </a:solidFill>
                <a:latin typeface="Times New Roman" pitchFamily="18" charset="0"/>
                <a:cs typeface="Times New Roman" pitchFamily="18" charset="0"/>
              </a:rPr>
              <a:t>(контейнеры, земля, пластиковые стаканчики, семена овощей, цветов)</a:t>
            </a:r>
          </a:p>
          <a:p>
            <a:pPr eaLnBrk="1" hangingPunct="1">
              <a:buClr>
                <a:srgbClr val="006400"/>
              </a:buClr>
              <a:buFont typeface="Wingdings" pitchFamily="2" charset="2"/>
              <a:buChar char="v"/>
            </a:pPr>
            <a:r>
              <a:rPr lang="ru-RU" sz="2200" b="1" dirty="0" smtClean="0">
                <a:latin typeface="Times New Roman" pitchFamily="18" charset="0"/>
                <a:cs typeface="Times New Roman" pitchFamily="18" charset="0"/>
              </a:rPr>
              <a:t>С</a:t>
            </a:r>
            <a:r>
              <a:rPr lang="ru-RU" sz="2200" b="1" dirty="0" smtClean="0">
                <a:solidFill>
                  <a:schemeClr val="tx1"/>
                </a:solidFill>
                <a:latin typeface="Times New Roman" pitchFamily="18" charset="0"/>
                <a:cs typeface="Times New Roman" pitchFamily="18" charset="0"/>
              </a:rPr>
              <a:t>оздание табличек – указателей с названиями растений.</a:t>
            </a:r>
          </a:p>
          <a:p>
            <a:pPr eaLnBrk="1" hangingPunct="1">
              <a:buClr>
                <a:srgbClr val="006400"/>
              </a:buClr>
              <a:buFont typeface="Wingdings" pitchFamily="2" charset="2"/>
              <a:buChar char="v"/>
            </a:pPr>
            <a:r>
              <a:rPr lang="ru-RU" sz="2200" b="1" dirty="0" smtClean="0">
                <a:latin typeface="Times New Roman" pitchFamily="18" charset="0"/>
                <a:cs typeface="Times New Roman" pitchFamily="18" charset="0"/>
              </a:rPr>
              <a:t>Конкурсе </a:t>
            </a:r>
            <a:r>
              <a:rPr lang="ru-RU" sz="2200" b="1" dirty="0" smtClean="0">
                <a:latin typeface="Times New Roman" pitchFamily="18" charset="0"/>
                <a:cs typeface="Times New Roman" pitchFamily="18" charset="0"/>
              </a:rPr>
              <a:t>поделок «Красивые цветы»</a:t>
            </a:r>
            <a:endParaRPr lang="ru-RU" sz="2200" b="1" dirty="0" smtClean="0"/>
          </a:p>
        </p:txBody>
      </p:sp>
      <p:pic>
        <p:nvPicPr>
          <p:cNvPr id="4099" name="Picture 3" descr="D:\ПАПКА ИРИНЫ\смесь\поделки из всего\поделки\DSC05988.JPG"/>
          <p:cNvPicPr>
            <a:picLocks noChangeAspect="1" noChangeArrowheads="1"/>
          </p:cNvPicPr>
          <p:nvPr/>
        </p:nvPicPr>
        <p:blipFill>
          <a:blip r:embed="rId3" cstate="print"/>
          <a:srcRect/>
          <a:stretch>
            <a:fillRect/>
          </a:stretch>
        </p:blipFill>
        <p:spPr bwMode="auto">
          <a:xfrm>
            <a:off x="7092280" y="3717032"/>
            <a:ext cx="1630604" cy="1074796"/>
          </a:xfrm>
          <a:prstGeom prst="rect">
            <a:avLst/>
          </a:prstGeom>
          <a:noFill/>
          <a:ln>
            <a:solidFill>
              <a:srgbClr val="00B050"/>
            </a:solidFill>
          </a:ln>
        </p:spPr>
      </p:pic>
      <p:pic>
        <p:nvPicPr>
          <p:cNvPr id="4100" name="Picture 4" descr="D:\ПАПКА ИРИНЫ\смесь\поделки из всего\DSC01113.JPG"/>
          <p:cNvPicPr>
            <a:picLocks noChangeAspect="1" noChangeArrowheads="1"/>
          </p:cNvPicPr>
          <p:nvPr/>
        </p:nvPicPr>
        <p:blipFill>
          <a:blip r:embed="rId4" cstate="print"/>
          <a:srcRect l="46103" t="23194" r="39980" b="46649"/>
          <a:stretch>
            <a:fillRect/>
          </a:stretch>
        </p:blipFill>
        <p:spPr bwMode="auto">
          <a:xfrm>
            <a:off x="1571604" y="5072074"/>
            <a:ext cx="942585" cy="1357322"/>
          </a:xfrm>
          <a:prstGeom prst="rect">
            <a:avLst/>
          </a:prstGeom>
          <a:noFill/>
          <a:ln>
            <a:solidFill>
              <a:srgbClr val="0000FF"/>
            </a:solidFill>
          </a:ln>
        </p:spPr>
      </p:pic>
      <p:pic>
        <p:nvPicPr>
          <p:cNvPr id="4102" name="Picture 6" descr="D:\ПАПКА ИРИНЫ\смесь\поделки из всего\DSC01119.JPG"/>
          <p:cNvPicPr>
            <a:picLocks noChangeAspect="1" noChangeArrowheads="1"/>
          </p:cNvPicPr>
          <p:nvPr/>
        </p:nvPicPr>
        <p:blipFill>
          <a:blip r:embed="rId5" cstate="print"/>
          <a:srcRect l="46660" t="24870" r="31631" b="36597"/>
          <a:stretch>
            <a:fillRect/>
          </a:stretch>
        </p:blipFill>
        <p:spPr bwMode="auto">
          <a:xfrm>
            <a:off x="2857488" y="4572008"/>
            <a:ext cx="1214446" cy="1432423"/>
          </a:xfrm>
          <a:prstGeom prst="rect">
            <a:avLst/>
          </a:prstGeom>
          <a:noFill/>
        </p:spPr>
      </p:pic>
      <p:pic>
        <p:nvPicPr>
          <p:cNvPr id="4104" name="Picture 8" descr="D:\ПАПКА ИРИНЫ\смесь\разное\DSC07896.JPG"/>
          <p:cNvPicPr>
            <a:picLocks noChangeAspect="1" noChangeArrowheads="1"/>
          </p:cNvPicPr>
          <p:nvPr/>
        </p:nvPicPr>
        <p:blipFill>
          <a:blip r:embed="rId6" cstate="print"/>
          <a:srcRect l="11034" t="9792" r="17157" b="5602"/>
          <a:stretch>
            <a:fillRect/>
          </a:stretch>
        </p:blipFill>
        <p:spPr bwMode="auto">
          <a:xfrm rot="16200000">
            <a:off x="6069609" y="5217539"/>
            <a:ext cx="1340340" cy="1049410"/>
          </a:xfrm>
          <a:prstGeom prst="rect">
            <a:avLst/>
          </a:prstGeom>
          <a:noFill/>
          <a:ln>
            <a:solidFill>
              <a:srgbClr val="FFC000"/>
            </a:solidFill>
          </a:ln>
        </p:spPr>
      </p:pic>
      <p:pic>
        <p:nvPicPr>
          <p:cNvPr id="4105" name="Picture 9" descr="D:\ПАПКА ИРИНЫ\смесь\разное\DSC07902.JPG"/>
          <p:cNvPicPr>
            <a:picLocks noChangeAspect="1" noChangeArrowheads="1"/>
          </p:cNvPicPr>
          <p:nvPr/>
        </p:nvPicPr>
        <p:blipFill>
          <a:blip r:embed="rId7" cstate="print"/>
          <a:srcRect l="17979" t="5603" r="6024" b="2252"/>
          <a:stretch>
            <a:fillRect/>
          </a:stretch>
        </p:blipFill>
        <p:spPr bwMode="auto">
          <a:xfrm rot="16200000">
            <a:off x="7440548" y="5203922"/>
            <a:ext cx="1357322" cy="1093626"/>
          </a:xfrm>
          <a:prstGeom prst="rect">
            <a:avLst/>
          </a:prstGeom>
          <a:noFill/>
        </p:spPr>
      </p:pic>
      <p:pic>
        <p:nvPicPr>
          <p:cNvPr id="4110" name="Picture 14"/>
          <p:cNvPicPr>
            <a:picLocks noChangeAspect="1" noChangeArrowheads="1"/>
          </p:cNvPicPr>
          <p:nvPr/>
        </p:nvPicPr>
        <p:blipFill>
          <a:blip r:embed="rId8" cstate="print">
            <a:lum bright="20000"/>
          </a:blip>
          <a:srcRect/>
          <a:stretch>
            <a:fillRect/>
          </a:stretch>
        </p:blipFill>
        <p:spPr bwMode="auto">
          <a:xfrm>
            <a:off x="214282" y="4643446"/>
            <a:ext cx="1000132" cy="1341641"/>
          </a:xfrm>
          <a:prstGeom prst="rect">
            <a:avLst/>
          </a:prstGeom>
          <a:noFill/>
          <a:ln w="9525">
            <a:noFill/>
            <a:miter lim="800000"/>
            <a:headEnd/>
            <a:tailEnd/>
          </a:ln>
          <a:effectLst/>
        </p:spPr>
      </p:pic>
      <p:pic>
        <p:nvPicPr>
          <p:cNvPr id="4111" name="Picture 15"/>
          <p:cNvPicPr>
            <a:picLocks noChangeAspect="1" noChangeArrowheads="1"/>
          </p:cNvPicPr>
          <p:nvPr/>
        </p:nvPicPr>
        <p:blipFill>
          <a:blip r:embed="rId9" cstate="print">
            <a:lum bright="20000"/>
          </a:blip>
          <a:srcRect/>
          <a:stretch>
            <a:fillRect/>
          </a:stretch>
        </p:blipFill>
        <p:spPr bwMode="auto">
          <a:xfrm>
            <a:off x="4572000" y="4714884"/>
            <a:ext cx="1143008" cy="1662103"/>
          </a:xfrm>
          <a:prstGeom prst="rect">
            <a:avLst/>
          </a:prstGeom>
          <a:noFill/>
          <a:ln w="9525">
            <a:solidFill>
              <a:srgbClr val="FF0000"/>
            </a:solidFill>
            <a:miter lim="800000"/>
            <a:headEnd/>
            <a:tailEnd/>
          </a:ln>
          <a:effectLst/>
        </p:spPr>
      </p:pic>
      <p:sp>
        <p:nvSpPr>
          <p:cNvPr id="14" name="Нижний колонтитул 13"/>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pic>
        <p:nvPicPr>
          <p:cNvPr id="15" name="Picture 12" descr="0_8ad6_18898049_XL"/>
          <p:cNvPicPr>
            <a:picLocks noChangeAspect="1" noChangeArrowheads="1" noCrop="1"/>
          </p:cNvPicPr>
          <p:nvPr/>
        </p:nvPicPr>
        <p:blipFill>
          <a:blip r:embed="rId10" cstate="print"/>
          <a:srcRect/>
          <a:stretch>
            <a:fillRect/>
          </a:stretch>
        </p:blipFill>
        <p:spPr bwMode="auto">
          <a:xfrm>
            <a:off x="7858148" y="-142900"/>
            <a:ext cx="1285852" cy="1291889"/>
          </a:xfrm>
          <a:prstGeom prst="rect">
            <a:avLst/>
          </a:prstGeom>
          <a:noFill/>
          <a:ln w="9525">
            <a:noFill/>
            <a:miter lim="800000"/>
            <a:headEnd/>
            <a:tailEnd/>
          </a:ln>
        </p:spPr>
      </p:pic>
    </p:spTree>
    <p:extLst>
      <p:ext uri="{BB962C8B-B14F-4D97-AF65-F5344CB8AC3E}">
        <p14:creationId xmlns:p14="http://schemas.microsoft.com/office/powerpoint/2010/main" xmlns="" val="1103562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2" name="Заголовок 1"/>
          <p:cNvSpPr>
            <a:spLocks noGrp="1"/>
          </p:cNvSpPr>
          <p:nvPr>
            <p:ph type="title"/>
          </p:nvPr>
        </p:nvSpPr>
        <p:spPr>
          <a:xfrm>
            <a:off x="179512" y="692696"/>
            <a:ext cx="8229600" cy="785818"/>
          </a:xfrm>
        </p:spPr>
        <p:txBody>
          <a:bodyPr>
            <a:normAutofit/>
          </a:bodyPr>
          <a:lstStyle/>
          <a:p>
            <a:pPr eaLnBrk="1" fontAlgn="auto" hangingPunct="1">
              <a:spcAft>
                <a:spcPts val="0"/>
              </a:spcAft>
              <a:defRPr/>
            </a:pPr>
            <a:r>
              <a:rPr lang="ru-RU" sz="3200" b="1" dirty="0" smtClean="0">
                <a:ln w="19050">
                  <a:noFill/>
                  <a:prstDash val="solid"/>
                </a:ln>
                <a:solidFill>
                  <a:srgbClr val="006600"/>
                </a:solidFill>
                <a:effectLst>
                  <a:outerShdw blurRad="38100" dist="38100" dir="2700000" algn="tl">
                    <a:srgbClr val="C0C0C0"/>
                  </a:outerShdw>
                </a:effectLst>
                <a:latin typeface="Times New Roman" pitchFamily="18" charset="0"/>
                <a:cs typeface="Times New Roman" pitchFamily="18" charset="0"/>
              </a:rPr>
              <a:t>III ЭТАП -ЗАКЛЮЧИТЕЛЬНЫЙ</a:t>
            </a:r>
            <a:endParaRPr lang="ru-RU" sz="3200" b="1" dirty="0">
              <a:ln w="19050">
                <a:noFill/>
                <a:prstDash val="solid"/>
              </a:ln>
              <a:solidFill>
                <a:srgbClr val="006600"/>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1340768"/>
            <a:ext cx="7200800" cy="4357718"/>
          </a:xfrm>
        </p:spPr>
        <p:txBody>
          <a:bodyPr rtlCol="0">
            <a:noAutofit/>
          </a:bodyPr>
          <a:lstStyle/>
          <a:p>
            <a:pPr marL="173038" indent="-173038" algn="ctr">
              <a:spcBef>
                <a:spcPct val="0"/>
              </a:spcBef>
              <a:buNone/>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solidFill>
                  <a:srgbClr val="000000"/>
                </a:solidFill>
                <a:latin typeface="Times New Roman" pitchFamily="18" charset="0"/>
                <a:cs typeface="Times New Roman" pitchFamily="18" charset="0"/>
              </a:rPr>
              <a:t>Подведение итогов реализации проекта. </a:t>
            </a:r>
            <a:endParaRPr lang="ru-RU" sz="2400" dirty="0" smtClean="0">
              <a:solidFill>
                <a:srgbClr val="000000"/>
              </a:solidFill>
              <a:latin typeface="Times New Roman" pitchFamily="18" charset="0"/>
              <a:cs typeface="Times New Roman" pitchFamily="18" charset="0"/>
            </a:endParaRPr>
          </a:p>
          <a:p>
            <a:pPr marL="173038" indent="-173038">
              <a:spcBef>
                <a:spcPct val="0"/>
              </a:spcBef>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latin typeface="Times New Roman" pitchFamily="18" charset="0"/>
                <a:cs typeface="Times New Roman" pitchFamily="18" charset="0"/>
              </a:rPr>
              <a:t>В группе создан огород на окне. </a:t>
            </a:r>
            <a:endParaRPr lang="ru-RU" sz="2400" b="1" dirty="0" smtClean="0">
              <a:latin typeface="Times New Roman" pitchFamily="18" charset="0"/>
              <a:cs typeface="Times New Roman" pitchFamily="18" charset="0"/>
            </a:endParaRPr>
          </a:p>
          <a:p>
            <a:pPr marL="173038" indent="-173038">
              <a:spcBef>
                <a:spcPct val="0"/>
              </a:spcBef>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latin typeface="Times New Roman" pitchFamily="18" charset="0"/>
                <a:cs typeface="Times New Roman" pitchFamily="18" charset="0"/>
              </a:rPr>
              <a:t>Создана презентация «Овощи и фрукты»</a:t>
            </a:r>
            <a:endParaRPr lang="ru-RU" sz="2400" b="1" dirty="0" smtClean="0">
              <a:latin typeface="Times New Roman" pitchFamily="18" charset="0"/>
              <a:cs typeface="Times New Roman" pitchFamily="18" charset="0"/>
            </a:endParaRPr>
          </a:p>
          <a:p>
            <a:pPr marL="173038" indent="-173038">
              <a:spcBef>
                <a:spcPct val="0"/>
              </a:spcBef>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latin typeface="Times New Roman" pitchFamily="18" charset="0"/>
                <a:cs typeface="Times New Roman" pitchFamily="18" charset="0"/>
              </a:rPr>
              <a:t>Создана книжка – малышка  «Загадки с грядки</a:t>
            </a:r>
            <a:r>
              <a:rPr lang="ru-RU" sz="2400" b="1" dirty="0" smtClean="0">
                <a:latin typeface="Times New Roman" pitchFamily="18" charset="0"/>
                <a:cs typeface="Times New Roman" pitchFamily="18" charset="0"/>
              </a:rPr>
              <a:t>».</a:t>
            </a:r>
          </a:p>
          <a:p>
            <a:pPr marL="173038" indent="-173038">
              <a:spcBef>
                <a:spcPct val="0"/>
              </a:spcBef>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latin typeface="Times New Roman" pitchFamily="18" charset="0"/>
                <a:cs typeface="Times New Roman" pitchFamily="18" charset="0"/>
              </a:rPr>
              <a:t>Создана книжка «Сказки про овощи и фрукты»</a:t>
            </a:r>
            <a:endParaRPr lang="ru-RU" sz="2400" b="1" dirty="0" smtClean="0">
              <a:latin typeface="Times New Roman" pitchFamily="18" charset="0"/>
              <a:cs typeface="Times New Roman" pitchFamily="18" charset="0"/>
            </a:endParaRPr>
          </a:p>
          <a:p>
            <a:pPr marL="173038" indent="-173038">
              <a:spcBef>
                <a:spcPct val="0"/>
              </a:spcBef>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latin typeface="Times New Roman" pitchFamily="18" charset="0"/>
                <a:cs typeface="Times New Roman" pitchFamily="18" charset="0"/>
              </a:rPr>
              <a:t>Проведена викторина «Что мы знаем об овощах».</a:t>
            </a:r>
          </a:p>
          <a:p>
            <a:pPr marL="173038" indent="-173038">
              <a:spcBef>
                <a:spcPct val="0"/>
              </a:spcBef>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latin typeface="Times New Roman" pitchFamily="18" charset="0"/>
                <a:cs typeface="Times New Roman" pitchFamily="18" charset="0"/>
              </a:rPr>
              <a:t>Употребление лука </a:t>
            </a:r>
            <a:r>
              <a:rPr lang="ru-RU" sz="2400" b="1" dirty="0" smtClean="0">
                <a:latin typeface="Times New Roman" pitchFamily="18" charset="0"/>
                <a:cs typeface="Times New Roman" pitchFamily="18" charset="0"/>
              </a:rPr>
              <a:t>в пищу, овес </a:t>
            </a:r>
            <a:r>
              <a:rPr lang="ru-RU" sz="2400" b="1" dirty="0" smtClean="0">
                <a:latin typeface="Times New Roman" pitchFamily="18" charset="0"/>
                <a:cs typeface="Times New Roman" pitchFamily="18" charset="0"/>
              </a:rPr>
              <a:t>отдан для корма животных.</a:t>
            </a:r>
            <a:endParaRPr lang="ru-RU" sz="2400" b="1" dirty="0" smtClean="0">
              <a:latin typeface="Times New Roman" pitchFamily="18" charset="0"/>
              <a:cs typeface="Times New Roman" pitchFamily="18" charset="0"/>
            </a:endParaRPr>
          </a:p>
          <a:p>
            <a:pPr marL="173038" indent="-173038">
              <a:spcBef>
                <a:spcPct val="0"/>
              </a:spcBef>
              <a:tabLst>
                <a:tab pos="1484313" algn="l"/>
                <a:tab pos="2398713" algn="l"/>
                <a:tab pos="3313113" algn="l"/>
                <a:tab pos="4227513" algn="l"/>
                <a:tab pos="5141913" algn="l"/>
                <a:tab pos="6056313" algn="l"/>
                <a:tab pos="6970713" algn="l"/>
                <a:tab pos="7885113" algn="l"/>
                <a:tab pos="8799513" algn="l"/>
                <a:tab pos="9713913" algn="l"/>
              </a:tabLst>
              <a:defRPr/>
            </a:pPr>
            <a:r>
              <a:rPr lang="ru-RU" sz="2400" b="1" dirty="0" smtClean="0">
                <a:latin typeface="Times New Roman" pitchFamily="18" charset="0"/>
                <a:cs typeface="Times New Roman" pitchFamily="18" charset="0"/>
              </a:rPr>
              <a:t>Выступление на родительском собрании с презентацией «Радужный огород на окне».</a:t>
            </a:r>
          </a:p>
          <a:p>
            <a:pPr eaLnBrk="1" fontAlgn="auto" hangingPunct="1">
              <a:lnSpc>
                <a:spcPct val="170000"/>
              </a:lnSpc>
              <a:spcAft>
                <a:spcPts val="0"/>
              </a:spcAft>
              <a:buFont typeface="Arial" pitchFamily="34" charset="0"/>
              <a:buChar char="•"/>
              <a:defRPr/>
            </a:pPr>
            <a:endParaRPr lang="ru-RU" sz="2600" dirty="0">
              <a:solidFill>
                <a:schemeClr val="accent3">
                  <a:lumMod val="50000"/>
                </a:schemeClr>
              </a:solidFill>
              <a:latin typeface="Times New Roman" pitchFamily="18" charset="0"/>
              <a:cs typeface="Times New Roman" pitchFamily="18" charset="0"/>
            </a:endParaRPr>
          </a:p>
        </p:txBody>
      </p:sp>
      <p:pic>
        <p:nvPicPr>
          <p:cNvPr id="7" name="Picture 12" descr="0_8ad6_18898049_XL"/>
          <p:cNvPicPr>
            <a:picLocks noChangeAspect="1" noChangeArrowheads="1" noCrop="1"/>
          </p:cNvPicPr>
          <p:nvPr/>
        </p:nvPicPr>
        <p:blipFill>
          <a:blip r:embed="rId3" cstate="print"/>
          <a:srcRect/>
          <a:stretch>
            <a:fillRect/>
          </a:stretch>
        </p:blipFill>
        <p:spPr bwMode="auto">
          <a:xfrm>
            <a:off x="7858148" y="-142900"/>
            <a:ext cx="1285852" cy="1291889"/>
          </a:xfrm>
          <a:prstGeom prst="rect">
            <a:avLst/>
          </a:prstGeom>
          <a:noFill/>
          <a:ln w="9525">
            <a:noFill/>
            <a:miter lim="800000"/>
            <a:headEnd/>
            <a:tailEnd/>
          </a:ln>
        </p:spPr>
      </p:pic>
      <p:pic>
        <p:nvPicPr>
          <p:cNvPr id="2050" name="Picture 2" descr="H:\DCIM\100MSDCF\DSC08694.JPG"/>
          <p:cNvPicPr>
            <a:picLocks noChangeAspect="1" noChangeArrowheads="1"/>
          </p:cNvPicPr>
          <p:nvPr/>
        </p:nvPicPr>
        <p:blipFill>
          <a:blip r:embed="rId4" cstate="print">
            <a:lum bright="10000" contrast="10000"/>
          </a:blip>
          <a:srcRect l="11034" t="7278" r="11845" b="7278"/>
          <a:stretch>
            <a:fillRect/>
          </a:stretch>
        </p:blipFill>
        <p:spPr bwMode="auto">
          <a:xfrm rot="16200000">
            <a:off x="7516402" y="2788854"/>
            <a:ext cx="1152128" cy="848243"/>
          </a:xfrm>
          <a:prstGeom prst="rect">
            <a:avLst/>
          </a:prstGeom>
          <a:noFill/>
          <a:ln w="38100">
            <a:solidFill>
              <a:srgbClr val="00B050"/>
            </a:solidFill>
          </a:ln>
        </p:spPr>
      </p:pic>
      <p:pic>
        <p:nvPicPr>
          <p:cNvPr id="1026" name="Picture 2"/>
          <p:cNvPicPr>
            <a:picLocks noChangeAspect="1" noChangeArrowheads="1"/>
          </p:cNvPicPr>
          <p:nvPr/>
        </p:nvPicPr>
        <p:blipFill>
          <a:blip r:embed="rId5" cstate="print"/>
          <a:srcRect/>
          <a:stretch>
            <a:fillRect/>
          </a:stretch>
        </p:blipFill>
        <p:spPr bwMode="auto">
          <a:xfrm>
            <a:off x="7884368" y="1196752"/>
            <a:ext cx="1015352" cy="1224136"/>
          </a:xfrm>
          <a:prstGeom prst="rect">
            <a:avLst/>
          </a:prstGeom>
          <a:noFill/>
          <a:ln w="9525">
            <a:solidFill>
              <a:srgbClr val="00B050"/>
            </a:solidFill>
            <a:miter lim="800000"/>
            <a:headEnd/>
            <a:tailEnd/>
          </a:ln>
        </p:spPr>
      </p:pic>
      <p:pic>
        <p:nvPicPr>
          <p:cNvPr id="1027" name="Picture 3" descr="D:\Инга\ПРОЕКТЫ\к проекту Огород на окне\2016-05-30_195750.jpg"/>
          <p:cNvPicPr>
            <a:picLocks noChangeAspect="1" noChangeArrowheads="1"/>
          </p:cNvPicPr>
          <p:nvPr/>
        </p:nvPicPr>
        <p:blipFill>
          <a:blip r:embed="rId6" cstate="print"/>
          <a:srcRect/>
          <a:stretch>
            <a:fillRect/>
          </a:stretch>
        </p:blipFill>
        <p:spPr bwMode="auto">
          <a:xfrm>
            <a:off x="3995936" y="5577306"/>
            <a:ext cx="1440160" cy="1020046"/>
          </a:xfrm>
          <a:prstGeom prst="rect">
            <a:avLst/>
          </a:prstGeom>
          <a:noFill/>
          <a:ln>
            <a:solidFill>
              <a:srgbClr val="00B050"/>
            </a:solidFill>
          </a:ln>
        </p:spPr>
      </p:pic>
      <p:pic>
        <p:nvPicPr>
          <p:cNvPr id="1029" name="Picture 5"/>
          <p:cNvPicPr>
            <a:picLocks noChangeAspect="1" noChangeArrowheads="1"/>
          </p:cNvPicPr>
          <p:nvPr/>
        </p:nvPicPr>
        <p:blipFill>
          <a:blip r:embed="rId7" cstate="print"/>
          <a:srcRect/>
          <a:stretch>
            <a:fillRect/>
          </a:stretch>
        </p:blipFill>
        <p:spPr bwMode="auto">
          <a:xfrm>
            <a:off x="7668344" y="5661248"/>
            <a:ext cx="1202194" cy="913021"/>
          </a:xfrm>
          <a:prstGeom prst="rect">
            <a:avLst/>
          </a:prstGeom>
          <a:noFill/>
          <a:ln w="9525">
            <a:solidFill>
              <a:srgbClr val="00B050"/>
            </a:solidFill>
            <a:miter lim="800000"/>
            <a:headEnd/>
            <a:tailEnd/>
          </a:ln>
        </p:spPr>
      </p:pic>
      <p:pic>
        <p:nvPicPr>
          <p:cNvPr id="1030" name="Picture 6" descr="F:\2021-03-11_203509.jpg"/>
          <p:cNvPicPr>
            <a:picLocks noChangeAspect="1" noChangeArrowheads="1"/>
          </p:cNvPicPr>
          <p:nvPr/>
        </p:nvPicPr>
        <p:blipFill>
          <a:blip r:embed="rId8" cstate="print"/>
          <a:srcRect r="6997" b="4823"/>
          <a:stretch>
            <a:fillRect/>
          </a:stretch>
        </p:blipFill>
        <p:spPr bwMode="auto">
          <a:xfrm>
            <a:off x="7884368" y="4077072"/>
            <a:ext cx="986849" cy="1440160"/>
          </a:xfrm>
          <a:prstGeom prst="rect">
            <a:avLst/>
          </a:prstGeom>
          <a:noFill/>
          <a:ln>
            <a:solidFill>
              <a:srgbClr val="00B050"/>
            </a:solidFill>
          </a:ln>
        </p:spPr>
      </p:pic>
      <p:pic>
        <p:nvPicPr>
          <p:cNvPr id="1031" name="Picture 7"/>
          <p:cNvPicPr>
            <a:picLocks noChangeAspect="1" noChangeArrowheads="1"/>
          </p:cNvPicPr>
          <p:nvPr/>
        </p:nvPicPr>
        <p:blipFill>
          <a:blip r:embed="rId9" cstate="print"/>
          <a:srcRect/>
          <a:stretch>
            <a:fillRect/>
          </a:stretch>
        </p:blipFill>
        <p:spPr bwMode="auto">
          <a:xfrm>
            <a:off x="539552" y="5517232"/>
            <a:ext cx="1564978" cy="1124744"/>
          </a:xfrm>
          <a:prstGeom prst="rect">
            <a:avLst/>
          </a:prstGeom>
          <a:noFill/>
          <a:ln w="9525">
            <a:solidFill>
              <a:srgbClr val="00B050"/>
            </a:solidFill>
            <a:miter lim="800000"/>
            <a:headEnd/>
            <a:tailEnd/>
          </a:ln>
        </p:spPr>
      </p:pic>
      <p:pic>
        <p:nvPicPr>
          <p:cNvPr id="1032" name="Picture 8" descr="D:\Инга\ПРОЕКТЫ\к проекту Огород на окне\2016-05-30_194941.jpg"/>
          <p:cNvPicPr>
            <a:picLocks noChangeAspect="1" noChangeArrowheads="1"/>
          </p:cNvPicPr>
          <p:nvPr/>
        </p:nvPicPr>
        <p:blipFill>
          <a:blip r:embed="rId10" cstate="print"/>
          <a:srcRect/>
          <a:stretch>
            <a:fillRect/>
          </a:stretch>
        </p:blipFill>
        <p:spPr bwMode="auto">
          <a:xfrm>
            <a:off x="2267744" y="5517232"/>
            <a:ext cx="1528809" cy="1075378"/>
          </a:xfrm>
          <a:prstGeom prst="rect">
            <a:avLst/>
          </a:prstGeom>
          <a:noFill/>
        </p:spPr>
      </p:pic>
      <p:pic>
        <p:nvPicPr>
          <p:cNvPr id="1033" name="Picture 9" descr="D:\Инга\ПРОЕКТЫ\к проекту Огород на окне\2016-05-30_195431.jpg"/>
          <p:cNvPicPr>
            <a:picLocks noChangeAspect="1" noChangeArrowheads="1"/>
          </p:cNvPicPr>
          <p:nvPr/>
        </p:nvPicPr>
        <p:blipFill>
          <a:blip r:embed="rId11" cstate="print"/>
          <a:srcRect/>
          <a:stretch>
            <a:fillRect/>
          </a:stretch>
        </p:blipFill>
        <p:spPr bwMode="auto">
          <a:xfrm>
            <a:off x="5724128" y="5517232"/>
            <a:ext cx="1512168" cy="1066804"/>
          </a:xfrm>
          <a:prstGeom prst="rect">
            <a:avLst/>
          </a:prstGeom>
          <a:noFill/>
          <a:ln>
            <a:solidFill>
              <a:srgbClr val="00B050"/>
            </a:solidFill>
          </a:ln>
        </p:spPr>
      </p:pic>
    </p:spTree>
    <p:extLst>
      <p:ext uri="{BB962C8B-B14F-4D97-AF65-F5344CB8AC3E}">
        <p14:creationId xmlns:p14="http://schemas.microsoft.com/office/powerpoint/2010/main" xmlns="" val="2897732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3" name="Содержимое 2"/>
          <p:cNvSpPr>
            <a:spLocks noGrp="1"/>
          </p:cNvSpPr>
          <p:nvPr>
            <p:ph idx="1"/>
          </p:nvPr>
        </p:nvSpPr>
        <p:spPr>
          <a:xfrm>
            <a:off x="323528" y="908720"/>
            <a:ext cx="7956550" cy="642942"/>
          </a:xfrm>
        </p:spPr>
        <p:txBody>
          <a:bodyPr rtlCol="0">
            <a:normAutofit/>
          </a:bodyPr>
          <a:lstStyle/>
          <a:p>
            <a:pPr algn="ctr" eaLnBrk="1" fontAlgn="auto" hangingPunct="1">
              <a:spcBef>
                <a:spcPct val="0"/>
              </a:spcBef>
              <a:spcAft>
                <a:spcPts val="0"/>
              </a:spcAft>
              <a:buFont typeface="Arial" pitchFamily="34"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b="1" dirty="0" smtClean="0">
                <a:solidFill>
                  <a:srgbClr val="000000"/>
                </a:solidFill>
                <a:cs typeface="Times New Roman" pitchFamily="16" charset="0"/>
              </a:rPr>
              <a:t> </a:t>
            </a:r>
            <a:r>
              <a:rPr lang="ru-RU" sz="2800" b="1" dirty="0" smtClean="0">
                <a:solidFill>
                  <a:srgbClr val="000000"/>
                </a:solidFill>
                <a:latin typeface="Times New Roman" pitchFamily="18" charset="0"/>
                <a:cs typeface="Times New Roman" pitchFamily="18" charset="0"/>
              </a:rPr>
              <a:t>Вот какой радужный огород у нас получился!</a:t>
            </a:r>
          </a:p>
          <a:p>
            <a:pPr eaLnBrk="1" fontAlgn="auto" hangingPunct="1">
              <a:spcAft>
                <a:spcPts val="0"/>
              </a:spcAft>
              <a:buFont typeface="Arial" pitchFamily="34" charset="0"/>
              <a:buChar char="•"/>
              <a:defRPr/>
            </a:pPr>
            <a:endParaRPr lang="ru-RU" dirty="0">
              <a:solidFill>
                <a:schemeClr val="accent3">
                  <a:lumMod val="50000"/>
                </a:schemeClr>
              </a:solidFill>
            </a:endParaRPr>
          </a:p>
        </p:txBody>
      </p:sp>
      <p:pic>
        <p:nvPicPr>
          <p:cNvPr id="7" name="Picture 12" descr="0_8ad6_18898049_XL"/>
          <p:cNvPicPr>
            <a:picLocks noChangeAspect="1" noChangeArrowheads="1" noCrop="1"/>
          </p:cNvPicPr>
          <p:nvPr/>
        </p:nvPicPr>
        <p:blipFill>
          <a:blip r:embed="rId3" cstate="print"/>
          <a:srcRect/>
          <a:stretch>
            <a:fillRect/>
          </a:stretch>
        </p:blipFill>
        <p:spPr bwMode="auto">
          <a:xfrm>
            <a:off x="7858148" y="-142900"/>
            <a:ext cx="1285852" cy="1291889"/>
          </a:xfrm>
          <a:prstGeom prst="rect">
            <a:avLst/>
          </a:prstGeom>
          <a:noFill/>
          <a:ln w="9525">
            <a:noFill/>
            <a:miter lim="800000"/>
            <a:headEnd/>
            <a:tailEnd/>
          </a:ln>
        </p:spPr>
      </p:pic>
      <p:pic>
        <p:nvPicPr>
          <p:cNvPr id="9" name="Рисунок 8" descr="H:\DCIM\100MSDCF\DSC08522.JPG"/>
          <p:cNvPicPr/>
          <p:nvPr/>
        </p:nvPicPr>
        <p:blipFill>
          <a:blip r:embed="rId4" cstate="print"/>
          <a:srcRect/>
          <a:stretch>
            <a:fillRect/>
          </a:stretch>
        </p:blipFill>
        <p:spPr bwMode="auto">
          <a:xfrm>
            <a:off x="428596" y="1714488"/>
            <a:ext cx="4000528" cy="2643206"/>
          </a:xfrm>
          <a:prstGeom prst="rect">
            <a:avLst/>
          </a:prstGeom>
          <a:noFill/>
          <a:ln w="28575">
            <a:solidFill>
              <a:srgbClr val="33CC33"/>
            </a:solidFill>
            <a:miter lim="800000"/>
            <a:headEnd/>
            <a:tailEnd/>
          </a:ln>
        </p:spPr>
      </p:pic>
      <p:pic>
        <p:nvPicPr>
          <p:cNvPr id="10" name="Рисунок 9" descr="H:\DCIM\100MSDCF\DSC08524.JPG"/>
          <p:cNvPicPr/>
          <p:nvPr/>
        </p:nvPicPr>
        <p:blipFill>
          <a:blip r:embed="rId5" cstate="print"/>
          <a:srcRect l="17829" t="33891"/>
          <a:stretch>
            <a:fillRect/>
          </a:stretch>
        </p:blipFill>
        <p:spPr bwMode="auto">
          <a:xfrm>
            <a:off x="4644008" y="3717032"/>
            <a:ext cx="4116146" cy="2400922"/>
          </a:xfrm>
          <a:prstGeom prst="rect">
            <a:avLst/>
          </a:prstGeom>
          <a:noFill/>
          <a:ln w="28575">
            <a:solidFill>
              <a:srgbClr val="00B050"/>
            </a:solidFill>
            <a:miter lim="800000"/>
            <a:headEnd/>
            <a:tailEnd/>
          </a:ln>
        </p:spPr>
      </p:pic>
      <p:sp>
        <p:nvSpPr>
          <p:cNvPr id="8" name="Содержимое 2"/>
          <p:cNvSpPr txBox="1">
            <a:spLocks/>
          </p:cNvSpPr>
          <p:nvPr/>
        </p:nvSpPr>
        <p:spPr>
          <a:xfrm>
            <a:off x="428596" y="4929198"/>
            <a:ext cx="3643338" cy="1214446"/>
          </a:xfrm>
          <a:prstGeom prst="rect">
            <a:avLst/>
          </a:prstGeom>
        </p:spPr>
        <p:txBody>
          <a:bodyPr vert="horz" lIns="91440" tIns="45720" rIns="91440" bIns="45720" rtlCol="0">
            <a:normAutofit fontScale="40000" lnSpcReduction="20000"/>
          </a:bodyPr>
          <a:lstStyle/>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ru-RU" sz="4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После реализации проекта продолжаем ухаживать за посадками и весной  </a:t>
            </a:r>
            <a:r>
              <a:rPr kumimoji="0" lang="ru-RU" sz="4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высаживаем  </a:t>
            </a:r>
            <a:r>
              <a:rPr kumimoji="0" lang="ru-RU" sz="4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рассаду в огород на участок.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
        <p:nvSpPr>
          <p:cNvPr id="11" name="Нижний колонтитул 10"/>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extLst>
      <p:ext uri="{BB962C8B-B14F-4D97-AF65-F5344CB8AC3E}">
        <p14:creationId xmlns:p14="http://schemas.microsoft.com/office/powerpoint/2010/main" xmlns="" val="2897732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4" name="Нижний колонтитул 3"/>
          <p:cNvSpPr>
            <a:spLocks noGrp="1"/>
          </p:cNvSpPr>
          <p:nvPr>
            <p:ph type="ftr" sz="quarter" idx="11"/>
          </p:nvPr>
        </p:nvSpPr>
        <p:spPr/>
        <p:txBody>
          <a:bodyPr/>
          <a:lstStyle/>
          <a:p>
            <a:pPr>
              <a:defRPr/>
            </a:pPr>
            <a:r>
              <a:rPr lang="ru-RU" smtClean="0"/>
              <a:t>Составила Зеленова И.А.</a:t>
            </a:r>
            <a:endParaRPr lang="ru-RU"/>
          </a:p>
        </p:txBody>
      </p:sp>
      <p:sp>
        <p:nvSpPr>
          <p:cNvPr id="5121" name="Rectangle 1"/>
          <p:cNvSpPr>
            <a:spLocks noChangeArrowheads="1"/>
          </p:cNvSpPr>
          <p:nvPr/>
        </p:nvSpPr>
        <p:spPr bwMode="auto">
          <a:xfrm>
            <a:off x="179512" y="1412776"/>
            <a:ext cx="84969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charset="-52"/>
                <a:cs typeface="Times New Roman" pitchFamily="18" charset="0"/>
              </a:rPr>
              <a:t>По  реализации проекта «Радужный огород на окне» были получены следующие результаты: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tx1"/>
                </a:solidFill>
                <a:effectLst/>
                <a:latin typeface="Arial" pitchFamily="34" charset="0"/>
                <a:ea typeface="Calibri" charset="-52"/>
                <a:cs typeface="Times New Roman" pitchFamily="18" charset="0"/>
              </a:rPr>
              <a:t>У дошкольников сформированы представления о росте овощных и культурных растений.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0" algn="just" eaLnBrk="0" hangingPunct="0">
              <a:buFont typeface="Wingdings" pitchFamily="2" charset="2"/>
              <a:buChar char="ü"/>
            </a:pPr>
            <a:r>
              <a:rPr lang="ru-RU" dirty="0" smtClean="0">
                <a:latin typeface="Arial" pitchFamily="34" charset="0"/>
                <a:ea typeface="Calibri" charset="-52"/>
                <a:cs typeface="Times New Roman" pitchFamily="18" charset="0"/>
              </a:rPr>
              <a:t>У детей </a:t>
            </a:r>
            <a:r>
              <a:rPr kumimoji="0" lang="ru-RU" b="0" i="0" u="none" strike="noStrike" cap="none" normalizeH="0" baseline="0" dirty="0" smtClean="0">
                <a:ln>
                  <a:noFill/>
                </a:ln>
                <a:solidFill>
                  <a:schemeClr val="tx1"/>
                </a:solidFill>
                <a:effectLst/>
                <a:latin typeface="Arial" pitchFamily="34" charset="0"/>
                <a:ea typeface="Calibri" charset="-52"/>
                <a:cs typeface="Times New Roman" pitchFamily="18" charset="0"/>
              </a:rPr>
              <a:t>сформированы умения выращивать рассаду овощных и культурных растений (сажать и ухаживать).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tx1"/>
                </a:solidFill>
                <a:effectLst/>
                <a:latin typeface="Arial" pitchFamily="34" charset="0"/>
                <a:ea typeface="Calibri" charset="-52"/>
                <a:cs typeface="Times New Roman" pitchFamily="18" charset="0"/>
              </a:rPr>
              <a:t>Дети наблюдали и  результаты отображали в дневнике наблюдений.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tx1"/>
                </a:solidFill>
                <a:effectLst/>
                <a:latin typeface="Arial" pitchFamily="34" charset="0"/>
                <a:ea typeface="Calibri" charset="-52"/>
                <a:cs typeface="Times New Roman" pitchFamily="18" charset="0"/>
              </a:rPr>
              <a:t>У детей сформирован интерес к опытнической и исследовательской деятельности по выращиванию овощных и  культурных растений в комнатных условиях.</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tx1"/>
                </a:solidFill>
                <a:effectLst/>
                <a:latin typeface="Arial" pitchFamily="34" charset="0"/>
                <a:ea typeface="Calibri" charset="-52"/>
                <a:cs typeface="Times New Roman" pitchFamily="18" charset="0"/>
              </a:rPr>
              <a:t>В результате практической и опытнической деятельности дети получили необходимые условия для роста растений (свет, вода, земля, тепло).</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tx1"/>
                </a:solidFill>
                <a:effectLst/>
                <a:latin typeface="Arial" pitchFamily="34" charset="0"/>
                <a:ea typeface="Calibri" charset="-52"/>
                <a:cs typeface="Times New Roman" pitchFamily="18" charset="0"/>
              </a:rPr>
              <a:t>Дети осознали, что для роста растений нужно забота о них и стали бережнее относиться к растительному миру.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Заголовок 1"/>
          <p:cNvSpPr>
            <a:spLocks noGrp="1"/>
          </p:cNvSpPr>
          <p:nvPr>
            <p:ph type="title"/>
          </p:nvPr>
        </p:nvSpPr>
        <p:spPr>
          <a:xfrm>
            <a:off x="827584" y="548680"/>
            <a:ext cx="6985000" cy="785818"/>
          </a:xfrm>
        </p:spPr>
        <p:txBody>
          <a:bodyPr>
            <a:normAutofit/>
          </a:bodyPr>
          <a:lstStyle/>
          <a:p>
            <a:pPr eaLnBrk="1" fontAlgn="auto" hangingPunct="1">
              <a:spcAft>
                <a:spcPts val="0"/>
              </a:spcAft>
              <a:defRPr/>
            </a:pPr>
            <a:r>
              <a:rPr lang="ru-RU" sz="3200" b="1" dirty="0" smtClean="0">
                <a:ln w="19050">
                  <a:noFill/>
                  <a:prstDash val="solid"/>
                </a:ln>
                <a:solidFill>
                  <a:srgbClr val="006600"/>
                </a:solidFill>
                <a:latin typeface="Times New Roman" pitchFamily="18" charset="0"/>
                <a:cs typeface="Times New Roman" pitchFamily="18" charset="0"/>
              </a:rPr>
              <a:t>Выводы</a:t>
            </a:r>
            <a:endParaRPr lang="ru-RU" sz="3200" b="1" dirty="0">
              <a:ln w="19050">
                <a:noFill/>
                <a:prstDash val="solid"/>
              </a:ln>
              <a:solidFill>
                <a:srgbClr val="006600"/>
              </a:solidFill>
              <a:latin typeface="Times New Roman" pitchFamily="18" charset="0"/>
              <a:cs typeface="Times New Roman" pitchFamily="18" charset="0"/>
            </a:endParaRPr>
          </a:p>
        </p:txBody>
      </p:sp>
      <p:pic>
        <p:nvPicPr>
          <p:cNvPr id="9" name="Picture 12" descr="0_8ad6_18898049_XL"/>
          <p:cNvPicPr>
            <a:picLocks noChangeAspect="1" noChangeArrowheads="1" noCrop="1"/>
          </p:cNvPicPr>
          <p:nvPr/>
        </p:nvPicPr>
        <p:blipFill>
          <a:blip r:embed="rId3" cstate="print"/>
          <a:srcRect/>
          <a:stretch>
            <a:fillRect/>
          </a:stretch>
        </p:blipFill>
        <p:spPr bwMode="auto">
          <a:xfrm>
            <a:off x="7858148" y="-142900"/>
            <a:ext cx="1285852" cy="1291889"/>
          </a:xfrm>
          <a:prstGeom prst="rect">
            <a:avLst/>
          </a:prstGeom>
          <a:noFill/>
          <a:ln w="9525">
            <a:noFill/>
            <a:miter lim="800000"/>
            <a:headEnd/>
            <a:tailEnd/>
          </a:ln>
        </p:spPr>
      </p:pic>
      <p:sp>
        <p:nvSpPr>
          <p:cNvPr id="10" name="Нижний колонтитул 6"/>
          <p:cNvSpPr txBox="1">
            <a:spLocks/>
          </p:cNvSpPr>
          <p:nvPr/>
        </p:nvSpPr>
        <p:spPr>
          <a:xfrm>
            <a:off x="3143240" y="6492875"/>
            <a:ext cx="28956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smtClean="0">
                <a:ln>
                  <a:noFill/>
                </a:ln>
                <a:solidFill>
                  <a:schemeClr val="tx1"/>
                </a:solidFill>
                <a:effectLst/>
                <a:uLnTx/>
                <a:uFillTx/>
                <a:latin typeface="Arial" charset="0"/>
                <a:ea typeface="+mn-ea"/>
                <a:cs typeface="Arial" charset="0"/>
              </a:rPr>
              <a:t>Составила Зеленова И.А.</a:t>
            </a:r>
            <a:endParaRPr kumimoji="0" lang="ru-RU" sz="12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clrChange>
              <a:clrFrom>
                <a:srgbClr val="FFFFFF"/>
              </a:clrFrom>
              <a:clrTo>
                <a:srgbClr val="FFFFFF">
                  <a:alpha val="0"/>
                </a:srgbClr>
              </a:clrTo>
            </a:clrChange>
          </a:blip>
          <a:srcRect r="4687" b="7625"/>
          <a:stretch>
            <a:fillRect/>
          </a:stretch>
        </p:blipFill>
        <p:spPr bwMode="auto">
          <a:xfrm>
            <a:off x="-50242" y="0"/>
            <a:ext cx="9194242" cy="6858000"/>
          </a:xfrm>
          <a:prstGeom prst="rect">
            <a:avLst/>
          </a:prstGeom>
          <a:noFill/>
          <a:ln w="9525">
            <a:noFill/>
            <a:miter lim="800000"/>
            <a:headEnd/>
            <a:tailEnd/>
          </a:ln>
          <a:effectLst/>
        </p:spPr>
      </p:pic>
      <p:sp>
        <p:nvSpPr>
          <p:cNvPr id="3" name="Содержимое 2"/>
          <p:cNvSpPr>
            <a:spLocks noGrp="1"/>
          </p:cNvSpPr>
          <p:nvPr>
            <p:ph idx="1"/>
          </p:nvPr>
        </p:nvSpPr>
        <p:spPr>
          <a:xfrm>
            <a:off x="642910" y="1714488"/>
            <a:ext cx="7929618" cy="4302240"/>
          </a:xfrm>
        </p:spPr>
        <p:txBody>
          <a:bodyPr rtlCol="0">
            <a:noAutofit/>
          </a:bodyPr>
          <a:lstStyle/>
          <a:p>
            <a:pPr lvl="0" hangingPunct="0"/>
            <a:r>
              <a:rPr lang="ru-RU" sz="2000" dirty="0" err="1" smtClean="0">
                <a:latin typeface="Times New Roman" pitchFamily="18" charset="0"/>
                <a:cs typeface="Times New Roman" pitchFamily="18" charset="0"/>
              </a:rPr>
              <a:t>Соломенникова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О.А.. Ознакомление с природой в детском саду, М, Мозаика-Синтез,  2015 </a:t>
            </a:r>
          </a:p>
          <a:p>
            <a:pPr lvl="0" hangingPunct="0"/>
            <a:r>
              <a:rPr lang="ru-RU" sz="2000" dirty="0">
                <a:latin typeface="Times New Roman" pitchFamily="18" charset="0"/>
                <a:cs typeface="Times New Roman" pitchFamily="18" charset="0"/>
              </a:rPr>
              <a:t>Николаева С.Н. Юный эколог. Система работы в старшей группе детского сада. Для работы с детьми 5-6 лет.  Пособие. - М.: Мозаика-синтез, 2010</a:t>
            </a:r>
          </a:p>
          <a:p>
            <a:pPr lvl="0" hangingPunct="0"/>
            <a:r>
              <a:rPr lang="ru-RU" sz="2000" dirty="0">
                <a:latin typeface="Times New Roman" pitchFamily="18" charset="0"/>
                <a:cs typeface="Times New Roman" pitchFamily="18" charset="0"/>
              </a:rPr>
              <a:t>Серебрякова Т.А., </a:t>
            </a:r>
            <a:r>
              <a:rPr lang="ru-RU" sz="2000" dirty="0" err="1">
                <a:latin typeface="Times New Roman" pitchFamily="18" charset="0"/>
                <a:cs typeface="Times New Roman" pitchFamily="18" charset="0"/>
              </a:rPr>
              <a:t>Тиманкина</a:t>
            </a:r>
            <a:r>
              <a:rPr lang="ru-RU" sz="2000" dirty="0">
                <a:latin typeface="Times New Roman" pitchFamily="18" charset="0"/>
                <a:cs typeface="Times New Roman" pitchFamily="18" charset="0"/>
              </a:rPr>
              <a:t> С.В. Подходы к организации эколого-развивающего </a:t>
            </a:r>
            <a:r>
              <a:rPr lang="ru-RU" sz="2000" dirty="0" err="1">
                <a:latin typeface="Times New Roman" pitchFamily="18" charset="0"/>
                <a:cs typeface="Times New Roman" pitchFamily="18" charset="0"/>
              </a:rPr>
              <a:t>пространтва</a:t>
            </a:r>
            <a:r>
              <a:rPr lang="ru-RU" sz="2000" dirty="0">
                <a:latin typeface="Times New Roman" pitchFamily="18" charset="0"/>
                <a:cs typeface="Times New Roman" pitchFamily="18" charset="0"/>
              </a:rPr>
              <a:t> ДОУ.Н.Н, 2006 г. </a:t>
            </a:r>
          </a:p>
          <a:p>
            <a:pPr lvl="0" hangingPunct="0"/>
            <a:r>
              <a:rPr lang="ru-RU" sz="2000" dirty="0" err="1">
                <a:latin typeface="Times New Roman" pitchFamily="18" charset="0"/>
                <a:cs typeface="Times New Roman" pitchFamily="18" charset="0"/>
              </a:rPr>
              <a:t>Посылкина</a:t>
            </a:r>
            <a:r>
              <a:rPr lang="ru-RU" sz="2000" dirty="0">
                <a:latin typeface="Times New Roman" pitchFamily="18" charset="0"/>
                <a:cs typeface="Times New Roman" pitchFamily="18" charset="0"/>
              </a:rPr>
              <a:t> Р.Ю., Николаева Л.И. Использование метода моделирования в системе экологического образования детей старшего дошкольного возраста. Н.Н, 2002.</a:t>
            </a:r>
          </a:p>
        </p:txBody>
      </p:sp>
      <p:sp>
        <p:nvSpPr>
          <p:cNvPr id="5" name="Заголовок 1"/>
          <p:cNvSpPr>
            <a:spLocks noGrp="1"/>
          </p:cNvSpPr>
          <p:nvPr>
            <p:ph type="title"/>
          </p:nvPr>
        </p:nvSpPr>
        <p:spPr>
          <a:xfrm>
            <a:off x="428596" y="785794"/>
            <a:ext cx="8229600" cy="928694"/>
          </a:xfrm>
        </p:spPr>
        <p:txBody>
          <a:bodyPr>
            <a:normAutofit/>
          </a:bodyPr>
          <a:lstStyle/>
          <a:p>
            <a:pPr eaLnBrk="1" fontAlgn="auto" hangingPunct="1">
              <a:spcAft>
                <a:spcPts val="0"/>
              </a:spcAft>
              <a:defRPr/>
            </a:pPr>
            <a:r>
              <a:rPr lang="ru-RU" sz="2800" b="1" dirty="0" smtClean="0">
                <a:ln w="19050">
                  <a:noFill/>
                  <a:prstDash val="solid"/>
                </a:ln>
                <a:solidFill>
                  <a:srgbClr val="006600"/>
                </a:solidFill>
                <a:effectLst/>
                <a:latin typeface="Times New Roman" pitchFamily="18" charset="0"/>
                <a:cs typeface="Times New Roman" pitchFamily="18" charset="0"/>
              </a:rPr>
              <a:t>Список использованной литературы:</a:t>
            </a:r>
            <a:endParaRPr lang="ru-RU" sz="2800" b="1" dirty="0">
              <a:ln w="19050">
                <a:noFill/>
                <a:prstDash val="solid"/>
              </a:ln>
              <a:solidFill>
                <a:srgbClr val="006600"/>
              </a:solidFill>
              <a:effectLst/>
              <a:latin typeface="Times New Roman" pitchFamily="18" charset="0"/>
              <a:cs typeface="Times New Roman" pitchFamily="18" charset="0"/>
            </a:endParaRPr>
          </a:p>
        </p:txBody>
      </p:sp>
      <p:pic>
        <p:nvPicPr>
          <p:cNvPr id="6" name="Picture 12" descr="0_8ad6_18898049_XL"/>
          <p:cNvPicPr>
            <a:picLocks noChangeAspect="1" noChangeArrowheads="1" noCrop="1"/>
          </p:cNvPicPr>
          <p:nvPr/>
        </p:nvPicPr>
        <p:blipFill>
          <a:blip r:embed="rId3" cstate="print"/>
          <a:srcRect/>
          <a:stretch>
            <a:fillRect/>
          </a:stretch>
        </p:blipFill>
        <p:spPr bwMode="auto">
          <a:xfrm>
            <a:off x="7858148" y="-142900"/>
            <a:ext cx="1285852" cy="1291889"/>
          </a:xfrm>
          <a:prstGeom prst="rect">
            <a:avLst/>
          </a:prstGeom>
          <a:noFill/>
          <a:ln w="9525">
            <a:noFill/>
            <a:miter lim="800000"/>
            <a:headEnd/>
            <a:tailEnd/>
          </a:ln>
        </p:spPr>
      </p:pic>
      <p:sp>
        <p:nvSpPr>
          <p:cNvPr id="7" name="Нижний колонтитул 6"/>
          <p:cNvSpPr>
            <a:spLocks noGrp="1"/>
          </p:cNvSpPr>
          <p:nvPr>
            <p:ph type="ftr" sz="quarter" idx="11"/>
          </p:nvPr>
        </p:nvSpPr>
        <p:spPr>
          <a:xfrm>
            <a:off x="3143240" y="6492875"/>
            <a:ext cx="2895600" cy="365125"/>
          </a:xfrm>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extLst>
      <p:ext uri="{BB962C8B-B14F-4D97-AF65-F5344CB8AC3E}">
        <p14:creationId xmlns:p14="http://schemas.microsoft.com/office/powerpoint/2010/main" xmlns="" val="2346388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clrChange>
              <a:clrFrom>
                <a:srgbClr val="FFFFFF"/>
              </a:clrFrom>
              <a:clrTo>
                <a:srgbClr val="FFFFFF">
                  <a:alpha val="0"/>
                </a:srgbClr>
              </a:clrTo>
            </a:clrChange>
          </a:blip>
          <a:srcRect r="4687" b="7625"/>
          <a:stretch>
            <a:fillRect/>
          </a:stretch>
        </p:blipFill>
        <p:spPr bwMode="auto">
          <a:xfrm>
            <a:off x="-50242" y="0"/>
            <a:ext cx="9194242" cy="6858000"/>
          </a:xfrm>
          <a:prstGeom prst="rect">
            <a:avLst/>
          </a:prstGeom>
          <a:noFill/>
          <a:ln w="9525">
            <a:noFill/>
            <a:miter lim="800000"/>
            <a:headEnd/>
            <a:tailEnd/>
          </a:ln>
          <a:effectLst/>
        </p:spPr>
      </p:pic>
      <p:sp>
        <p:nvSpPr>
          <p:cNvPr id="3" name="Содержимое 2"/>
          <p:cNvSpPr>
            <a:spLocks noGrp="1"/>
          </p:cNvSpPr>
          <p:nvPr>
            <p:ph idx="1"/>
          </p:nvPr>
        </p:nvSpPr>
        <p:spPr>
          <a:xfrm>
            <a:off x="357158" y="1571612"/>
            <a:ext cx="8786842" cy="3302108"/>
          </a:xfrm>
        </p:spPr>
        <p:txBody>
          <a:bodyPr rtlCol="0">
            <a:noAutofit/>
          </a:bodyPr>
          <a:lstStyle/>
          <a:p>
            <a:pPr algn="ctr" eaLnBrk="1" fontAlgn="auto" hangingPunct="1">
              <a:spcAft>
                <a:spcPts val="0"/>
              </a:spcAft>
              <a:buFont typeface="Arial" pitchFamily="34" charset="0"/>
              <a:buNone/>
              <a:defRPr/>
            </a:pPr>
            <a:r>
              <a:rPr lang="ru-RU" sz="5400" b="1" i="1" dirty="0" smtClean="0">
                <a:ln w="1905"/>
                <a:solidFill>
                  <a:srgbClr val="0000FF"/>
                </a:solidFill>
                <a:effectLst>
                  <a:innerShdw blurRad="69850" dist="43180" dir="5400000">
                    <a:srgbClr val="000000">
                      <a:alpha val="65000"/>
                    </a:srgbClr>
                  </a:innerShdw>
                </a:effectLst>
                <a:latin typeface="Monotype Corsiva" panose="03010101010201010101" pitchFamily="66" charset="0"/>
              </a:rPr>
              <a:t>СПАСИБО </a:t>
            </a:r>
          </a:p>
          <a:p>
            <a:pPr algn="ctr" eaLnBrk="1" fontAlgn="auto" hangingPunct="1">
              <a:spcAft>
                <a:spcPts val="0"/>
              </a:spcAft>
              <a:buFont typeface="Arial" pitchFamily="34" charset="0"/>
              <a:buNone/>
              <a:defRPr/>
            </a:pPr>
            <a:r>
              <a:rPr lang="ru-RU" sz="5400" b="1" i="1" dirty="0" smtClean="0">
                <a:ln w="1905"/>
                <a:solidFill>
                  <a:srgbClr val="0000FF"/>
                </a:solidFill>
                <a:effectLst>
                  <a:innerShdw blurRad="69850" dist="43180" dir="5400000">
                    <a:srgbClr val="000000">
                      <a:alpha val="65000"/>
                    </a:srgbClr>
                  </a:innerShdw>
                </a:effectLst>
                <a:latin typeface="Monotype Corsiva" panose="03010101010201010101" pitchFamily="66" charset="0"/>
              </a:rPr>
              <a:t>ЗА </a:t>
            </a:r>
          </a:p>
          <a:p>
            <a:pPr algn="ctr" eaLnBrk="1" fontAlgn="auto" hangingPunct="1">
              <a:spcAft>
                <a:spcPts val="0"/>
              </a:spcAft>
              <a:buFont typeface="Arial" pitchFamily="34" charset="0"/>
              <a:buNone/>
              <a:defRPr/>
            </a:pPr>
            <a:r>
              <a:rPr lang="ru-RU" sz="5400" b="1" i="1" dirty="0" smtClean="0">
                <a:ln w="1905"/>
                <a:solidFill>
                  <a:srgbClr val="0000FF"/>
                </a:solidFill>
                <a:effectLst>
                  <a:innerShdw blurRad="69850" dist="43180" dir="5400000">
                    <a:srgbClr val="000000">
                      <a:alpha val="65000"/>
                    </a:srgbClr>
                  </a:innerShdw>
                </a:effectLst>
                <a:latin typeface="Monotype Corsiva" panose="03010101010201010101" pitchFamily="66" charset="0"/>
              </a:rPr>
              <a:t>ВНИМАНИЕ!</a:t>
            </a:r>
          </a:p>
        </p:txBody>
      </p:sp>
      <p:pic>
        <p:nvPicPr>
          <p:cNvPr id="5" name="Picture 12" descr="0_8ad6_18898049_XL"/>
          <p:cNvPicPr>
            <a:picLocks noChangeAspect="1" noChangeArrowheads="1" noCrop="1"/>
          </p:cNvPicPr>
          <p:nvPr/>
        </p:nvPicPr>
        <p:blipFill>
          <a:blip r:embed="rId3" cstate="print"/>
          <a:srcRect/>
          <a:stretch>
            <a:fillRect/>
          </a:stretch>
        </p:blipFill>
        <p:spPr bwMode="auto">
          <a:xfrm>
            <a:off x="7858148" y="-142900"/>
            <a:ext cx="1285852" cy="1291889"/>
          </a:xfrm>
          <a:prstGeom prst="rect">
            <a:avLst/>
          </a:prstGeom>
          <a:noFill/>
          <a:ln w="9525">
            <a:noFill/>
            <a:miter lim="800000"/>
            <a:headEnd/>
            <a:tailEnd/>
          </a:ln>
        </p:spPr>
      </p:pic>
      <p:sp>
        <p:nvSpPr>
          <p:cNvPr id="6" name="Нижний колонтитул 5"/>
          <p:cNvSpPr>
            <a:spLocks noGrp="1"/>
          </p:cNvSpPr>
          <p:nvPr>
            <p:ph type="ftr" sz="quarter" idx="11"/>
          </p:nvPr>
        </p:nvSpPr>
        <p:spPr>
          <a:xfrm>
            <a:off x="3143240" y="6492875"/>
            <a:ext cx="2895600" cy="365125"/>
          </a:xfrm>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extLst>
      <p:ext uri="{BB962C8B-B14F-4D97-AF65-F5344CB8AC3E}">
        <p14:creationId xmlns:p14="http://schemas.microsoft.com/office/powerpoint/2010/main" xmlns="" val="2346388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5122" name="Содержимое 2"/>
          <p:cNvSpPr>
            <a:spLocks noGrp="1"/>
          </p:cNvSpPr>
          <p:nvPr>
            <p:ph idx="1"/>
          </p:nvPr>
        </p:nvSpPr>
        <p:spPr>
          <a:xfrm>
            <a:off x="785786" y="1500174"/>
            <a:ext cx="7786742" cy="4811713"/>
          </a:xfrm>
        </p:spPr>
        <p:txBody>
          <a:bodyPr>
            <a:normAutofit/>
          </a:bodyPr>
          <a:lstStyle/>
          <a:p>
            <a:pPr algn="ctr">
              <a:buNone/>
            </a:pPr>
            <a:r>
              <a:rPr lang="ru-RU" sz="4400" b="1" dirty="0" smtClean="0">
                <a:solidFill>
                  <a:srgbClr val="0000FF"/>
                </a:solidFill>
                <a:latin typeface="Monotype Corsiva" pitchFamily="66" charset="0"/>
              </a:rPr>
              <a:t>« Надо не выдумывать, не измышлять, а искать, что творит и приносит природа».</a:t>
            </a:r>
          </a:p>
          <a:p>
            <a:pPr algn="ctr">
              <a:buNone/>
            </a:pPr>
            <a:r>
              <a:rPr lang="ru-RU" sz="4400" b="1" dirty="0" smtClean="0">
                <a:solidFill>
                  <a:srgbClr val="0000FF"/>
                </a:solidFill>
                <a:latin typeface="Monotype Corsiva" pitchFamily="66" charset="0"/>
              </a:rPr>
              <a:t>                    </a:t>
            </a:r>
          </a:p>
          <a:p>
            <a:pPr algn="ctr">
              <a:buNone/>
            </a:pPr>
            <a:r>
              <a:rPr lang="ru-RU" sz="4400" b="1" dirty="0" smtClean="0">
                <a:solidFill>
                  <a:srgbClr val="0000FF"/>
                </a:solidFill>
                <a:latin typeface="Monotype Corsiva" pitchFamily="66" charset="0"/>
              </a:rPr>
              <a:t>                             Фрэнсис  Бэкон</a:t>
            </a:r>
          </a:p>
        </p:txBody>
      </p:sp>
      <p:pic>
        <p:nvPicPr>
          <p:cNvPr id="6" name="Picture 12" descr="0_8ad6_18898049_XL"/>
          <p:cNvPicPr>
            <a:picLocks noChangeAspect="1" noChangeArrowheads="1" noCrop="1"/>
          </p:cNvPicPr>
          <p:nvPr/>
        </p:nvPicPr>
        <p:blipFill>
          <a:blip r:embed="rId3" cstate="print"/>
          <a:srcRect/>
          <a:stretch>
            <a:fillRect/>
          </a:stretch>
        </p:blipFill>
        <p:spPr bwMode="auto">
          <a:xfrm>
            <a:off x="7508604" y="-142900"/>
            <a:ext cx="1635396" cy="1571636"/>
          </a:xfrm>
          <a:prstGeom prst="rect">
            <a:avLst/>
          </a:prstGeom>
          <a:noFill/>
          <a:ln w="9525">
            <a:noFill/>
            <a:miter lim="800000"/>
            <a:headEnd/>
            <a:tailEnd/>
          </a:ln>
        </p:spPr>
      </p:pic>
      <p:sp>
        <p:nvSpPr>
          <p:cNvPr id="5" name="Нижний колонтитул 4"/>
          <p:cNvSpPr>
            <a:spLocks noGrp="1"/>
          </p:cNvSpPr>
          <p:nvPr>
            <p:ph type="ftr" sz="quarter" idx="11"/>
          </p:nvPr>
        </p:nvSpPr>
        <p:spPr>
          <a:xfrm>
            <a:off x="3124200" y="6356350"/>
            <a:ext cx="3733816" cy="365125"/>
          </a:xfrm>
        </p:spPr>
        <p:txBody>
          <a:bodyPr/>
          <a:lstStyle/>
          <a:p>
            <a:pPr>
              <a:defRPr/>
            </a:pPr>
            <a:r>
              <a:rPr lang="ru-RU" smtClean="0">
                <a:solidFill>
                  <a:schemeClr val="tx1"/>
                </a:solidFill>
              </a:rPr>
              <a:t>Составила Зеленова И.А.</a:t>
            </a:r>
            <a:endParaRPr lang="ru-RU" dirty="0">
              <a:solidFill>
                <a:schemeClr val="tx1"/>
              </a:solidFill>
            </a:endParaRPr>
          </a:p>
        </p:txBody>
      </p:sp>
    </p:spTree>
    <p:extLst>
      <p:ext uri="{BB962C8B-B14F-4D97-AF65-F5344CB8AC3E}">
        <p14:creationId xmlns:p14="http://schemas.microsoft.com/office/powerpoint/2010/main" xmlns="" val="145408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2" name="Заголовок 1"/>
          <p:cNvSpPr>
            <a:spLocks noGrp="1"/>
          </p:cNvSpPr>
          <p:nvPr>
            <p:ph type="title"/>
          </p:nvPr>
        </p:nvSpPr>
        <p:spPr>
          <a:xfrm>
            <a:off x="214282" y="714356"/>
            <a:ext cx="8229600" cy="1082660"/>
          </a:xfrm>
        </p:spPr>
        <p:txBody>
          <a:bodyPr>
            <a:normAutofit/>
          </a:bodyPr>
          <a:lstStyle/>
          <a:p>
            <a:pPr lvl="0"/>
            <a:r>
              <a:rPr lang="ru-RU" sz="2800" b="1" dirty="0" smtClean="0">
                <a:solidFill>
                  <a:srgbClr val="0000FF"/>
                </a:solidFill>
                <a:latin typeface="Times New Roman" pitchFamily="18" charset="0"/>
                <a:cs typeface="Times New Roman" pitchFamily="18" charset="0"/>
              </a:rPr>
              <a:t>Паспорт проекта</a:t>
            </a:r>
            <a:br>
              <a:rPr lang="ru-RU" sz="2800" b="1" dirty="0" smtClean="0">
                <a:solidFill>
                  <a:srgbClr val="0000FF"/>
                </a:solidFill>
                <a:latin typeface="Times New Roman" pitchFamily="18" charset="0"/>
                <a:cs typeface="Times New Roman" pitchFamily="18" charset="0"/>
              </a:rPr>
            </a:br>
            <a:r>
              <a:rPr lang="ru-RU" sz="2800" b="1" dirty="0" smtClean="0">
                <a:solidFill>
                  <a:srgbClr val="0000FF"/>
                </a:solidFill>
                <a:latin typeface="Times New Roman" pitchFamily="18" charset="0"/>
                <a:cs typeface="Times New Roman" pitchFamily="18" charset="0"/>
              </a:rPr>
              <a:t>«</a:t>
            </a:r>
            <a:r>
              <a:rPr lang="ru-RU" sz="2800" b="1" dirty="0">
                <a:solidFill>
                  <a:srgbClr val="0000FF"/>
                </a:solidFill>
                <a:latin typeface="Times New Roman" pitchFamily="18" charset="0"/>
                <a:cs typeface="Times New Roman" pitchFamily="18" charset="0"/>
              </a:rPr>
              <a:t>Радужный огород на окне</a:t>
            </a:r>
            <a:r>
              <a:rPr lang="ru-RU" sz="2800" b="1" dirty="0" smtClean="0">
                <a:solidFill>
                  <a:srgbClr val="0000FF"/>
                </a:solidFill>
                <a:latin typeface="Times New Roman" pitchFamily="18" charset="0"/>
                <a:cs typeface="Times New Roman" pitchFamily="18" charset="0"/>
              </a:rPr>
              <a:t>»</a:t>
            </a:r>
            <a:endParaRPr lang="ru-RU" sz="2800" b="1" dirty="0">
              <a:solidFill>
                <a:srgbClr val="0000FF"/>
              </a:solidFill>
              <a:latin typeface="Times New Roman" pitchFamily="18" charset="0"/>
              <a:cs typeface="Times New Roman" pitchFamily="18" charset="0"/>
            </a:endParaRPr>
          </a:p>
        </p:txBody>
      </p:sp>
      <p:sp>
        <p:nvSpPr>
          <p:cNvPr id="4" name="Заголовок 1"/>
          <p:cNvSpPr txBox="1">
            <a:spLocks/>
          </p:cNvSpPr>
          <p:nvPr/>
        </p:nvSpPr>
        <p:spPr>
          <a:xfrm>
            <a:off x="428596" y="1714488"/>
            <a:ext cx="8358246" cy="4786346"/>
          </a:xfrm>
          <a:prstGeom prst="rect">
            <a:avLst/>
          </a:prstGeom>
        </p:spPr>
        <p:txBody>
          <a:bodyPr vert="horz" lIns="91440" tIns="45720" rIns="91440" bIns="45720" rtlCol="0" anchor="ctr">
            <a:noAutofit/>
          </a:bodyPr>
          <a:lstStyle/>
          <a:p>
            <a:pPr algn="just" fontAlgn="auto">
              <a:spcAft>
                <a:spcPts val="0"/>
              </a:spcAft>
              <a:defRPr/>
            </a:pPr>
            <a:r>
              <a:rPr lang="ru-RU" sz="2000" b="1" dirty="0" smtClean="0">
                <a:latin typeface="Times New Roman" pitchFamily="18" charset="0"/>
                <a:ea typeface="+mj-ea"/>
                <a:cs typeface="Times New Roman" pitchFamily="18" charset="0"/>
              </a:rPr>
              <a:t>Цель:</a:t>
            </a:r>
            <a:r>
              <a:rPr lang="ru-RU" sz="2000" dirty="0" smtClean="0">
                <a:latin typeface="Times New Roman" pitchFamily="18" charset="0"/>
                <a:ea typeface="+mj-ea"/>
                <a:cs typeface="Times New Roman" pitchFamily="18" charset="0"/>
              </a:rPr>
              <a:t> </a:t>
            </a:r>
            <a:r>
              <a:rPr lang="ru-RU" sz="2000" dirty="0" smtClean="0">
                <a:latin typeface="Times New Roman" pitchFamily="18" charset="0"/>
                <a:cs typeface="Times New Roman" pitchFamily="18" charset="0"/>
              </a:rPr>
              <a:t>Обеспечение условий для расширения представлений у детей об окружающем мире через наблюдения, опытно-экспериментальную деятельность в мини-огороде на подоконнике.</a:t>
            </a:r>
          </a:p>
          <a:p>
            <a:pPr algn="just" fontAlgn="auto">
              <a:spcAft>
                <a:spcPts val="0"/>
              </a:spcAft>
              <a:defRPr/>
            </a:pPr>
            <a:endParaRPr lang="ru-RU" sz="2000" dirty="0" smtClean="0">
              <a:latin typeface="Times New Roman" pitchFamily="18" charset="0"/>
              <a:cs typeface="Times New Roman" pitchFamily="18" charset="0"/>
            </a:endParaRPr>
          </a:p>
          <a:p>
            <a:pPr lvl="0"/>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Задачи:</a:t>
            </a:r>
            <a:r>
              <a:rPr lang="ru-RU" sz="2000" dirty="0" smtClean="0">
                <a:latin typeface="Times New Roman" pitchFamily="18" charset="0"/>
                <a:cs typeface="Times New Roman" pitchFamily="18" charset="0"/>
              </a:rPr>
              <a:t>Расширить знания детей об овощных и  культурных растениях.</a:t>
            </a:r>
          </a:p>
          <a:p>
            <a:pPr lvl="0"/>
            <a:r>
              <a:rPr lang="ru-RU" sz="2000" dirty="0" smtClean="0">
                <a:latin typeface="Times New Roman" pitchFamily="18" charset="0"/>
                <a:cs typeface="Times New Roman" pitchFamily="18" charset="0"/>
              </a:rPr>
              <a:t>Формировать умение выращивать рассаду овощных и культурных растений: сажать ее, сеять семена овощей, зелени, цветов, ухаживать за растениями в комнатных условиях.</a:t>
            </a:r>
          </a:p>
          <a:p>
            <a:r>
              <a:rPr lang="ru-RU" sz="2000" dirty="0" smtClean="0">
                <a:latin typeface="Times New Roman" pitchFamily="18" charset="0"/>
                <a:cs typeface="Times New Roman" pitchFamily="18" charset="0"/>
              </a:rPr>
              <a:t> Продолжать развивать наблюдательность – умение замечать изменения в росте растений,  и отражать наблюдения в дневнике наблюдений.</a:t>
            </a:r>
          </a:p>
          <a:p>
            <a:pPr lvl="0"/>
            <a:r>
              <a:rPr lang="ru-RU" sz="2000" dirty="0" smtClean="0">
                <a:latin typeface="Times New Roman" pitchFamily="18" charset="0"/>
                <a:cs typeface="Times New Roman" pitchFamily="18" charset="0"/>
              </a:rPr>
              <a:t>Обобщать представления детей о необходимости  света, тепла, влаги, почвы для роста растений. </a:t>
            </a:r>
          </a:p>
          <a:p>
            <a:pPr hangingPunct="0"/>
            <a:r>
              <a:rPr lang="ru-RU" sz="2000" dirty="0" smtClean="0">
                <a:solidFill>
                  <a:srgbClr val="000000"/>
                </a:solidFill>
                <a:latin typeface="Times New Roman" pitchFamily="18" charset="0"/>
                <a:cs typeface="Times New Roman" pitchFamily="18" charset="0"/>
              </a:rPr>
              <a:t>Способствовать развитию речи детей, активизировать словарь.</a:t>
            </a:r>
            <a:r>
              <a:rPr lang="ru-RU" sz="2000" b="1" dirty="0" smtClean="0">
                <a:solidFill>
                  <a:srgbClr val="000000"/>
                </a:solidFill>
                <a:cs typeface="Times New Roman" pitchFamily="16" charset="0"/>
              </a:rPr>
              <a:t> </a:t>
            </a:r>
          </a:p>
          <a:p>
            <a:pPr hangingPunct="0"/>
            <a:r>
              <a:rPr lang="ru-RU" sz="2000" dirty="0" smtClean="0">
                <a:latin typeface="Times New Roman" pitchFamily="18" charset="0"/>
                <a:cs typeface="Times New Roman" pitchFamily="18" charset="0"/>
              </a:rPr>
              <a:t>Воспитывать бережное отношение к своему труду, труду взрослых и детей. Формировать </a:t>
            </a:r>
            <a:r>
              <a:rPr lang="ru-RU" sz="2000" dirty="0" smtClean="0">
                <a:solidFill>
                  <a:srgbClr val="000000"/>
                </a:solidFill>
                <a:latin typeface="Times New Roman" pitchFamily="18" charset="0"/>
                <a:cs typeface="Times New Roman" pitchFamily="18" charset="0"/>
              </a:rPr>
              <a:t>чувство общности детей в группе и навыки сотрудничества.</a:t>
            </a:r>
            <a:endParaRPr lang="ru-RU" sz="2000" dirty="0" smtClean="0">
              <a:latin typeface="Times New Roman" pitchFamily="18" charset="0"/>
              <a:cs typeface="Times New Roman" pitchFamily="18" charset="0"/>
            </a:endParaRPr>
          </a:p>
        </p:txBody>
      </p:sp>
      <p:pic>
        <p:nvPicPr>
          <p:cNvPr id="8" name="Picture 12" descr="0_8ad6_18898049_XL"/>
          <p:cNvPicPr>
            <a:picLocks noChangeAspect="1" noChangeArrowheads="1" noCrop="1"/>
          </p:cNvPicPr>
          <p:nvPr/>
        </p:nvPicPr>
        <p:blipFill>
          <a:blip r:embed="rId3" cstate="print"/>
          <a:srcRect/>
          <a:stretch>
            <a:fillRect/>
          </a:stretch>
        </p:blipFill>
        <p:spPr bwMode="auto">
          <a:xfrm>
            <a:off x="7508604" y="-142900"/>
            <a:ext cx="1635396" cy="1571636"/>
          </a:xfrm>
          <a:prstGeom prst="rect">
            <a:avLst/>
          </a:prstGeom>
          <a:noFill/>
          <a:ln w="9525">
            <a:noFill/>
            <a:miter lim="800000"/>
            <a:headEnd/>
            <a:tailEnd/>
          </a:ln>
        </p:spPr>
      </p:pic>
      <p:sp>
        <p:nvSpPr>
          <p:cNvPr id="12" name="Нижний колонтитул 11"/>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2" name="Заголовок 1"/>
          <p:cNvSpPr>
            <a:spLocks noGrp="1"/>
          </p:cNvSpPr>
          <p:nvPr>
            <p:ph type="title"/>
          </p:nvPr>
        </p:nvSpPr>
        <p:spPr>
          <a:xfrm>
            <a:off x="457200" y="274638"/>
            <a:ext cx="8229600" cy="1082660"/>
          </a:xfrm>
        </p:spPr>
        <p:txBody>
          <a:bodyPr>
            <a:normAutofit/>
          </a:bodyPr>
          <a:lstStyle/>
          <a:p>
            <a:pPr lvl="0"/>
            <a:r>
              <a:rPr lang="ru-RU" sz="2800" b="1" dirty="0" smtClean="0">
                <a:solidFill>
                  <a:srgbClr val="0000FF"/>
                </a:solidFill>
                <a:latin typeface="Times New Roman" pitchFamily="18" charset="0"/>
                <a:cs typeface="Times New Roman" pitchFamily="18" charset="0"/>
              </a:rPr>
              <a:t>Паспорт проекта</a:t>
            </a:r>
            <a:br>
              <a:rPr lang="ru-RU" sz="2800" b="1" dirty="0" smtClean="0">
                <a:solidFill>
                  <a:srgbClr val="0000FF"/>
                </a:solidFill>
                <a:latin typeface="Times New Roman" pitchFamily="18" charset="0"/>
                <a:cs typeface="Times New Roman" pitchFamily="18" charset="0"/>
              </a:rPr>
            </a:br>
            <a:r>
              <a:rPr lang="ru-RU" sz="2800" b="1" dirty="0" smtClean="0">
                <a:solidFill>
                  <a:srgbClr val="0000FF"/>
                </a:solidFill>
                <a:latin typeface="Times New Roman" pitchFamily="18" charset="0"/>
                <a:cs typeface="Times New Roman" pitchFamily="18" charset="0"/>
              </a:rPr>
              <a:t>«</a:t>
            </a:r>
            <a:r>
              <a:rPr lang="ru-RU" sz="2800" b="1" dirty="0">
                <a:solidFill>
                  <a:srgbClr val="0000FF"/>
                </a:solidFill>
                <a:latin typeface="Times New Roman" pitchFamily="18" charset="0"/>
                <a:cs typeface="Times New Roman" pitchFamily="18" charset="0"/>
              </a:rPr>
              <a:t>Радужный огород на окне</a:t>
            </a:r>
            <a:r>
              <a:rPr lang="ru-RU" sz="2800" b="1" dirty="0" smtClean="0">
                <a:solidFill>
                  <a:srgbClr val="0000FF"/>
                </a:solidFill>
                <a:latin typeface="Times New Roman" pitchFamily="18" charset="0"/>
                <a:cs typeface="Times New Roman" pitchFamily="18" charset="0"/>
              </a:rPr>
              <a:t>»</a:t>
            </a:r>
            <a:endParaRPr lang="ru-RU" sz="2800" b="1" dirty="0">
              <a:solidFill>
                <a:srgbClr val="0000FF"/>
              </a:solidFill>
              <a:latin typeface="Times New Roman" pitchFamily="18" charset="0"/>
              <a:cs typeface="Times New Roman" pitchFamily="18" charset="0"/>
            </a:endParaRPr>
          </a:p>
        </p:txBody>
      </p:sp>
      <p:sp>
        <p:nvSpPr>
          <p:cNvPr id="4" name="Заголовок 1"/>
          <p:cNvSpPr txBox="1">
            <a:spLocks/>
          </p:cNvSpPr>
          <p:nvPr/>
        </p:nvSpPr>
        <p:spPr>
          <a:xfrm>
            <a:off x="214282" y="1357298"/>
            <a:ext cx="8929718" cy="5357850"/>
          </a:xfrm>
          <a:prstGeom prst="rect">
            <a:avLst/>
          </a:prstGeom>
        </p:spPr>
        <p:txBody>
          <a:bodyPr vert="horz" lIns="91440" tIns="45720" rIns="91440" bIns="45720" rtlCol="0" anchor="ctr">
            <a:noAutofit/>
          </a:bodyPr>
          <a:lstStyle/>
          <a:p>
            <a:pPr lvl="0" hangingPunct="0"/>
            <a:r>
              <a:rPr lang="ru-RU" sz="2000" b="1" dirty="0" smtClean="0">
                <a:latin typeface="Times New Roman" pitchFamily="18" charset="0"/>
                <a:ea typeface="+mj-ea"/>
                <a:cs typeface="Times New Roman" pitchFamily="18" charset="0"/>
              </a:rPr>
              <a:t>Вид проекта:</a:t>
            </a:r>
            <a:r>
              <a:rPr lang="ru-RU" sz="2000" b="1" dirty="0" smtClean="0">
                <a:solidFill>
                  <a:srgbClr val="000000"/>
                </a:solidFill>
                <a:latin typeface="Times New Roman" pitchFamily="18" charset="0"/>
                <a:cs typeface="Times New Roman" pitchFamily="18" charset="0"/>
              </a:rPr>
              <a:t> </a:t>
            </a:r>
            <a:r>
              <a:rPr lang="ru-RU" sz="2000" dirty="0" smtClean="0">
                <a:solidFill>
                  <a:srgbClr val="000000"/>
                </a:solidFill>
                <a:latin typeface="Times New Roman" pitchFamily="18" charset="0"/>
                <a:cs typeface="Times New Roman" pitchFamily="18" charset="0"/>
              </a:rPr>
              <a:t>познавательно-исследовательский </a:t>
            </a:r>
            <a:endParaRPr lang="ru-RU" sz="2000" dirty="0" smtClean="0">
              <a:latin typeface="Times New Roman" pitchFamily="18" charset="0"/>
              <a:ea typeface="+mj-ea"/>
              <a:cs typeface="Times New Roman" pitchFamily="18" charset="0"/>
            </a:endParaRPr>
          </a:p>
          <a:p>
            <a:pPr lvl="0" hangingPunct="0"/>
            <a:r>
              <a:rPr lang="ru-RU" sz="2000" b="1" dirty="0" smtClean="0">
                <a:latin typeface="Times New Roman" pitchFamily="18" charset="0"/>
                <a:ea typeface="+mj-ea"/>
                <a:cs typeface="Times New Roman" pitchFamily="18" charset="0"/>
              </a:rPr>
              <a:t>Время реализации проекта </a:t>
            </a:r>
            <a:r>
              <a:rPr lang="ru-RU" sz="2000" dirty="0" smtClean="0">
                <a:latin typeface="Times New Roman" pitchFamily="18" charset="0"/>
                <a:ea typeface="+mj-ea"/>
                <a:cs typeface="Times New Roman" pitchFamily="18" charset="0"/>
              </a:rPr>
              <a:t>– краткосрочный (1 месяц)</a:t>
            </a:r>
          </a:p>
          <a:p>
            <a:pPr hangingPunct="0"/>
            <a:r>
              <a:rPr lang="ru-RU" sz="2000" b="1" dirty="0" smtClean="0">
                <a:latin typeface="Times New Roman" pitchFamily="18" charset="0"/>
                <a:ea typeface="+mj-ea"/>
                <a:cs typeface="Times New Roman" pitchFamily="18" charset="0"/>
              </a:rPr>
              <a:t>Участники проекта: </a:t>
            </a:r>
            <a:r>
              <a:rPr lang="ru-RU" sz="2000" dirty="0" smtClean="0">
                <a:latin typeface="Times New Roman" pitchFamily="18" charset="0"/>
                <a:ea typeface="+mj-ea"/>
                <a:cs typeface="Times New Roman" pitchFamily="18" charset="0"/>
              </a:rPr>
              <a:t>дети старшей группы, родители воспитанников, воспитатели группы.</a:t>
            </a:r>
          </a:p>
          <a:p>
            <a:pPr lvl="0"/>
            <a:r>
              <a:rPr lang="ru-RU" sz="2000" b="1" dirty="0" smtClean="0">
                <a:latin typeface="Times New Roman" pitchFamily="18" charset="0"/>
                <a:ea typeface="+mj-ea"/>
                <a:cs typeface="Times New Roman" pitchFamily="18" charset="0"/>
              </a:rPr>
              <a:t>Предполагаемый результат: </a:t>
            </a:r>
            <a:r>
              <a:rPr lang="ru-RU" sz="2000" dirty="0" smtClean="0">
                <a:latin typeface="Times New Roman" pitchFamily="18" charset="0"/>
                <a:cs typeface="Times New Roman" pitchFamily="18" charset="0"/>
              </a:rPr>
              <a:t>Дети научатся сажать и ухаживать за растениями.</a:t>
            </a:r>
          </a:p>
          <a:p>
            <a:pPr lvl="0"/>
            <a:r>
              <a:rPr lang="ru-RU" sz="2000" dirty="0" smtClean="0">
                <a:latin typeface="Times New Roman" pitchFamily="18" charset="0"/>
                <a:cs typeface="Times New Roman" pitchFamily="18" charset="0"/>
              </a:rPr>
              <a:t>С помощью опытнической работы дети получат необходимые условия для роста растений.</a:t>
            </a:r>
          </a:p>
          <a:p>
            <a:pPr lvl="0"/>
            <a:r>
              <a:rPr lang="ru-RU" sz="2000" dirty="0" smtClean="0">
                <a:latin typeface="Times New Roman" pitchFamily="18" charset="0"/>
                <a:cs typeface="Times New Roman" pitchFamily="18" charset="0"/>
              </a:rPr>
              <a:t>Дети будут учиться подмечать красоту растительного мира, бережнее относиться к природе.</a:t>
            </a:r>
          </a:p>
          <a:p>
            <a:pPr lvl="0"/>
            <a:r>
              <a:rPr lang="ru-RU" sz="2000" dirty="0" smtClean="0">
                <a:latin typeface="Times New Roman" pitchFamily="18" charset="0"/>
                <a:cs typeface="Times New Roman" pitchFamily="18" charset="0"/>
              </a:rPr>
              <a:t>Формирование у детей уважительного отношения к труду.</a:t>
            </a:r>
          </a:p>
          <a:p>
            <a:pPr lvl="0"/>
            <a:r>
              <a:rPr lang="ru-RU" sz="2000" dirty="0" smtClean="0">
                <a:latin typeface="Times New Roman" pitchFamily="18" charset="0"/>
                <a:cs typeface="Times New Roman" pitchFamily="18" charset="0"/>
              </a:rPr>
              <a:t>Создание книжки-малышки загадок.</a:t>
            </a:r>
          </a:p>
          <a:p>
            <a:r>
              <a:rPr lang="ru-RU" sz="2000" dirty="0" smtClean="0">
                <a:latin typeface="Times New Roman" pitchFamily="18" charset="0"/>
                <a:cs typeface="Times New Roman" pitchFamily="18" charset="0"/>
              </a:rPr>
              <a:t>Создание в группе огорода на подоконнике.</a:t>
            </a:r>
          </a:p>
          <a:p>
            <a:pPr lvl="0"/>
            <a:r>
              <a:rPr lang="ru-RU" sz="2000" dirty="0" smtClean="0">
                <a:latin typeface="Times New Roman" pitchFamily="18" charset="0"/>
                <a:cs typeface="Times New Roman" pitchFamily="18" charset="0"/>
              </a:rPr>
              <a:t>Создание  дневника  с наблюдениями за растениями в огороде на подоконнике.</a:t>
            </a:r>
          </a:p>
          <a:p>
            <a:pPr marL="25400" marR="0" lvl="0" indent="-25400" defTabSz="914400" rtl="0" eaLnBrk="1" fontAlgn="auto" latinLnBrk="0" hangingPunct="1">
              <a:lnSpc>
                <a:spcPct val="100000"/>
              </a:lnSpc>
              <a:spcBef>
                <a:spcPct val="0"/>
              </a:spcBef>
              <a:spcAft>
                <a:spcPts val="0"/>
              </a:spcAft>
              <a:buClrTx/>
              <a:buSzTx/>
              <a:defRPr/>
            </a:pPr>
            <a:r>
              <a:rPr lang="ru-RU" sz="2000" b="1" dirty="0" smtClean="0">
                <a:latin typeface="Times New Roman" pitchFamily="18" charset="0"/>
                <a:ea typeface="+mj-ea"/>
                <a:cs typeface="Times New Roman" pitchFamily="18" charset="0"/>
              </a:rPr>
              <a:t>Продукт проектной деятельности: </a:t>
            </a:r>
            <a:r>
              <a:rPr lang="ru-RU" sz="2000" dirty="0" smtClean="0">
                <a:latin typeface="Times New Roman" pitchFamily="18" charset="0"/>
                <a:ea typeface="+mj-ea"/>
                <a:cs typeface="Times New Roman" pitchFamily="18" charset="0"/>
              </a:rPr>
              <a:t>рисунки, поделки, книжка-малышка «Загадки с грядки», дневник наблюдений.</a:t>
            </a:r>
          </a:p>
          <a:p>
            <a:pPr marL="25400" marR="0" lvl="0" indent="-25400" defTabSz="914400" rtl="0" eaLnBrk="1" fontAlgn="auto" latinLnBrk="0" hangingPunct="1">
              <a:lnSpc>
                <a:spcPct val="100000"/>
              </a:lnSpc>
              <a:spcBef>
                <a:spcPct val="0"/>
              </a:spcBef>
              <a:spcAft>
                <a:spcPts val="0"/>
              </a:spcAft>
              <a:buClrTx/>
              <a:buSzTx/>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Презентация проекта: </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Итоговое мероприятие </a:t>
            </a:r>
            <a:r>
              <a:rPr lang="ru-RU" sz="2000" dirty="0" smtClean="0">
                <a:latin typeface="Times New Roman" pitchFamily="18" charset="0"/>
                <a:cs typeface="Times New Roman" pitchFamily="18" charset="0"/>
              </a:rPr>
              <a:t>Викторина «Что мы знаем об овощах»</a:t>
            </a:r>
            <a:endParaRPr kumimoji="0" lang="ru-RU"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8" name="Picture 12" descr="0_8ad6_18898049_XL"/>
          <p:cNvPicPr>
            <a:picLocks noChangeAspect="1" noChangeArrowheads="1" noCrop="1"/>
          </p:cNvPicPr>
          <p:nvPr/>
        </p:nvPicPr>
        <p:blipFill>
          <a:blip r:embed="rId3" cstate="print"/>
          <a:srcRect/>
          <a:stretch>
            <a:fillRect/>
          </a:stretch>
        </p:blipFill>
        <p:spPr bwMode="auto">
          <a:xfrm>
            <a:off x="7508604" y="-142900"/>
            <a:ext cx="1635396" cy="1571636"/>
          </a:xfrm>
          <a:prstGeom prst="rect">
            <a:avLst/>
          </a:prstGeom>
          <a:noFill/>
          <a:ln w="9525">
            <a:noFill/>
            <a:miter lim="800000"/>
            <a:headEnd/>
            <a:tailEnd/>
          </a:ln>
        </p:spPr>
      </p:pic>
      <p:sp>
        <p:nvSpPr>
          <p:cNvPr id="9" name="Нижний колонтитул 8"/>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351/94240888.jpg"/>
          <p:cNvPicPr>
            <a:picLocks noChangeAspect="1" noChangeArrowheads="1"/>
          </p:cNvPicPr>
          <p:nvPr/>
        </p:nvPicPr>
        <p:blipFill>
          <a:blip r:embed="rId2" cstate="print"/>
          <a:srcRect l="1562" t="5208" r="1562" b="2083"/>
          <a:stretch>
            <a:fillRect/>
          </a:stretch>
        </p:blipFill>
        <p:spPr bwMode="auto">
          <a:xfrm>
            <a:off x="0" y="0"/>
            <a:ext cx="9156873" cy="6858000"/>
          </a:xfrm>
          <a:prstGeom prst="rect">
            <a:avLst/>
          </a:prstGeom>
          <a:noFill/>
        </p:spPr>
      </p:pic>
      <p:sp>
        <p:nvSpPr>
          <p:cNvPr id="2" name="Заголовок 1"/>
          <p:cNvSpPr>
            <a:spLocks noGrp="1"/>
          </p:cNvSpPr>
          <p:nvPr>
            <p:ph type="title"/>
          </p:nvPr>
        </p:nvSpPr>
        <p:spPr>
          <a:xfrm>
            <a:off x="214282" y="1285860"/>
            <a:ext cx="8786874" cy="5429288"/>
          </a:xfrm>
        </p:spPr>
        <p:txBody>
          <a:bodyPr>
            <a:normAutofit fontScale="90000"/>
          </a:bodyPr>
          <a:lstStyle/>
          <a:p>
            <a:pPr algn="l"/>
            <a:r>
              <a:rPr lang="ru-RU" sz="2000" dirty="0" smtClean="0">
                <a:latin typeface="Times New Roman" pitchFamily="18" charset="0"/>
                <a:cs typeface="Times New Roman" pitchFamily="18" charset="0"/>
              </a:rPr>
              <a:t>	Окружающий мир, явления и объекты природы привлекают детей своей красотой, яркостью красок, разнообразием. Наблюдая за объектами природы, ребенок обогащает свой чувственный опыт, на котором основывается его дальнейшее творчество. Чем глубже ребенок познает таинства окружающего мира, тем больше у него возникает вопросов. Основная задача взрослого состоит в том, чтобы помочь ребенку самостоятельно найти ответы на эти вопросы. 	Чтобы удовлетворить детскую любознательность, привить навыки активности и самостоятельности мышления, были созданы условия для поисково-исследовательской деятельности детей.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Ознакомление с ростом и развитием растений хорошо осуществлять в летний период, когда на улице благоприятные условия для выращивания растений. А в </a:t>
            </a:r>
            <a:r>
              <a:rPr lang="ru-RU" sz="2000" dirty="0" err="1" smtClean="0">
                <a:latin typeface="Times New Roman" pitchFamily="18" charset="0"/>
                <a:cs typeface="Times New Roman" pitchFamily="18" charset="0"/>
              </a:rPr>
              <a:t>зимне</a:t>
            </a:r>
            <a:r>
              <a:rPr lang="ru-RU" sz="2000" dirty="0" smtClean="0">
                <a:latin typeface="Times New Roman" pitchFamily="18" charset="0"/>
                <a:cs typeface="Times New Roman" pitchFamily="18" charset="0"/>
              </a:rPr>
              <a:t> - весенний период приятно выращивать различные культуры в детском саду на подоконнике.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Огород на подоконнике в детском саду является очень приятным занятием. Ведь как  приятно, когда первая зелень поспевает прямо у нас на подоконнике. Так приятно самим вырастить замечательные полезные дары природы. Огород на подоконнике - отличный способ расширения представлений детей о том, как ухаживать за растениями в комнатных условиях, обобщения представлений о необходимости света, тепла, влаги и почвы для роста растений, развития познавательных и творческих способностей детей. </a:t>
            </a:r>
            <a:endParaRPr lang="ru-RU" sz="2000" dirty="0"/>
          </a:p>
        </p:txBody>
      </p:sp>
      <p:sp>
        <p:nvSpPr>
          <p:cNvPr id="5" name="Заголовок 1"/>
          <p:cNvSpPr txBox="1">
            <a:spLocks/>
          </p:cNvSpPr>
          <p:nvPr/>
        </p:nvSpPr>
        <p:spPr>
          <a:xfrm>
            <a:off x="1071538" y="642918"/>
            <a:ext cx="6742113"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w="19050">
                  <a:noFill/>
                  <a:prstDash val="solid"/>
                </a:ln>
                <a:solidFill>
                  <a:srgbClr val="0000FF"/>
                </a:solidFill>
                <a:effectLst/>
                <a:uLnTx/>
                <a:uFillTx/>
                <a:latin typeface="Times New Roman" pitchFamily="18" charset="0"/>
                <a:ea typeface="+mj-ea"/>
                <a:cs typeface="Times New Roman" pitchFamily="18" charset="0"/>
              </a:rPr>
              <a:t>Актуальность</a:t>
            </a:r>
            <a:endParaRPr kumimoji="0" lang="ru-RU" sz="2800" b="1" i="0" u="none" strike="noStrike" kern="1200" cap="none" spc="0" normalizeH="0" baseline="0" noProof="0" dirty="0">
              <a:ln w="19050">
                <a:noFill/>
                <a:prstDash val="solid"/>
              </a:ln>
              <a:solidFill>
                <a:srgbClr val="0000FF"/>
              </a:solidFill>
              <a:effectLst/>
              <a:uLnTx/>
              <a:uFillTx/>
              <a:latin typeface="Times New Roman" pitchFamily="18" charset="0"/>
              <a:ea typeface="+mj-ea"/>
              <a:cs typeface="Times New Roman" pitchFamily="18" charset="0"/>
            </a:endParaRPr>
          </a:p>
        </p:txBody>
      </p:sp>
      <p:sp>
        <p:nvSpPr>
          <p:cNvPr id="7" name="Нижний колонтитул 6"/>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5" name="Солнце 4"/>
          <p:cNvSpPr/>
          <p:nvPr/>
        </p:nvSpPr>
        <p:spPr>
          <a:xfrm>
            <a:off x="3357554" y="2071678"/>
            <a:ext cx="2714644" cy="2143140"/>
          </a:xfrm>
          <a:prstGeom prst="sun">
            <a:avLst>
              <a:gd name="adj" fmla="val 151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Материально- техническое  и методическое обеспечение проекта</a:t>
            </a:r>
            <a:endParaRPr lang="ru-RU" sz="1400" dirty="0">
              <a:solidFill>
                <a:schemeClr val="tx1"/>
              </a:solidFill>
              <a:latin typeface="Times New Roman" pitchFamily="18" charset="0"/>
              <a:cs typeface="Times New Roman" pitchFamily="18" charset="0"/>
            </a:endParaRPr>
          </a:p>
        </p:txBody>
      </p:sp>
      <p:sp>
        <p:nvSpPr>
          <p:cNvPr id="6" name="Облако 5"/>
          <p:cNvSpPr/>
          <p:nvPr/>
        </p:nvSpPr>
        <p:spPr>
          <a:xfrm>
            <a:off x="6588224" y="1556792"/>
            <a:ext cx="2000264" cy="1428760"/>
          </a:xfrm>
          <a:prstGeom prst="cloud">
            <a:avLst/>
          </a:prstGeom>
          <a:solidFill>
            <a:srgbClr val="99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Муляжи овощей и фруктов</a:t>
            </a:r>
            <a:endParaRPr lang="ru-RU" sz="1400" dirty="0">
              <a:solidFill>
                <a:schemeClr val="tx1"/>
              </a:solidFill>
              <a:latin typeface="Times New Roman" pitchFamily="18" charset="0"/>
              <a:cs typeface="Times New Roman" pitchFamily="18" charset="0"/>
            </a:endParaRPr>
          </a:p>
        </p:txBody>
      </p:sp>
      <p:sp>
        <p:nvSpPr>
          <p:cNvPr id="7" name="Облако 6"/>
          <p:cNvSpPr/>
          <p:nvPr/>
        </p:nvSpPr>
        <p:spPr>
          <a:xfrm>
            <a:off x="285720" y="2214554"/>
            <a:ext cx="2214578" cy="1343028"/>
          </a:xfrm>
          <a:prstGeom prst="cloud">
            <a:avLst/>
          </a:prstGeom>
          <a:solidFill>
            <a:srgbClr val="99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Художественная литература</a:t>
            </a:r>
            <a:endParaRPr lang="ru-RU" sz="1400" dirty="0">
              <a:solidFill>
                <a:schemeClr val="tx1"/>
              </a:solidFill>
              <a:latin typeface="Times New Roman" pitchFamily="18" charset="0"/>
              <a:cs typeface="Times New Roman" pitchFamily="18" charset="0"/>
            </a:endParaRPr>
          </a:p>
        </p:txBody>
      </p:sp>
      <p:sp>
        <p:nvSpPr>
          <p:cNvPr id="8" name="Облако 7"/>
          <p:cNvSpPr/>
          <p:nvPr/>
        </p:nvSpPr>
        <p:spPr>
          <a:xfrm>
            <a:off x="2428860" y="5072074"/>
            <a:ext cx="2214578" cy="1343028"/>
          </a:xfrm>
          <a:prstGeom prst="cloud">
            <a:avLst/>
          </a:prstGeom>
          <a:solidFill>
            <a:srgbClr val="99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Настольно-печатные игры</a:t>
            </a:r>
            <a:endParaRPr lang="ru-RU" sz="1400" dirty="0">
              <a:solidFill>
                <a:schemeClr val="tx1"/>
              </a:solidFill>
              <a:latin typeface="Times New Roman" pitchFamily="18" charset="0"/>
              <a:cs typeface="Times New Roman" pitchFamily="18" charset="0"/>
            </a:endParaRPr>
          </a:p>
        </p:txBody>
      </p:sp>
      <p:sp>
        <p:nvSpPr>
          <p:cNvPr id="9" name="Облако 8"/>
          <p:cNvSpPr/>
          <p:nvPr/>
        </p:nvSpPr>
        <p:spPr>
          <a:xfrm>
            <a:off x="2214546" y="714356"/>
            <a:ext cx="2428892" cy="1343028"/>
          </a:xfrm>
          <a:prstGeom prst="cloud">
            <a:avLst/>
          </a:prstGeom>
          <a:solidFill>
            <a:srgbClr val="99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Иллюстративный материал</a:t>
            </a:r>
            <a:endParaRPr lang="ru-RU" sz="1400" dirty="0">
              <a:solidFill>
                <a:schemeClr val="tx1"/>
              </a:solidFill>
              <a:latin typeface="Times New Roman" pitchFamily="18" charset="0"/>
              <a:cs typeface="Times New Roman" pitchFamily="18" charset="0"/>
            </a:endParaRPr>
          </a:p>
        </p:txBody>
      </p:sp>
      <p:sp>
        <p:nvSpPr>
          <p:cNvPr id="10" name="Облако 9"/>
          <p:cNvSpPr/>
          <p:nvPr/>
        </p:nvSpPr>
        <p:spPr>
          <a:xfrm>
            <a:off x="1428728" y="3571876"/>
            <a:ext cx="2143140" cy="1343028"/>
          </a:xfrm>
          <a:prstGeom prst="cloud">
            <a:avLst/>
          </a:prstGeom>
          <a:solidFill>
            <a:srgbClr val="99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Игровой материал для сюжетных игр</a:t>
            </a:r>
            <a:endParaRPr lang="ru-RU" sz="1400" dirty="0">
              <a:solidFill>
                <a:schemeClr val="tx1"/>
              </a:solidFill>
              <a:latin typeface="Times New Roman" pitchFamily="18" charset="0"/>
              <a:cs typeface="Times New Roman" pitchFamily="18" charset="0"/>
            </a:endParaRPr>
          </a:p>
        </p:txBody>
      </p:sp>
      <p:pic>
        <p:nvPicPr>
          <p:cNvPr id="11" name="Picture 12" descr="0_8ad6_18898049_XL"/>
          <p:cNvPicPr>
            <a:picLocks noChangeAspect="1" noChangeArrowheads="1" noCrop="1"/>
          </p:cNvPicPr>
          <p:nvPr/>
        </p:nvPicPr>
        <p:blipFill>
          <a:blip r:embed="rId3" cstate="print"/>
          <a:srcRect/>
          <a:stretch>
            <a:fillRect/>
          </a:stretch>
        </p:blipFill>
        <p:spPr bwMode="auto">
          <a:xfrm>
            <a:off x="7508604" y="-142900"/>
            <a:ext cx="1635396" cy="1571636"/>
          </a:xfrm>
          <a:prstGeom prst="rect">
            <a:avLst/>
          </a:prstGeom>
          <a:noFill/>
          <a:ln w="9525">
            <a:noFill/>
            <a:miter lim="800000"/>
            <a:headEnd/>
            <a:tailEnd/>
          </a:ln>
        </p:spPr>
      </p:pic>
      <p:pic>
        <p:nvPicPr>
          <p:cNvPr id="4098" name="Picture 2" descr="I:\к проекту\DSC08682.JPG"/>
          <p:cNvPicPr>
            <a:picLocks noChangeAspect="1" noChangeArrowheads="1"/>
          </p:cNvPicPr>
          <p:nvPr/>
        </p:nvPicPr>
        <p:blipFill>
          <a:blip r:embed="rId4" cstate="print">
            <a:lum bright="10000"/>
          </a:blip>
          <a:srcRect l="6107" t="3125" r="4539" b="6250"/>
          <a:stretch>
            <a:fillRect/>
          </a:stretch>
        </p:blipFill>
        <p:spPr bwMode="auto">
          <a:xfrm>
            <a:off x="357158" y="4782122"/>
            <a:ext cx="1071569" cy="1575836"/>
          </a:xfrm>
          <a:prstGeom prst="rect">
            <a:avLst/>
          </a:prstGeom>
          <a:noFill/>
          <a:ln>
            <a:solidFill>
              <a:srgbClr val="00B050"/>
            </a:solidFill>
          </a:ln>
        </p:spPr>
      </p:pic>
      <p:pic>
        <p:nvPicPr>
          <p:cNvPr id="4099" name="Picture 3" descr="I:\к проекту\DSC08683.JPG"/>
          <p:cNvPicPr>
            <a:picLocks noChangeAspect="1" noChangeArrowheads="1"/>
          </p:cNvPicPr>
          <p:nvPr/>
        </p:nvPicPr>
        <p:blipFill>
          <a:blip r:embed="rId5" cstate="print">
            <a:lum bright="10000"/>
          </a:blip>
          <a:srcRect l="8807" t="2252" r="6024" b="1414"/>
          <a:stretch>
            <a:fillRect/>
          </a:stretch>
        </p:blipFill>
        <p:spPr bwMode="auto">
          <a:xfrm>
            <a:off x="6929454" y="3214686"/>
            <a:ext cx="1619468" cy="1217247"/>
          </a:xfrm>
          <a:prstGeom prst="rect">
            <a:avLst/>
          </a:prstGeom>
          <a:noFill/>
          <a:ln>
            <a:solidFill>
              <a:srgbClr val="00B050"/>
            </a:solidFill>
          </a:ln>
        </p:spPr>
      </p:pic>
      <p:sp>
        <p:nvSpPr>
          <p:cNvPr id="14" name="Облако 13"/>
          <p:cNvSpPr/>
          <p:nvPr/>
        </p:nvSpPr>
        <p:spPr>
          <a:xfrm>
            <a:off x="6500826" y="4857760"/>
            <a:ext cx="2214578" cy="1343028"/>
          </a:xfrm>
          <a:prstGeom prst="cloud">
            <a:avLst/>
          </a:prstGeom>
          <a:solidFill>
            <a:srgbClr val="99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Дидактические игры</a:t>
            </a:r>
            <a:endParaRPr lang="ru-RU" sz="1400" dirty="0">
              <a:solidFill>
                <a:schemeClr val="tx1"/>
              </a:solidFill>
              <a:latin typeface="Times New Roman" pitchFamily="18" charset="0"/>
              <a:cs typeface="Times New Roman" pitchFamily="18" charset="0"/>
            </a:endParaRPr>
          </a:p>
        </p:txBody>
      </p:sp>
      <p:pic>
        <p:nvPicPr>
          <p:cNvPr id="4101" name="Picture 5" descr="I:\к проекту\DSC08687.JPG"/>
          <p:cNvPicPr>
            <a:picLocks noChangeAspect="1" noChangeArrowheads="1"/>
          </p:cNvPicPr>
          <p:nvPr/>
        </p:nvPicPr>
        <p:blipFill>
          <a:blip r:embed="rId6" cstate="print">
            <a:lum bright="10000"/>
          </a:blip>
          <a:srcRect l="24950" t="20681" r="14931" b="7278"/>
          <a:stretch>
            <a:fillRect/>
          </a:stretch>
        </p:blipFill>
        <p:spPr bwMode="auto">
          <a:xfrm rot="16200000">
            <a:off x="232144" y="524514"/>
            <a:ext cx="1643074" cy="1308378"/>
          </a:xfrm>
          <a:prstGeom prst="rect">
            <a:avLst/>
          </a:prstGeom>
          <a:noFill/>
          <a:ln>
            <a:solidFill>
              <a:srgbClr val="00B050"/>
            </a:solidFill>
          </a:ln>
        </p:spPr>
      </p:pic>
      <p:pic>
        <p:nvPicPr>
          <p:cNvPr id="4102" name="Picture 6" descr="I:\к проекту\DSC08686.JPG"/>
          <p:cNvPicPr>
            <a:picLocks noChangeAspect="1" noChangeArrowheads="1"/>
          </p:cNvPicPr>
          <p:nvPr/>
        </p:nvPicPr>
        <p:blipFill>
          <a:blip r:embed="rId7" cstate="print"/>
          <a:srcRect l="14374" t="7278" r="7137" b="9792"/>
          <a:stretch>
            <a:fillRect/>
          </a:stretch>
        </p:blipFill>
        <p:spPr bwMode="auto">
          <a:xfrm rot="16200000">
            <a:off x="4778738" y="4635840"/>
            <a:ext cx="1729665" cy="1285886"/>
          </a:xfrm>
          <a:prstGeom prst="rect">
            <a:avLst/>
          </a:prstGeom>
          <a:noFill/>
          <a:ln>
            <a:solidFill>
              <a:srgbClr val="00B050"/>
            </a:solidFill>
          </a:ln>
        </p:spPr>
      </p:pic>
      <p:sp>
        <p:nvSpPr>
          <p:cNvPr id="17" name="Нижний колонтитул 16"/>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pic>
        <p:nvPicPr>
          <p:cNvPr id="2" name="Picture 2"/>
          <p:cNvPicPr>
            <a:picLocks noChangeAspect="1" noChangeArrowheads="1"/>
          </p:cNvPicPr>
          <p:nvPr/>
        </p:nvPicPr>
        <p:blipFill>
          <a:blip r:embed="rId8" cstate="print"/>
          <a:srcRect b="14364"/>
          <a:stretch>
            <a:fillRect/>
          </a:stretch>
        </p:blipFill>
        <p:spPr bwMode="auto">
          <a:xfrm>
            <a:off x="4932040" y="908720"/>
            <a:ext cx="1440160" cy="108012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5" name="10-конечная звезда 4"/>
          <p:cNvSpPr/>
          <p:nvPr/>
        </p:nvSpPr>
        <p:spPr>
          <a:xfrm>
            <a:off x="7000892" y="0"/>
            <a:ext cx="2143108" cy="1643050"/>
          </a:xfrm>
          <a:prstGeom prst="star10">
            <a:avLst>
              <a:gd name="adj" fmla="val 33375"/>
              <a:gd name="hf" fmla="val 1051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a:cs typeface="Times New Roman" pitchFamily="18" charset="0"/>
              </a:rPr>
              <a:t>Модель «трех вопросов»</a:t>
            </a:r>
            <a:endParaRPr lang="ru-RU" sz="1600" b="1" dirty="0">
              <a:solidFill>
                <a:schemeClr val="tx1"/>
              </a:solidFill>
              <a:latin typeface="Times New Roman" pitchFamily="18" charset="0"/>
              <a:cs typeface="Times New Roman" pitchFamily="18" charset="0"/>
            </a:endParaRPr>
          </a:p>
        </p:txBody>
      </p:sp>
      <p:graphicFrame>
        <p:nvGraphicFramePr>
          <p:cNvPr id="13" name="Таблица 12"/>
          <p:cNvGraphicFramePr>
            <a:graphicFrameLocks noGrp="1"/>
          </p:cNvGraphicFramePr>
          <p:nvPr/>
        </p:nvGraphicFramePr>
        <p:xfrm>
          <a:off x="500034" y="2285992"/>
          <a:ext cx="8001056" cy="3648092"/>
        </p:xfrm>
        <a:graphic>
          <a:graphicData uri="http://schemas.openxmlformats.org/drawingml/2006/table">
            <a:tbl>
              <a:tblPr>
                <a:tableStyleId>{69C7853C-536D-4A76-A0AE-DD22124D55A5}</a:tableStyleId>
              </a:tblPr>
              <a:tblGrid>
                <a:gridCol w="2666500"/>
                <a:gridCol w="2667278"/>
                <a:gridCol w="2667278"/>
              </a:tblGrid>
              <a:tr h="404816">
                <a:tc>
                  <a:txBody>
                    <a:bodyPr/>
                    <a:lstStyle/>
                    <a:p>
                      <a:pPr algn="ctr">
                        <a:spcAft>
                          <a:spcPts val="0"/>
                        </a:spcAft>
                      </a:pPr>
                      <a:r>
                        <a:rPr lang="ru-RU" sz="2400" dirty="0">
                          <a:solidFill>
                            <a:srgbClr val="C00000"/>
                          </a:solidFill>
                        </a:rPr>
                        <a:t>Что знаю?</a:t>
                      </a:r>
                      <a:endParaRPr lang="ru-RU" sz="2400" b="1" dirty="0">
                        <a:solidFill>
                          <a:srgbClr val="C00000"/>
                        </a:solidFill>
                        <a:latin typeface="Calibri"/>
                        <a:ea typeface="Calibri"/>
                        <a:cs typeface="Times New Roman"/>
                      </a:endParaRPr>
                    </a:p>
                  </a:txBody>
                  <a:tcPr marL="64025" marR="64025" marT="0" marB="0">
                    <a:solidFill>
                      <a:schemeClr val="accent3">
                        <a:lumMod val="60000"/>
                        <a:lumOff val="40000"/>
                      </a:schemeClr>
                    </a:solidFill>
                  </a:tcPr>
                </a:tc>
                <a:tc>
                  <a:txBody>
                    <a:bodyPr/>
                    <a:lstStyle/>
                    <a:p>
                      <a:pPr algn="ctr">
                        <a:spcAft>
                          <a:spcPts val="0"/>
                        </a:spcAft>
                      </a:pPr>
                      <a:r>
                        <a:rPr lang="ru-RU" sz="2400" dirty="0">
                          <a:solidFill>
                            <a:srgbClr val="C00000"/>
                          </a:solidFill>
                        </a:rPr>
                        <a:t>Что хочу узнать?</a:t>
                      </a:r>
                      <a:endParaRPr lang="ru-RU" sz="2400" b="1" dirty="0">
                        <a:solidFill>
                          <a:srgbClr val="C00000"/>
                        </a:solidFill>
                        <a:latin typeface="Calibri"/>
                        <a:ea typeface="Calibri"/>
                        <a:cs typeface="Times New Roman"/>
                      </a:endParaRPr>
                    </a:p>
                  </a:txBody>
                  <a:tcPr marL="64025" marR="64025" marT="0" marB="0">
                    <a:solidFill>
                      <a:schemeClr val="accent3">
                        <a:lumMod val="60000"/>
                        <a:lumOff val="40000"/>
                      </a:schemeClr>
                    </a:solidFill>
                  </a:tcPr>
                </a:tc>
                <a:tc>
                  <a:txBody>
                    <a:bodyPr/>
                    <a:lstStyle/>
                    <a:p>
                      <a:pPr algn="ctr">
                        <a:spcAft>
                          <a:spcPts val="0"/>
                        </a:spcAft>
                      </a:pPr>
                      <a:r>
                        <a:rPr lang="ru-RU" sz="2400" dirty="0">
                          <a:solidFill>
                            <a:srgbClr val="C00000"/>
                          </a:solidFill>
                        </a:rPr>
                        <a:t>Как узнать?</a:t>
                      </a:r>
                      <a:endParaRPr lang="ru-RU" sz="2400" b="1" dirty="0">
                        <a:solidFill>
                          <a:srgbClr val="C00000"/>
                        </a:solidFill>
                        <a:latin typeface="Calibri"/>
                        <a:ea typeface="Calibri"/>
                        <a:cs typeface="Times New Roman"/>
                      </a:endParaRPr>
                    </a:p>
                  </a:txBody>
                  <a:tcPr marL="64025" marR="64025" marT="0" marB="0">
                    <a:solidFill>
                      <a:schemeClr val="accent3">
                        <a:lumMod val="60000"/>
                        <a:lumOff val="40000"/>
                      </a:schemeClr>
                    </a:solidFill>
                  </a:tcPr>
                </a:tc>
              </a:tr>
              <a:tr h="809630">
                <a:tc>
                  <a:txBody>
                    <a:bodyPr/>
                    <a:lstStyle/>
                    <a:p>
                      <a:pPr algn="ctr">
                        <a:spcAft>
                          <a:spcPts val="0"/>
                        </a:spcAft>
                      </a:pPr>
                      <a:r>
                        <a:rPr lang="ru-RU" sz="2000" dirty="0" smtClean="0"/>
                        <a:t>Овощи растут в огороде</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dirty="0"/>
                        <a:t>Разве могут вырасти овощи в группе?</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a:t>Посадить и посмотреть</a:t>
                      </a:r>
                      <a:endParaRPr lang="ru-RU" sz="2000" b="1">
                        <a:latin typeface="Calibri"/>
                        <a:ea typeface="Calibri"/>
                        <a:cs typeface="Times New Roman"/>
                      </a:endParaRPr>
                    </a:p>
                  </a:txBody>
                  <a:tcPr marL="64025" marR="64025" marT="0" marB="0"/>
                </a:tc>
              </a:tr>
              <a:tr h="404816">
                <a:tc>
                  <a:txBody>
                    <a:bodyPr/>
                    <a:lstStyle/>
                    <a:p>
                      <a:pPr algn="ctr">
                        <a:spcAft>
                          <a:spcPts val="0"/>
                        </a:spcAft>
                      </a:pPr>
                      <a:r>
                        <a:rPr lang="ru-RU" sz="2000"/>
                        <a:t>Овощи растут в земле</a:t>
                      </a:r>
                      <a:endParaRPr lang="ru-RU" sz="2000" b="1">
                        <a:latin typeface="Calibri"/>
                        <a:ea typeface="Calibri"/>
                        <a:cs typeface="Times New Roman"/>
                      </a:endParaRPr>
                    </a:p>
                  </a:txBody>
                  <a:tcPr marL="64025" marR="64025" marT="0" marB="0"/>
                </a:tc>
                <a:tc>
                  <a:txBody>
                    <a:bodyPr/>
                    <a:lstStyle/>
                    <a:p>
                      <a:pPr algn="ctr">
                        <a:spcAft>
                          <a:spcPts val="0"/>
                        </a:spcAft>
                      </a:pPr>
                      <a:r>
                        <a:rPr lang="ru-RU" sz="2000" dirty="0"/>
                        <a:t>Откуда они там берутся?</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a:t>Спросить  взрослых</a:t>
                      </a:r>
                      <a:endParaRPr lang="ru-RU" sz="2000" b="1">
                        <a:latin typeface="Calibri"/>
                        <a:ea typeface="Calibri"/>
                        <a:cs typeface="Times New Roman"/>
                      </a:endParaRPr>
                    </a:p>
                  </a:txBody>
                  <a:tcPr marL="64025" marR="64025" marT="0" marB="0"/>
                </a:tc>
              </a:tr>
              <a:tr h="404816">
                <a:tc>
                  <a:txBody>
                    <a:bodyPr/>
                    <a:lstStyle/>
                    <a:p>
                      <a:pPr algn="ctr">
                        <a:spcAft>
                          <a:spcPts val="0"/>
                        </a:spcAft>
                      </a:pPr>
                      <a:r>
                        <a:rPr lang="ru-RU" sz="2000" dirty="0"/>
                        <a:t>Овощи </a:t>
                      </a:r>
                      <a:r>
                        <a:rPr lang="ru-RU" sz="2000" dirty="0" smtClean="0"/>
                        <a:t>сажают</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dirty="0"/>
                        <a:t>Как  их растить?</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dirty="0"/>
                        <a:t>Спросить </a:t>
                      </a:r>
                      <a:r>
                        <a:rPr lang="ru-RU" sz="2000" dirty="0" smtClean="0"/>
                        <a:t> у бабушки</a:t>
                      </a:r>
                      <a:endParaRPr lang="ru-RU" sz="2000" b="1" dirty="0">
                        <a:latin typeface="Calibri"/>
                        <a:ea typeface="Calibri"/>
                        <a:cs typeface="Times New Roman"/>
                      </a:endParaRPr>
                    </a:p>
                  </a:txBody>
                  <a:tcPr marL="64025" marR="64025" marT="0" marB="0"/>
                </a:tc>
              </a:tr>
              <a:tr h="809630">
                <a:tc>
                  <a:txBody>
                    <a:bodyPr/>
                    <a:lstStyle/>
                    <a:p>
                      <a:pPr algn="ctr">
                        <a:spcAft>
                          <a:spcPts val="0"/>
                        </a:spcAft>
                      </a:pPr>
                      <a:r>
                        <a:rPr lang="ru-RU" sz="2000" dirty="0"/>
                        <a:t>Из овощей делают салат</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dirty="0"/>
                        <a:t>Как его делать?</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dirty="0"/>
                        <a:t>Маму спросить</a:t>
                      </a:r>
                      <a:endParaRPr lang="ru-RU" sz="2000" b="1" dirty="0">
                        <a:latin typeface="Calibri"/>
                        <a:ea typeface="Calibri"/>
                        <a:cs typeface="Times New Roman"/>
                      </a:endParaRPr>
                    </a:p>
                  </a:txBody>
                  <a:tcPr marL="64025" marR="64025" marT="0" marB="0"/>
                </a:tc>
              </a:tr>
              <a:tr h="404816">
                <a:tc>
                  <a:txBody>
                    <a:bodyPr/>
                    <a:lstStyle/>
                    <a:p>
                      <a:pPr algn="ctr">
                        <a:spcAft>
                          <a:spcPts val="0"/>
                        </a:spcAft>
                      </a:pPr>
                      <a:r>
                        <a:rPr lang="ru-RU" sz="2000" dirty="0"/>
                        <a:t>Лук и чеснок убивает микробы</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dirty="0"/>
                        <a:t>Как они их убивают?</a:t>
                      </a:r>
                      <a:endParaRPr lang="ru-RU" sz="2000" b="1" dirty="0">
                        <a:latin typeface="Calibri"/>
                        <a:ea typeface="Calibri"/>
                        <a:cs typeface="Times New Roman"/>
                      </a:endParaRPr>
                    </a:p>
                  </a:txBody>
                  <a:tcPr marL="64025" marR="64025" marT="0" marB="0"/>
                </a:tc>
                <a:tc>
                  <a:txBody>
                    <a:bodyPr/>
                    <a:lstStyle/>
                    <a:p>
                      <a:pPr algn="ctr">
                        <a:spcAft>
                          <a:spcPts val="0"/>
                        </a:spcAft>
                      </a:pPr>
                      <a:r>
                        <a:rPr lang="ru-RU" sz="2000" dirty="0"/>
                        <a:t>Посмотреть  в интернете</a:t>
                      </a:r>
                      <a:endParaRPr lang="ru-RU" sz="2000" b="1" dirty="0">
                        <a:latin typeface="Calibri"/>
                        <a:ea typeface="Calibri"/>
                        <a:cs typeface="Times New Roman"/>
                      </a:endParaRPr>
                    </a:p>
                  </a:txBody>
                  <a:tcPr marL="64025" marR="64025" marT="0" marB="0"/>
                </a:tc>
              </a:tr>
            </a:tbl>
          </a:graphicData>
        </a:graphic>
      </p:graphicFrame>
      <p:sp>
        <p:nvSpPr>
          <p:cNvPr id="6" name="Содержимое 2"/>
          <p:cNvSpPr>
            <a:spLocks noGrp="1"/>
          </p:cNvSpPr>
          <p:nvPr>
            <p:ph idx="1"/>
          </p:nvPr>
        </p:nvSpPr>
        <p:spPr>
          <a:xfrm>
            <a:off x="357158" y="928670"/>
            <a:ext cx="7715304" cy="1000132"/>
          </a:xfrm>
        </p:spPr>
        <p:txBody>
          <a:bodyPr rtlCol="0">
            <a:normAutofit lnSpcReduction="10000"/>
          </a:bodyPr>
          <a:lstStyle/>
          <a:p>
            <a:pPr algn="ctr" eaLnBrk="1" fontAlgn="auto" hangingPunct="1">
              <a:spcAft>
                <a:spcPts val="0"/>
              </a:spcAft>
              <a:buFont typeface="Arial" pitchFamily="34" charset="0"/>
              <a:buNone/>
              <a:defRPr/>
            </a:pPr>
            <a:r>
              <a:rPr lang="ru-RU"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Проектная идея:</a:t>
            </a:r>
          </a:p>
          <a:p>
            <a:pPr algn="ctr" eaLnBrk="1" fontAlgn="auto" hangingPunct="1">
              <a:spcAft>
                <a:spcPts val="0"/>
              </a:spcAft>
              <a:buFont typeface="Arial" pitchFamily="34" charset="0"/>
              <a:buNone/>
              <a:defRPr/>
            </a:pPr>
            <a:r>
              <a:rPr lang="ru-RU"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Создать в группе огород на окне.</a:t>
            </a:r>
          </a:p>
          <a:p>
            <a:pPr algn="ctr" eaLnBrk="1" fontAlgn="auto" hangingPunct="1">
              <a:spcAft>
                <a:spcPts val="0"/>
              </a:spcAft>
              <a:buFont typeface="Arial" pitchFamily="34" charset="0"/>
              <a:buChar char="•"/>
              <a:defRPr/>
            </a:pPr>
            <a:endParaRPr lang="ru-RU" sz="1400" dirty="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5" name="Заголовок 1"/>
          <p:cNvSpPr>
            <a:spLocks noGrp="1"/>
          </p:cNvSpPr>
          <p:nvPr>
            <p:ph type="title"/>
          </p:nvPr>
        </p:nvSpPr>
        <p:spPr>
          <a:xfrm>
            <a:off x="214282" y="428604"/>
            <a:ext cx="8229600" cy="511156"/>
          </a:xfrm>
        </p:spPr>
        <p:txBody>
          <a:bodyPr>
            <a:normAutofit fontScale="90000"/>
          </a:bodyPr>
          <a:lstStyle/>
          <a:p>
            <a:pPr lvl="0"/>
            <a:r>
              <a:rPr lang="ru-RU" sz="2800" b="1" dirty="0" smtClean="0">
                <a:solidFill>
                  <a:srgbClr val="0000FF"/>
                </a:solidFill>
                <a:latin typeface="Times New Roman" pitchFamily="18" charset="0"/>
                <a:cs typeface="Times New Roman" pitchFamily="18" charset="0"/>
              </a:rPr>
              <a:t>Фрагмент перспективно-календарного плана </a:t>
            </a:r>
            <a:endParaRPr lang="ru-RU" sz="2800" b="1" dirty="0">
              <a:solidFill>
                <a:srgbClr val="0000FF"/>
              </a:solidFill>
              <a:latin typeface="Times New Roman" pitchFamily="18" charset="0"/>
              <a:cs typeface="Times New Roman" pitchFamily="18" charset="0"/>
            </a:endParaRPr>
          </a:p>
        </p:txBody>
      </p:sp>
      <p:graphicFrame>
        <p:nvGraphicFramePr>
          <p:cNvPr id="7" name="Содержимое 3"/>
          <p:cNvGraphicFramePr>
            <a:graphicFrameLocks noGrp="1"/>
          </p:cNvGraphicFramePr>
          <p:nvPr>
            <p:ph idx="1"/>
          </p:nvPr>
        </p:nvGraphicFramePr>
        <p:xfrm>
          <a:off x="500034" y="1071546"/>
          <a:ext cx="8229600" cy="5498818"/>
        </p:xfrm>
        <a:graphic>
          <a:graphicData uri="http://schemas.openxmlformats.org/drawingml/2006/table">
            <a:tbl>
              <a:tblPr firstRow="1" bandRow="1">
                <a:tableStyleId>{F2DE63D5-997A-4646-A377-4702673A728D}</a:tableStyleId>
              </a:tblPr>
              <a:tblGrid>
                <a:gridCol w="1285884"/>
                <a:gridCol w="4714908"/>
                <a:gridCol w="2228808"/>
              </a:tblGrid>
              <a:tr h="370840">
                <a:tc>
                  <a:txBody>
                    <a:bodyPr/>
                    <a:lstStyle/>
                    <a:p>
                      <a:pPr algn="ctr"/>
                      <a:r>
                        <a:rPr lang="ru-RU" sz="1600" dirty="0" err="1" smtClean="0">
                          <a:solidFill>
                            <a:schemeClr val="tx1"/>
                          </a:solidFill>
                          <a:latin typeface="Times New Roman" pitchFamily="18" charset="0"/>
                          <a:cs typeface="Times New Roman" pitchFamily="18" charset="0"/>
                        </a:rPr>
                        <a:t>Образоват</a:t>
                      </a:r>
                      <a:r>
                        <a:rPr lang="ru-RU" sz="1600" dirty="0" smtClean="0">
                          <a:solidFill>
                            <a:schemeClr val="tx1"/>
                          </a:solidFill>
                          <a:latin typeface="Times New Roman" pitchFamily="18" charset="0"/>
                          <a:cs typeface="Times New Roman" pitchFamily="18" charset="0"/>
                        </a:rPr>
                        <a:t> область</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c>
                  <a:txBody>
                    <a:bodyPr/>
                    <a:lstStyle/>
                    <a:p>
                      <a:pPr algn="ctr"/>
                      <a:r>
                        <a:rPr lang="ru-RU" sz="1600" dirty="0" smtClean="0">
                          <a:solidFill>
                            <a:schemeClr val="tx1"/>
                          </a:solidFill>
                          <a:latin typeface="Times New Roman" pitchFamily="18" charset="0"/>
                          <a:cs typeface="Times New Roman" pitchFamily="18" charset="0"/>
                        </a:rPr>
                        <a:t>ОД</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c>
                  <a:txBody>
                    <a:bodyPr/>
                    <a:lstStyle/>
                    <a:p>
                      <a:pPr algn="ctr"/>
                      <a:r>
                        <a:rPr lang="ru-RU" sz="1600" dirty="0" smtClean="0">
                          <a:solidFill>
                            <a:schemeClr val="tx1"/>
                          </a:solidFill>
                          <a:latin typeface="Times New Roman" pitchFamily="18" charset="0"/>
                          <a:cs typeface="Times New Roman" pitchFamily="18" charset="0"/>
                        </a:rPr>
                        <a:t>Совместная деятельность </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r>
              <a:tr h="635326">
                <a:tc>
                  <a:txBody>
                    <a:bodyPr/>
                    <a:lstStyle/>
                    <a:p>
                      <a:r>
                        <a:rPr lang="ru-RU" sz="1200" dirty="0" smtClean="0">
                          <a:latin typeface="Times New Roman" pitchFamily="18" charset="0"/>
                          <a:cs typeface="Times New Roman" pitchFamily="18" charset="0"/>
                        </a:rPr>
                        <a:t>Познание</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Тема «Вершки и корешки» Цель: вспомнить сказку «Мужик и медведь»;  развивать умение классифицировать овощи по их съедобной части.</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ru-RU" sz="1200" dirty="0" smtClean="0">
                          <a:latin typeface="Times New Roman" pitchFamily="18" charset="0"/>
                          <a:cs typeface="Times New Roman" pitchFamily="18" charset="0"/>
                        </a:rPr>
                        <a:t>Рассматривание огорода на окне</a:t>
                      </a:r>
                    </a:p>
                    <a:p>
                      <a:r>
                        <a:rPr lang="ru-RU" sz="1200" dirty="0" smtClean="0">
                          <a:latin typeface="Times New Roman" pitchFamily="18" charset="0"/>
                          <a:cs typeface="Times New Roman" pitchFamily="18" charset="0"/>
                        </a:rPr>
                        <a:t>Цель: Наблюдение за посевами и занесение в дневник наблюдений.</a:t>
                      </a:r>
                      <a:endParaRPr lang="ru-RU" sz="1200" baseline="0" dirty="0" smtClean="0">
                        <a:latin typeface="Times New Roman" pitchFamily="18" charset="0"/>
                        <a:cs typeface="Times New Roman" pitchFamily="18" charset="0"/>
                      </a:endParaRPr>
                    </a:p>
                    <a:p>
                      <a:r>
                        <a:rPr lang="ru-RU" sz="1200" baseline="0" dirty="0" smtClean="0">
                          <a:latin typeface="Times New Roman" pitchFamily="18" charset="0"/>
                          <a:cs typeface="Times New Roman" pitchFamily="18" charset="0"/>
                        </a:rPr>
                        <a:t>Разговоры с детьми:</a:t>
                      </a:r>
                    </a:p>
                    <a:p>
                      <a:pPr marL="0" indent="0" eaLnBrk="1" fontAlgn="auto" hangingPunct="1">
                        <a:spcBef>
                          <a:spcPts val="0"/>
                        </a:spcBef>
                        <a:spcAft>
                          <a:spcPts val="0"/>
                        </a:spcAft>
                        <a:buFont typeface="Arial" pitchFamily="34" charset="0"/>
                        <a:buNone/>
                        <a:defRPr/>
                      </a:pPr>
                      <a:r>
                        <a:rPr lang="ru-RU" sz="1200" b="0" u="sng" dirty="0" smtClean="0">
                          <a:solidFill>
                            <a:schemeClr val="tx1"/>
                          </a:solidFill>
                          <a:latin typeface="Times New Roman" pitchFamily="18" charset="0"/>
                          <a:cs typeface="Times New Roman" pitchFamily="18" charset="0"/>
                        </a:rPr>
                        <a:t>Дидактические игры:</a:t>
                      </a:r>
                    </a:p>
                    <a:p>
                      <a:pPr marL="0" indent="0">
                        <a:spcBef>
                          <a:spcPts val="0"/>
                        </a:spcBef>
                        <a:buNone/>
                        <a:defRPr/>
                      </a:pPr>
                      <a:r>
                        <a:rPr lang="ru-RU" sz="1200" dirty="0" smtClean="0">
                          <a:solidFill>
                            <a:schemeClr val="tx1"/>
                          </a:solidFill>
                          <a:latin typeface="Times New Roman" pitchFamily="18" charset="0"/>
                          <a:cs typeface="Times New Roman" pitchFamily="18" charset="0"/>
                        </a:rPr>
                        <a:t>«Узнай на ощупь</a:t>
                      </a:r>
                      <a:r>
                        <a:rPr lang="ru-RU" sz="1200" dirty="0" smtClean="0">
                          <a:latin typeface="Times New Roman" pitchFamily="18" charset="0"/>
                          <a:cs typeface="Times New Roman" pitchFamily="18" charset="0"/>
                        </a:rPr>
                        <a:t>», «Угадай овощ на вкус», «Разрезные </a:t>
                      </a:r>
                      <a:r>
                        <a:rPr lang="ru-RU" sz="1200" dirty="0" smtClean="0">
                          <a:solidFill>
                            <a:schemeClr val="tx1"/>
                          </a:solidFill>
                          <a:latin typeface="Times New Roman" pitchFamily="18" charset="0"/>
                          <a:cs typeface="Times New Roman" pitchFamily="18" charset="0"/>
                        </a:rPr>
                        <a:t>картинки», «Четвертый лишний»</a:t>
                      </a:r>
                    </a:p>
                    <a:p>
                      <a:pPr marL="0" indent="0">
                        <a:spcBef>
                          <a:spcPts val="0"/>
                        </a:spcBef>
                        <a:buNone/>
                        <a:defRPr/>
                      </a:pPr>
                      <a:r>
                        <a:rPr lang="ru-RU" sz="1200" dirty="0" smtClean="0">
                          <a:solidFill>
                            <a:schemeClr val="tx1"/>
                          </a:solidFill>
                          <a:latin typeface="Times New Roman" pitchFamily="18" charset="0"/>
                          <a:cs typeface="Times New Roman" pitchFamily="18" charset="0"/>
                        </a:rPr>
                        <a:t>Цель:</a:t>
                      </a:r>
                      <a:r>
                        <a:rPr lang="ru-RU" sz="1200" baseline="0" dirty="0" smtClean="0">
                          <a:solidFill>
                            <a:schemeClr val="tx1"/>
                          </a:solidFill>
                          <a:latin typeface="Times New Roman" pitchFamily="18" charset="0"/>
                          <a:cs typeface="Times New Roman" pitchFamily="18" charset="0"/>
                        </a:rPr>
                        <a:t> развивать умение сопоставлять, сравнивать, различать овощи, называть их.</a:t>
                      </a:r>
                      <a:endParaRPr lang="ru-RU" sz="1200" dirty="0" smtClean="0">
                        <a:solidFill>
                          <a:schemeClr val="tx1"/>
                        </a:solidFill>
                        <a:latin typeface="Times New Roman" pitchFamily="18" charset="0"/>
                        <a:cs typeface="Times New Roman" pitchFamily="18" charset="0"/>
                      </a:endParaRPr>
                    </a:p>
                    <a:p>
                      <a:pPr marL="0" indent="0" eaLnBrk="1" fontAlgn="auto" hangingPunct="1">
                        <a:spcBef>
                          <a:spcPts val="0"/>
                        </a:spcBef>
                        <a:spcAft>
                          <a:spcPts val="0"/>
                        </a:spcAft>
                        <a:buFont typeface="Arial" pitchFamily="34" charset="0"/>
                        <a:buNone/>
                        <a:defRPr/>
                      </a:pPr>
                      <a:r>
                        <a:rPr lang="ru-RU" sz="1200" b="0" u="sng" dirty="0" smtClean="0">
                          <a:solidFill>
                            <a:schemeClr val="tx1"/>
                          </a:solidFill>
                          <a:latin typeface="Times New Roman" pitchFamily="18" charset="0"/>
                          <a:cs typeface="Times New Roman" pitchFamily="18" charset="0"/>
                        </a:rPr>
                        <a:t>Подвижные игры:</a:t>
                      </a:r>
                    </a:p>
                    <a:p>
                      <a:pPr marL="0" indent="0" eaLnBrk="1" fontAlgn="auto" hangingPunct="1">
                        <a:spcBef>
                          <a:spcPts val="0"/>
                        </a:spcBef>
                        <a:spcAft>
                          <a:spcPts val="0"/>
                        </a:spcAft>
                        <a:buFont typeface="Arial" pitchFamily="34" charset="0"/>
                        <a:buNone/>
                        <a:defRPr/>
                      </a:pPr>
                      <a:r>
                        <a:rPr lang="ru-RU" sz="1200" dirty="0" smtClean="0">
                          <a:solidFill>
                            <a:schemeClr val="tx1"/>
                          </a:solidFill>
                          <a:latin typeface="Times New Roman" pitchFamily="18" charset="0"/>
                          <a:cs typeface="Times New Roman" pitchFamily="18" charset="0"/>
                        </a:rPr>
                        <a:t>«</a:t>
                      </a:r>
                      <a:r>
                        <a:rPr lang="ru-RU" sz="1200" dirty="0" err="1" smtClean="0">
                          <a:solidFill>
                            <a:schemeClr val="tx1"/>
                          </a:solidFill>
                          <a:latin typeface="Times New Roman" pitchFamily="18" charset="0"/>
                          <a:cs typeface="Times New Roman" pitchFamily="18" charset="0"/>
                        </a:rPr>
                        <a:t>Съедобное-несъедобное</a:t>
                      </a:r>
                      <a:r>
                        <a:rPr lang="ru-RU" sz="1200" dirty="0" smtClean="0">
                          <a:solidFill>
                            <a:schemeClr val="tx1"/>
                          </a:solidFill>
                          <a:latin typeface="Times New Roman" pitchFamily="18" charset="0"/>
                          <a:cs typeface="Times New Roman" pitchFamily="18" charset="0"/>
                        </a:rPr>
                        <a:t>», «Кто быстрее соберет урожай».</a:t>
                      </a:r>
                    </a:p>
                    <a:p>
                      <a:pPr marL="0" indent="0" eaLnBrk="1" fontAlgn="auto" hangingPunct="1">
                        <a:spcBef>
                          <a:spcPts val="0"/>
                        </a:spcBef>
                        <a:spcAft>
                          <a:spcPts val="0"/>
                        </a:spcAft>
                        <a:buFont typeface="Arial" pitchFamily="34" charset="0"/>
                        <a:buNone/>
                        <a:defRPr/>
                      </a:pPr>
                      <a:r>
                        <a:rPr lang="ru-RU" sz="1200" u="sng" dirty="0" smtClean="0">
                          <a:solidFill>
                            <a:schemeClr val="tx1"/>
                          </a:solidFill>
                          <a:latin typeface="Times New Roman" pitchFamily="18" charset="0"/>
                          <a:cs typeface="Times New Roman" pitchFamily="18" charset="0"/>
                        </a:rPr>
                        <a:t>Ситуации к </a:t>
                      </a:r>
                      <a:r>
                        <a:rPr lang="ru-RU" sz="1200" u="sng" dirty="0" err="1" smtClean="0">
                          <a:solidFill>
                            <a:schemeClr val="tx1"/>
                          </a:solidFill>
                          <a:latin typeface="Times New Roman" pitchFamily="18" charset="0"/>
                          <a:cs typeface="Times New Roman" pitchFamily="18" charset="0"/>
                        </a:rPr>
                        <a:t>орг.сам.деят.детей</a:t>
                      </a:r>
                      <a:r>
                        <a:rPr lang="ru-RU" sz="1200" u="sng" dirty="0" smtClean="0">
                          <a:solidFill>
                            <a:schemeClr val="tx1"/>
                          </a:solidFill>
                          <a:latin typeface="Times New Roman" pitchFamily="18" charset="0"/>
                          <a:cs typeface="Times New Roman" pitchFamily="18" charset="0"/>
                        </a:rPr>
                        <a:t>:</a:t>
                      </a:r>
                    </a:p>
                    <a:p>
                      <a:pPr marL="0" indent="0" eaLnBrk="1" fontAlgn="auto" hangingPunct="1">
                        <a:spcBef>
                          <a:spcPts val="0"/>
                        </a:spcBef>
                        <a:spcAft>
                          <a:spcPts val="0"/>
                        </a:spcAft>
                        <a:buFont typeface="Arial" pitchFamily="34" charset="0"/>
                        <a:buNone/>
                        <a:defRPr/>
                      </a:pPr>
                      <a:r>
                        <a:rPr lang="ru-RU" sz="1200" dirty="0" smtClean="0">
                          <a:solidFill>
                            <a:schemeClr val="tx1"/>
                          </a:solidFill>
                          <a:latin typeface="Times New Roman" pitchFamily="18" charset="0"/>
                          <a:cs typeface="Times New Roman" pitchFamily="18" charset="0"/>
                        </a:rPr>
                        <a:t>Появление в уголке изо книжек-раскрасок.</a:t>
                      </a:r>
                    </a:p>
                    <a:p>
                      <a:pPr marL="0" indent="0" eaLnBrk="1" fontAlgn="auto" hangingPunct="1">
                        <a:spcBef>
                          <a:spcPts val="0"/>
                        </a:spcBef>
                        <a:spcAft>
                          <a:spcPts val="0"/>
                        </a:spcAft>
                        <a:buFont typeface="Arial" pitchFamily="34" charset="0"/>
                        <a:buNone/>
                        <a:defRPr/>
                      </a:pPr>
                      <a:r>
                        <a:rPr lang="ru-RU" sz="1200" dirty="0" smtClean="0">
                          <a:solidFill>
                            <a:schemeClr val="tx1"/>
                          </a:solidFill>
                          <a:latin typeface="Times New Roman" pitchFamily="18" charset="0"/>
                          <a:cs typeface="Times New Roman" pitchFamily="18" charset="0"/>
                        </a:rPr>
                        <a:t>Получили посылку с овощами</a:t>
                      </a:r>
                      <a:r>
                        <a:rPr lang="ru-RU" sz="1200" baseline="0" dirty="0" smtClean="0">
                          <a:solidFill>
                            <a:schemeClr val="tx1"/>
                          </a:solidFill>
                          <a:latin typeface="Times New Roman" pitchFamily="18" charset="0"/>
                          <a:cs typeface="Times New Roman" pitchFamily="18" charset="0"/>
                        </a:rPr>
                        <a:t> и фруктами. </a:t>
                      </a:r>
                    </a:p>
                    <a:p>
                      <a:pPr marL="0" indent="0" eaLnBrk="1" fontAlgn="auto" hangingPunct="1">
                        <a:spcBef>
                          <a:spcPts val="0"/>
                        </a:spcBef>
                        <a:spcAft>
                          <a:spcPts val="0"/>
                        </a:spcAft>
                        <a:buFont typeface="Arial" pitchFamily="34" charset="0"/>
                        <a:buNone/>
                        <a:defRPr/>
                      </a:pPr>
                      <a:r>
                        <a:rPr lang="ru-RU" sz="1200" baseline="0" dirty="0" smtClean="0">
                          <a:solidFill>
                            <a:schemeClr val="tx1"/>
                          </a:solidFill>
                          <a:latin typeface="Times New Roman" pitchFamily="18" charset="0"/>
                          <a:cs typeface="Times New Roman" pitchFamily="18" charset="0"/>
                        </a:rPr>
                        <a:t>Нам подарили цветы. </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200" dirty="0" smtClean="0">
                          <a:latin typeface="Times New Roman" pitchFamily="18" charset="0"/>
                          <a:cs typeface="Times New Roman" pitchFamily="18" charset="0"/>
                        </a:rPr>
                        <a:t>Речь, Коммуникация</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Игра «Найди по описанию» Цель: </a:t>
                      </a:r>
                      <a:r>
                        <a:rPr lang="ru-RU" sz="1200" kern="1200" dirty="0" smtClean="0">
                          <a:solidFill>
                            <a:schemeClr val="tx1"/>
                          </a:solidFill>
                          <a:latin typeface="Times New Roman" pitchFamily="18" charset="0"/>
                          <a:ea typeface="+mn-ea"/>
                          <a:cs typeface="Times New Roman" pitchFamily="18" charset="0"/>
                        </a:rPr>
                        <a:t>Учить составлять рассказ-описание о фруктах (название, вид, цвет, вкус),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Словарная работа «Один-много</a:t>
                      </a:r>
                      <a:r>
                        <a:rPr lang="ru-RU" sz="1200" b="0" dirty="0" smtClean="0">
                          <a:latin typeface="Times New Roman" pitchFamily="18" charset="0"/>
                          <a:cs typeface="Times New Roman" pitchFamily="18" charset="0"/>
                        </a:rPr>
                        <a:t>». </a:t>
                      </a:r>
                      <a:r>
                        <a:rPr lang="ru-RU" sz="1200" b="0" kern="1200" dirty="0" smtClean="0">
                          <a:solidFill>
                            <a:schemeClr val="tx1"/>
                          </a:solidFill>
                          <a:latin typeface="Times New Roman" pitchFamily="18" charset="0"/>
                          <a:ea typeface="+mn-ea"/>
                          <a:cs typeface="Times New Roman" pitchFamily="18" charset="0"/>
                        </a:rPr>
                        <a:t> «Закончи предложение».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4400">
                <a:tc>
                  <a:txBody>
                    <a:bodyPr/>
                    <a:lstStyle/>
                    <a:p>
                      <a:r>
                        <a:rPr lang="ru-RU" sz="1200" dirty="0" smtClean="0">
                          <a:latin typeface="Times New Roman" pitchFamily="18" charset="0"/>
                          <a:cs typeface="Times New Roman" pitchFamily="18" charset="0"/>
                        </a:rPr>
                        <a:t>Художественное творчество</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1" hangingPunct="1">
                        <a:buFont typeface="Arial" charset="0"/>
                        <a:buNone/>
                      </a:pPr>
                      <a:r>
                        <a:rPr lang="ru-RU" sz="1200" b="0" dirty="0" smtClean="0">
                          <a:solidFill>
                            <a:schemeClr val="tx1"/>
                          </a:solidFill>
                          <a:latin typeface="Times New Roman" pitchFamily="18" charset="0"/>
                          <a:cs typeface="Times New Roman" pitchFamily="18" charset="0"/>
                        </a:rPr>
                        <a:t>Рисование «Овощи и фрукты на столе». </a:t>
                      </a:r>
                      <a:r>
                        <a:rPr lang="ru-RU" sz="1200" b="0" dirty="0" smtClean="0">
                          <a:latin typeface="Times New Roman" pitchFamily="18" charset="0"/>
                          <a:cs typeface="Times New Roman" pitchFamily="18" charset="0"/>
                        </a:rPr>
                        <a:t> Цель: развивать умение рисовать овощи и фрукты</a:t>
                      </a:r>
                      <a:endParaRPr lang="ru-RU" sz="1200" b="0" dirty="0" smtClean="0">
                        <a:solidFill>
                          <a:schemeClr val="tx1"/>
                        </a:solidFill>
                        <a:latin typeface="Times New Roman" pitchFamily="18" charset="0"/>
                        <a:cs typeface="Times New Roman" pitchFamily="18" charset="0"/>
                      </a:endParaRPr>
                    </a:p>
                    <a:p>
                      <a:pPr eaLnBrk="1" hangingPunct="1">
                        <a:buFont typeface="Arial" charset="0"/>
                        <a:buNone/>
                      </a:pPr>
                      <a:r>
                        <a:rPr lang="ru-RU" sz="1200" b="0" dirty="0" smtClean="0">
                          <a:latin typeface="Times New Roman" pitchFamily="18" charset="0"/>
                          <a:cs typeface="Times New Roman" pitchFamily="18" charset="0"/>
                        </a:rPr>
                        <a:t>Лепка «Лепим овощи для игры» Цель: Закреплять умение детей передавать в лепке форму разных пользуясь приемами раскатывания, сглаживания пальцами, прищипывания, оттягивания.</a:t>
                      </a:r>
                      <a:endParaRPr lang="ru-RU" sz="12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578">
                <a:tc>
                  <a:txBody>
                    <a:bodyPr/>
                    <a:lstStyle/>
                    <a:p>
                      <a:r>
                        <a:rPr lang="ru-RU" sz="1200" dirty="0" smtClean="0">
                          <a:latin typeface="Times New Roman" pitchFamily="18" charset="0"/>
                          <a:cs typeface="Times New Roman" pitchFamily="18" charset="0"/>
                        </a:rPr>
                        <a:t>Чтение худ.</a:t>
                      </a:r>
                      <a:r>
                        <a:rPr lang="ru-RU" sz="1200" baseline="0" dirty="0" smtClean="0">
                          <a:latin typeface="Times New Roman" pitchFamily="18" charset="0"/>
                          <a:cs typeface="Times New Roman" pitchFamily="18" charset="0"/>
                        </a:rPr>
                        <a:t> литературы</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Чтение стихов об овощах и фруктах.</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Цель: развивать эстетический вкус.</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7684">
                <a:tc>
                  <a:txBody>
                    <a:bodyPr/>
                    <a:lstStyle/>
                    <a:p>
                      <a:r>
                        <a:rPr lang="ru-RU" sz="1200" dirty="0" smtClean="0">
                          <a:latin typeface="Times New Roman" pitchFamily="18" charset="0"/>
                          <a:cs typeface="Times New Roman" pitchFamily="18" charset="0"/>
                        </a:rPr>
                        <a:t>Труд</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Посадка семян, ухаживание за посевами.</a:t>
                      </a:r>
                    </a:p>
                    <a:p>
                      <a:r>
                        <a:rPr lang="ru-RU" sz="1200" dirty="0" smtClean="0">
                          <a:latin typeface="Times New Roman" pitchFamily="18" charset="0"/>
                          <a:cs typeface="Times New Roman" pitchFamily="18" charset="0"/>
                        </a:rPr>
                        <a:t>Цель: Показать детям, как необходимо ухаживать за рассадой (рыхление</a:t>
                      </a:r>
                      <a:r>
                        <a:rPr lang="ru-RU" sz="1200" baseline="0" dirty="0" smtClean="0">
                          <a:latin typeface="Times New Roman" pitchFamily="18" charset="0"/>
                          <a:cs typeface="Times New Roman" pitchFamily="18" charset="0"/>
                        </a:rPr>
                        <a:t> почвы, полив и т.д.)</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200" dirty="0" smtClean="0">
                          <a:latin typeface="Times New Roman" pitchFamily="18" charset="0"/>
                          <a:cs typeface="Times New Roman" pitchFamily="18" charset="0"/>
                        </a:rPr>
                        <a:t>Физическая культура</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Физкультминутка «Огород»</a:t>
                      </a:r>
                    </a:p>
                    <a:p>
                      <a:r>
                        <a:rPr lang="ru-RU" sz="1200" dirty="0" smtClean="0">
                          <a:latin typeface="Times New Roman" pitchFamily="18" charset="0"/>
                          <a:cs typeface="Times New Roman" pitchFamily="18" charset="0"/>
                        </a:rPr>
                        <a:t>Цель: Соблюдать элементарные правила здорового образа жизни, совершенствовать координацию движений, активность детей.</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200" dirty="0" smtClean="0">
                          <a:latin typeface="Times New Roman" pitchFamily="18" charset="0"/>
                          <a:cs typeface="Times New Roman" pitchFamily="18" charset="0"/>
                        </a:rPr>
                        <a:t>Безопасность</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Закрепление правил ухода за растениями</a:t>
                      </a:r>
                    </a:p>
                    <a:p>
                      <a:r>
                        <a:rPr lang="ru-RU" sz="1200" dirty="0" smtClean="0">
                          <a:latin typeface="Times New Roman" pitchFamily="18" charset="0"/>
                          <a:cs typeface="Times New Roman" pitchFamily="18" charset="0"/>
                        </a:rPr>
                        <a:t>Цель: Воспитывать бережное отношение к выращенным</a:t>
                      </a:r>
                      <a:r>
                        <a:rPr lang="ru-RU" sz="1200" baseline="0" dirty="0" smtClean="0">
                          <a:latin typeface="Times New Roman" pitchFamily="18" charset="0"/>
                          <a:cs typeface="Times New Roman" pitchFamily="18" charset="0"/>
                        </a:rPr>
                        <a:t> культурам, к результатам труда, рассказать о безопасном использовании садово-огородного инвентаря.</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12" descr="0_8ad6_18898049_XL"/>
          <p:cNvPicPr>
            <a:picLocks noChangeAspect="1" noChangeArrowheads="1" noCrop="1"/>
          </p:cNvPicPr>
          <p:nvPr/>
        </p:nvPicPr>
        <p:blipFill>
          <a:blip r:embed="rId3" cstate="print"/>
          <a:srcRect/>
          <a:stretch>
            <a:fillRect/>
          </a:stretch>
        </p:blipFill>
        <p:spPr bwMode="auto">
          <a:xfrm>
            <a:off x="7508604" y="-142900"/>
            <a:ext cx="1635396" cy="1571636"/>
          </a:xfrm>
          <a:prstGeom prst="rect">
            <a:avLst/>
          </a:prstGeom>
          <a:noFill/>
          <a:ln w="9525">
            <a:noFill/>
            <a:miter lim="800000"/>
            <a:headEnd/>
            <a:tailEnd/>
          </a:ln>
        </p:spPr>
      </p:pic>
      <p:sp>
        <p:nvSpPr>
          <p:cNvPr id="8" name="Нижний колонтитул 7"/>
          <p:cNvSpPr>
            <a:spLocks noGrp="1"/>
          </p:cNvSpPr>
          <p:nvPr>
            <p:ph type="ftr" sz="quarter" idx="11"/>
          </p:nvPr>
        </p:nvSpPr>
        <p:spPr/>
        <p:txBody>
          <a:bodyPr/>
          <a:lstStyle/>
          <a:p>
            <a:pPr>
              <a:defRPr/>
            </a:pPr>
            <a:r>
              <a:rPr lang="ru-RU" smtClean="0"/>
              <a:t>Составила Зеленова И.А.</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351/94240888.jpg"/>
          <p:cNvPicPr>
            <a:picLocks noChangeAspect="1" noChangeArrowheads="1"/>
          </p:cNvPicPr>
          <p:nvPr/>
        </p:nvPicPr>
        <p:blipFill>
          <a:blip r:embed="rId2" cstate="print"/>
          <a:srcRect l="1562" t="5208" r="1562" b="2083"/>
          <a:stretch>
            <a:fillRect/>
          </a:stretch>
        </p:blipFill>
        <p:spPr bwMode="auto">
          <a:xfrm>
            <a:off x="-1" y="0"/>
            <a:ext cx="9156873" cy="6858000"/>
          </a:xfrm>
          <a:prstGeom prst="rect">
            <a:avLst/>
          </a:prstGeom>
          <a:noFill/>
        </p:spPr>
      </p:pic>
      <p:sp>
        <p:nvSpPr>
          <p:cNvPr id="2" name="Заголовок 1"/>
          <p:cNvSpPr>
            <a:spLocks noGrp="1"/>
          </p:cNvSpPr>
          <p:nvPr>
            <p:ph type="title"/>
          </p:nvPr>
        </p:nvSpPr>
        <p:spPr>
          <a:xfrm>
            <a:off x="500034" y="571480"/>
            <a:ext cx="8229600" cy="1000124"/>
          </a:xfrm>
        </p:spPr>
        <p:txBody>
          <a:bodyPr>
            <a:normAutofit/>
          </a:bodyPr>
          <a:lstStyle/>
          <a:p>
            <a:pPr eaLnBrk="1" fontAlgn="auto" hangingPunct="1">
              <a:spcAft>
                <a:spcPts val="0"/>
              </a:spcAft>
              <a:defRPr/>
            </a:pPr>
            <a:r>
              <a:rPr lang="ru-RU" sz="3200" b="1" dirty="0" smtClean="0">
                <a:ln w="19050">
                  <a:noFill/>
                  <a:prstDash val="solid"/>
                </a:ln>
                <a:solidFill>
                  <a:srgbClr val="006600"/>
                </a:solidFill>
                <a:effectLst>
                  <a:outerShdw blurRad="38100" dist="38100" dir="2700000" algn="tl">
                    <a:srgbClr val="C0C0C0"/>
                  </a:outerShdw>
                </a:effectLst>
                <a:latin typeface="Times New Roman" pitchFamily="18" charset="0"/>
                <a:cs typeface="Times New Roman" pitchFamily="18" charset="0"/>
              </a:rPr>
              <a:t>ЭТАПЫ РЕАЛИЗАЦИИ ПРОЕКТА</a:t>
            </a:r>
            <a:endParaRPr lang="ru-RU" sz="3200" b="1" dirty="0">
              <a:ln w="19050">
                <a:noFill/>
                <a:prstDash val="solid"/>
              </a:ln>
              <a:solidFill>
                <a:srgbClr val="006600"/>
              </a:solidFill>
              <a:latin typeface="Times New Roman" pitchFamily="18" charset="0"/>
              <a:cs typeface="Times New Roman" pitchFamily="18" charset="0"/>
            </a:endParaRPr>
          </a:p>
        </p:txBody>
      </p:sp>
      <p:sp>
        <p:nvSpPr>
          <p:cNvPr id="5" name="Лента лицом вниз 4"/>
          <p:cNvSpPr/>
          <p:nvPr/>
        </p:nvSpPr>
        <p:spPr>
          <a:xfrm>
            <a:off x="1285852" y="1643050"/>
            <a:ext cx="6929438" cy="1285875"/>
          </a:xfrm>
          <a:prstGeom prst="ribbon">
            <a:avLst>
              <a:gd name="adj1" fmla="val 23123"/>
              <a:gd name="adj2" fmla="val 67486"/>
            </a:avLst>
          </a:prstGeom>
        </p:spPr>
        <p:style>
          <a:lnRef idx="1">
            <a:schemeClr val="accent3"/>
          </a:lnRef>
          <a:fillRef idx="2">
            <a:schemeClr val="accent3"/>
          </a:fillRef>
          <a:effectRef idx="1">
            <a:schemeClr val="accent3"/>
          </a:effectRef>
          <a:fontRef idx="minor">
            <a:schemeClr val="dk1"/>
          </a:fontRef>
        </p:style>
        <p:txBody>
          <a:bodyPr anchor="ctr"/>
          <a:lstStyle/>
          <a:p>
            <a:pPr algn="ct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800" b="1" dirty="0">
                <a:solidFill>
                  <a:srgbClr val="000000"/>
                </a:solidFill>
                <a:latin typeface="Times New Roman" pitchFamily="18" charset="0"/>
                <a:cs typeface="Times New Roman" pitchFamily="18" charset="0"/>
              </a:rPr>
              <a:t>I этап – подготовительный</a:t>
            </a:r>
          </a:p>
        </p:txBody>
      </p:sp>
      <p:sp>
        <p:nvSpPr>
          <p:cNvPr id="7" name="Лента лицом вниз 6"/>
          <p:cNvSpPr/>
          <p:nvPr/>
        </p:nvSpPr>
        <p:spPr>
          <a:xfrm>
            <a:off x="1357290" y="3071810"/>
            <a:ext cx="6929438" cy="1619250"/>
          </a:xfrm>
          <a:prstGeom prst="ribbon">
            <a:avLst>
              <a:gd name="adj1" fmla="val 23123"/>
              <a:gd name="adj2" fmla="val 67486"/>
            </a:avLst>
          </a:prstGeom>
        </p:spPr>
        <p:style>
          <a:lnRef idx="1">
            <a:schemeClr val="accent2"/>
          </a:lnRef>
          <a:fillRef idx="2">
            <a:schemeClr val="accent2"/>
          </a:fillRef>
          <a:effectRef idx="1">
            <a:schemeClr val="accent2"/>
          </a:effectRef>
          <a:fontRef idx="minor">
            <a:schemeClr val="dk1"/>
          </a:fontRef>
        </p:style>
        <p:txBody>
          <a:bodyPr anchor="ctr"/>
          <a:lstStyle/>
          <a:p>
            <a:pPr algn="ct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800" b="1" dirty="0">
                <a:solidFill>
                  <a:srgbClr val="000000"/>
                </a:solidFill>
                <a:latin typeface="Times New Roman" pitchFamily="18" charset="0"/>
                <a:cs typeface="Times New Roman" pitchFamily="18" charset="0"/>
              </a:rPr>
              <a:t>II этап – основной </a:t>
            </a:r>
          </a:p>
          <a:p>
            <a:pPr algn="ct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800" b="1" dirty="0" smtClean="0">
                <a:solidFill>
                  <a:srgbClr val="000000"/>
                </a:solidFill>
                <a:latin typeface="Times New Roman" pitchFamily="18" charset="0"/>
                <a:cs typeface="Times New Roman" pitchFamily="18" charset="0"/>
              </a:rPr>
              <a:t>(исследовательский) </a:t>
            </a:r>
            <a:endParaRPr lang="ru-RU" sz="2800" b="1" dirty="0">
              <a:solidFill>
                <a:srgbClr val="000000"/>
              </a:solidFill>
              <a:latin typeface="Times New Roman" pitchFamily="18" charset="0"/>
              <a:cs typeface="Times New Roman" pitchFamily="18" charset="0"/>
            </a:endParaRPr>
          </a:p>
        </p:txBody>
      </p:sp>
      <p:sp>
        <p:nvSpPr>
          <p:cNvPr id="8" name="Лента лицом вниз 7"/>
          <p:cNvSpPr/>
          <p:nvPr/>
        </p:nvSpPr>
        <p:spPr>
          <a:xfrm>
            <a:off x="1428728" y="5000636"/>
            <a:ext cx="6929437" cy="1260475"/>
          </a:xfrm>
          <a:prstGeom prst="ribbon">
            <a:avLst>
              <a:gd name="adj1" fmla="val 23123"/>
              <a:gd name="adj2" fmla="val 67486"/>
            </a:avLst>
          </a:prstGeom>
        </p:spPr>
        <p:style>
          <a:lnRef idx="1">
            <a:schemeClr val="accent1"/>
          </a:lnRef>
          <a:fillRef idx="2">
            <a:schemeClr val="accent1"/>
          </a:fillRef>
          <a:effectRef idx="1">
            <a:schemeClr val="accent1"/>
          </a:effectRef>
          <a:fontRef idx="minor">
            <a:schemeClr val="dk1"/>
          </a:fontRef>
        </p:style>
        <p:txBody>
          <a:bodyPr anchor="ctr"/>
          <a:lstStyle/>
          <a:p>
            <a:pPr algn="ct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ru-RU" sz="2800" b="1" dirty="0">
                <a:solidFill>
                  <a:srgbClr val="000000"/>
                </a:solidFill>
                <a:latin typeface="Times New Roman" pitchFamily="18" charset="0"/>
                <a:cs typeface="Times New Roman" pitchFamily="18" charset="0"/>
              </a:rPr>
              <a:t>III этап – заключительный</a:t>
            </a:r>
          </a:p>
        </p:txBody>
      </p:sp>
      <p:pic>
        <p:nvPicPr>
          <p:cNvPr id="9" name="Picture 12" descr="0_8ad6_18898049_XL"/>
          <p:cNvPicPr>
            <a:picLocks noChangeAspect="1" noChangeArrowheads="1" noCrop="1"/>
          </p:cNvPicPr>
          <p:nvPr/>
        </p:nvPicPr>
        <p:blipFill>
          <a:blip r:embed="rId3" cstate="print"/>
          <a:srcRect/>
          <a:stretch>
            <a:fillRect/>
          </a:stretch>
        </p:blipFill>
        <p:spPr bwMode="auto">
          <a:xfrm>
            <a:off x="7508604" y="-142900"/>
            <a:ext cx="1635396" cy="1571636"/>
          </a:xfrm>
          <a:prstGeom prst="rect">
            <a:avLst/>
          </a:prstGeom>
          <a:noFill/>
          <a:ln w="9525">
            <a:noFill/>
            <a:miter lim="800000"/>
            <a:headEnd/>
            <a:tailEnd/>
          </a:ln>
        </p:spPr>
      </p:pic>
      <p:sp>
        <p:nvSpPr>
          <p:cNvPr id="10" name="Нижний колонтитул 9"/>
          <p:cNvSpPr>
            <a:spLocks noGrp="1"/>
          </p:cNvSpPr>
          <p:nvPr>
            <p:ph type="ftr" sz="quarter" idx="11"/>
          </p:nvPr>
        </p:nvSpPr>
        <p:spPr/>
        <p:txBody>
          <a:bodyPr/>
          <a:lstStyle/>
          <a:p>
            <a:pPr>
              <a:defRPr/>
            </a:pPr>
            <a:r>
              <a:rPr lang="ru-RU" dirty="0" smtClean="0">
                <a:solidFill>
                  <a:schemeClr val="tx1"/>
                </a:solidFill>
              </a:rPr>
              <a:t>Составила Зеленова И.А.</a:t>
            </a: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1855</TotalTime>
  <Words>1356</Words>
  <Application>Microsoft Office PowerPoint</Application>
  <PresentationFormat>Экран (4:3)</PresentationFormat>
  <Paragraphs>214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ПРОЕКТ  «Радужный огород на окне»</vt:lpstr>
      <vt:lpstr>Слайд 2</vt:lpstr>
      <vt:lpstr>Паспорт проекта «Радужный огород на окне»</vt:lpstr>
      <vt:lpstr>Паспорт проекта «Радужный огород на окне»</vt:lpstr>
      <vt:lpstr> Окружающий мир, явления и объекты природы привлекают детей своей красотой, яркостью красок, разнообразием. Наблюдая за объектами природы, ребенок обогащает свой чувственный опыт, на котором основывается его дальнейшее творчество. Чем глубже ребенок познает таинства окружающего мира, тем больше у него возникает вопросов. Основная задача взрослого состоит в том, чтобы помочь ребенку самостоятельно найти ответы на эти вопросы.  Чтобы удовлетворить детскую любознательность, привить навыки активности и самостоятельности мышления, были созданы условия для поисково-исследовательской деятельности детей.  Ознакомление с ростом и развитием растений хорошо осуществлять в летний период, когда на улице благоприятные условия для выращивания растений. А в зимне - весенний период приятно выращивать различные культуры в детском саду на подоконнике.   Огород на подоконнике в детском саду является очень приятным занятием. Ведь как  приятно, когда первая зелень поспевает прямо у нас на подоконнике. Так приятно самим вырастить замечательные полезные дары природы. Огород на подоконнике - отличный способ расширения представлений детей о том, как ухаживать за растениями в комнатных условиях, обобщения представлений о необходимости света, тепла, влаги и почвы для роста растений, развития познавательных и творческих способностей детей. </vt:lpstr>
      <vt:lpstr>Слайд 6</vt:lpstr>
      <vt:lpstr>Слайд 7</vt:lpstr>
      <vt:lpstr>Фрагмент перспективно-календарного плана </vt:lpstr>
      <vt:lpstr>ЭТАПЫ РЕАЛИЗАЦИИ ПРОЕКТА</vt:lpstr>
      <vt:lpstr>I ЭТАП -ПОДГОТОВИТЕЛЬНЫЙ</vt:lpstr>
      <vt:lpstr>Слайд 11</vt:lpstr>
      <vt:lpstr>Слайд 12</vt:lpstr>
      <vt:lpstr>Посадка редиса</vt:lpstr>
      <vt:lpstr>Работа с родителями:</vt:lpstr>
      <vt:lpstr>III ЭТАП -ЗАКЛЮЧИТЕЛЬНЫЙ</vt:lpstr>
      <vt:lpstr>Слайд 16</vt:lpstr>
      <vt:lpstr>Выводы</vt:lpstr>
      <vt:lpstr>Список использованной литературы:</vt:lpstr>
      <vt:lpstr>Слайд 19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«ОГОРОД НА ОКНЕ»</dc:title>
  <dc:creator>1</dc:creator>
  <cp:lastModifiedBy>user</cp:lastModifiedBy>
  <cp:revision>111</cp:revision>
  <dcterms:created xsi:type="dcterms:W3CDTF">2013-03-24T11:37:19Z</dcterms:created>
  <dcterms:modified xsi:type="dcterms:W3CDTF">2021-03-11T18:18:59Z</dcterms:modified>
</cp:coreProperties>
</file>