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83" r:id="rId7"/>
    <p:sldId id="263" r:id="rId8"/>
    <p:sldId id="264" r:id="rId9"/>
    <p:sldId id="271" r:id="rId10"/>
    <p:sldId id="272" r:id="rId11"/>
    <p:sldId id="273" r:id="rId12"/>
    <p:sldId id="274" r:id="rId13"/>
    <p:sldId id="270" r:id="rId14"/>
    <p:sldId id="286" r:id="rId15"/>
    <p:sldId id="269" r:id="rId16"/>
    <p:sldId id="276" r:id="rId17"/>
    <p:sldId id="267" r:id="rId18"/>
    <p:sldId id="277" r:id="rId19"/>
    <p:sldId id="278" r:id="rId20"/>
    <p:sldId id="279" r:id="rId21"/>
    <p:sldId id="280" r:id="rId22"/>
    <p:sldId id="281" r:id="rId23"/>
    <p:sldId id="282" r:id="rId24"/>
    <p:sldId id="266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5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437112"/>
            <a:ext cx="3310088" cy="1728192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Горбенко Катерина Витальевна,</a:t>
            </a:r>
          </a:p>
          <a:p>
            <a:pPr algn="l"/>
            <a:r>
              <a:rPr lang="ru-RU" sz="1200" dirty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воспитанница группы «Жемчужинка»</a:t>
            </a:r>
          </a:p>
          <a:p>
            <a:pPr algn="l"/>
            <a:r>
              <a:rPr lang="ru-RU" sz="1200" dirty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№16, Детский Сад</a:t>
            </a:r>
          </a:p>
          <a:p>
            <a:pPr algn="l"/>
            <a:r>
              <a:rPr lang="ru-RU" sz="1200" dirty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</a:p>
          <a:p>
            <a:pPr algn="l"/>
            <a:r>
              <a:rPr lang="ru-RU" sz="1200" dirty="0" err="1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Шилохвостова</a:t>
            </a:r>
            <a:r>
              <a:rPr lang="ru-RU" sz="1200" dirty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Юрьевна</a:t>
            </a:r>
            <a:r>
              <a:rPr lang="ru-RU" sz="1200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200" dirty="0">
              <a:solidFill>
                <a:srgbClr val="3185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dirty="0" smtClean="0">
                <a:solidFill>
                  <a:srgbClr val="3185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Горбенко Виталий Сергеевич, Папа</a:t>
            </a:r>
          </a:p>
          <a:p>
            <a:pPr algn="l"/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l"/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00100" y="785794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2000" b="1" dirty="0">
              <a:solidFill>
                <a:srgbClr val="31859C"/>
              </a:solidFill>
            </a:endParaRPr>
          </a:p>
        </p:txBody>
      </p:sp>
      <p:pic>
        <p:nvPicPr>
          <p:cNvPr id="8" name="Picture 2" descr="Rings in Sacramento Rings in Roseville Rings in Elk Grove Rings in Citrus Heights Rings in Davis Rings in Folsom Rings in Ranch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14752"/>
            <a:ext cx="946221" cy="5953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919818"/>
            <a:ext cx="78488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1859C"/>
                </a:solidFill>
              </a:rPr>
              <a:t>Муниципальное </a:t>
            </a:r>
            <a:r>
              <a:rPr lang="ru-RU" sz="1400" dirty="0">
                <a:solidFill>
                  <a:srgbClr val="31859C"/>
                </a:solidFill>
              </a:rPr>
              <a:t>автономное общеобразовательное учреждение </a:t>
            </a:r>
          </a:p>
          <a:p>
            <a:pPr algn="ctr"/>
            <a:r>
              <a:rPr lang="ru-RU" sz="1400" dirty="0" smtClean="0">
                <a:solidFill>
                  <a:srgbClr val="31859C"/>
                </a:solidFill>
              </a:rPr>
              <a:t>Средняя </a:t>
            </a:r>
            <a:r>
              <a:rPr lang="ru-RU" sz="1400" dirty="0">
                <a:solidFill>
                  <a:srgbClr val="31859C"/>
                </a:solidFill>
              </a:rPr>
              <a:t>общеобразовательная школа № 16 им. В. П. </a:t>
            </a:r>
            <a:r>
              <a:rPr lang="ru-RU" sz="1400" dirty="0" err="1" smtClean="0">
                <a:solidFill>
                  <a:srgbClr val="31859C"/>
                </a:solidFill>
              </a:rPr>
              <a:t>Неймышева</a:t>
            </a:r>
            <a:endParaRPr lang="ru-RU" sz="1400" dirty="0">
              <a:solidFill>
                <a:srgbClr val="31859C"/>
              </a:solidFill>
            </a:endParaRPr>
          </a:p>
          <a:p>
            <a:pPr algn="ctr"/>
            <a:r>
              <a:rPr lang="ru-RU" sz="1400" dirty="0">
                <a:solidFill>
                  <a:srgbClr val="31859C"/>
                </a:solidFill>
              </a:rPr>
              <a:t>Детский </a:t>
            </a:r>
            <a:r>
              <a:rPr lang="ru-RU" sz="1400" dirty="0" smtClean="0">
                <a:solidFill>
                  <a:srgbClr val="31859C"/>
                </a:solidFill>
              </a:rPr>
              <a:t>сад</a:t>
            </a:r>
          </a:p>
          <a:p>
            <a:pPr algn="ctr"/>
            <a:endParaRPr lang="ru-RU" sz="1400" dirty="0" smtClean="0">
              <a:solidFill>
                <a:srgbClr val="31859C"/>
              </a:solidFill>
            </a:endParaRPr>
          </a:p>
          <a:p>
            <a:pPr algn="ctr"/>
            <a:r>
              <a:rPr lang="ru-RU" sz="1600" dirty="0" smtClean="0">
                <a:solidFill>
                  <a:srgbClr val="31859C"/>
                </a:solidFill>
              </a:rPr>
              <a:t>Областной креатив – фестиваль «Надежда»</a:t>
            </a:r>
          </a:p>
          <a:p>
            <a:pPr algn="ctr"/>
            <a:r>
              <a:rPr lang="ru-RU" sz="1600" dirty="0">
                <a:solidFill>
                  <a:srgbClr val="31859C"/>
                </a:solidFill>
              </a:rPr>
              <a:t>Направление: «Мир увлечений»</a:t>
            </a:r>
          </a:p>
          <a:p>
            <a:pPr algn="ctr"/>
            <a:r>
              <a:rPr lang="ru-RU" sz="2000" b="1" dirty="0" smtClean="0">
                <a:solidFill>
                  <a:srgbClr val="31859C"/>
                </a:solidFill>
              </a:rPr>
              <a:t>Исследовательский </a:t>
            </a:r>
            <a:r>
              <a:rPr lang="ru-RU" sz="2000" b="1" dirty="0">
                <a:solidFill>
                  <a:srgbClr val="31859C"/>
                </a:solidFill>
              </a:rPr>
              <a:t>проект </a:t>
            </a:r>
            <a:r>
              <a:rPr lang="ru-RU" sz="2000" b="1" dirty="0" smtClean="0">
                <a:solidFill>
                  <a:srgbClr val="31859C"/>
                </a:solidFill>
              </a:rPr>
              <a:t>на тему:</a:t>
            </a:r>
            <a:endParaRPr lang="ru-RU" sz="2000" b="1" dirty="0">
              <a:solidFill>
                <a:srgbClr val="31859C"/>
              </a:solidFill>
            </a:endParaRPr>
          </a:p>
          <a:p>
            <a:pPr algn="ctr"/>
            <a:r>
              <a:rPr lang="ru-RU" sz="2000" b="1" dirty="0">
                <a:solidFill>
                  <a:srgbClr val="31859C"/>
                </a:solidFill>
              </a:rPr>
              <a:t>«Выращивание твёрдых кристаллов»</a:t>
            </a:r>
          </a:p>
          <a:p>
            <a:pPr algn="ctr"/>
            <a:endParaRPr lang="ru-RU" sz="2000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428868"/>
            <a:ext cx="7602068" cy="9286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алмазы играют огромную роль при бурении, в горных работах, в технике, алмазными пилами распиливают камни</a:t>
            </a:r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1500174"/>
            <a:ext cx="77724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rgbClr val="31859C"/>
                </a:solidFill>
              </a:rPr>
              <a:t>В промышленных работах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642919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 кристаллов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http://www.oil-gas.ru/prods/pics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214686"/>
            <a:ext cx="3286148" cy="246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00306"/>
            <a:ext cx="7602068" cy="9286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применение в современных высокочастотных интегральных системах на кристаллах</a:t>
            </a:r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1571612"/>
            <a:ext cx="77724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rgbClr val="31859C"/>
                </a:solidFill>
              </a:rPr>
              <a:t>В космической промышленности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642919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 кристаллов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6" name="AutoShape 2" descr="Популярные новости космоса за 2011 год - Страница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Стыковка двух экипажей Digester.RU"/>
          <p:cNvPicPr>
            <a:picLocks noChangeAspect="1" noChangeArrowheads="1"/>
          </p:cNvPicPr>
          <p:nvPr/>
        </p:nvPicPr>
        <p:blipFill>
          <a:blip r:embed="rId3" cstate="print"/>
          <a:srcRect b="6249"/>
          <a:stretch>
            <a:fillRect/>
          </a:stretch>
        </p:blipFill>
        <p:spPr bwMode="auto">
          <a:xfrm>
            <a:off x="2857488" y="3286124"/>
            <a:ext cx="3500462" cy="2625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5852" y="1428736"/>
            <a:ext cx="3357586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/>
            <a:r>
              <a:rPr lang="ru-RU" sz="3200" b="1" dirty="0" smtClean="0">
                <a:solidFill>
                  <a:srgbClr val="31859C"/>
                </a:solidFill>
              </a:rPr>
              <a:t>в лазерных технологиях;</a:t>
            </a:r>
          </a:p>
          <a:p>
            <a:pPr lvl="0"/>
            <a:endParaRPr lang="ru-RU" sz="3200" b="1" dirty="0" smtClean="0">
              <a:solidFill>
                <a:srgbClr val="31859C"/>
              </a:solidFill>
            </a:endParaRPr>
          </a:p>
          <a:p>
            <a:pPr lvl="0"/>
            <a:r>
              <a:rPr lang="ru-RU" sz="3200" b="1" dirty="0" smtClean="0">
                <a:solidFill>
                  <a:srgbClr val="31859C"/>
                </a:solidFill>
              </a:rPr>
              <a:t>в электронной промышленности;</a:t>
            </a:r>
          </a:p>
          <a:p>
            <a:pPr lvl="0"/>
            <a:endParaRPr lang="ru-RU" sz="3200" b="1" dirty="0" smtClean="0">
              <a:solidFill>
                <a:srgbClr val="31859C"/>
              </a:solidFill>
            </a:endParaRPr>
          </a:p>
          <a:p>
            <a:pPr lvl="0"/>
            <a:r>
              <a:rPr lang="ru-RU" sz="3200" b="1" dirty="0" smtClean="0">
                <a:solidFill>
                  <a:srgbClr val="31859C"/>
                </a:solidFill>
              </a:rPr>
              <a:t>в строительстве;</a:t>
            </a:r>
          </a:p>
          <a:p>
            <a:pPr lvl="0"/>
            <a:endParaRPr lang="ru-RU" sz="3200" b="1" dirty="0" smtClean="0">
              <a:solidFill>
                <a:srgbClr val="31859C"/>
              </a:solidFill>
            </a:endParaRPr>
          </a:p>
          <a:p>
            <a:pPr lvl="0"/>
            <a:r>
              <a:rPr lang="ru-RU" sz="3200" b="1" dirty="0" smtClean="0">
                <a:solidFill>
                  <a:srgbClr val="31859C"/>
                </a:solidFill>
              </a:rPr>
              <a:t>в медицине и так далее.</a:t>
            </a:r>
            <a:endParaRPr lang="ru-RU" sz="3200" b="1" dirty="0">
              <a:solidFill>
                <a:srgbClr val="31859C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642919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 кристаллов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BALTIO.ru - Электроника и Автоматика, Станки с ЧПУ, Резка и Обработка Пластика, Металла и Дер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500306"/>
            <a:ext cx="2033872" cy="1352525"/>
          </a:xfrm>
          <a:prstGeom prst="rect">
            <a:avLst/>
          </a:prstGeom>
          <a:noFill/>
        </p:spPr>
      </p:pic>
      <p:pic>
        <p:nvPicPr>
          <p:cNvPr id="25604" name="Picture 4" descr="На КАМАЗе внедряют лазерные технологии АРК-Комплек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428736"/>
            <a:ext cx="1899018" cy="1519215"/>
          </a:xfrm>
          <a:prstGeom prst="rect">
            <a:avLst/>
          </a:prstGeom>
          <a:noFill/>
        </p:spPr>
      </p:pic>
      <p:pic>
        <p:nvPicPr>
          <p:cNvPr id="25606" name="Picture 6" descr="Construction - est to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786190"/>
            <a:ext cx="1943074" cy="1457306"/>
          </a:xfrm>
          <a:prstGeom prst="rect">
            <a:avLst/>
          </a:prstGeom>
          <a:noFill/>
        </p:spPr>
      </p:pic>
      <p:pic>
        <p:nvPicPr>
          <p:cNvPr id="25608" name="Picture 8" descr="Medicine, Health, Genetics, Medical Research (180 images) - Steve Allen Travel &amp; Wildlife Photograph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572008"/>
            <a:ext cx="1928826" cy="158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Распространённость кристаллов </a:t>
            </a:r>
            <a:b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природе</a:t>
            </a:r>
            <a:endParaRPr lang="ru-RU" sz="4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143116"/>
            <a:ext cx="4744548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1859C"/>
                </a:solidFill>
              </a:rPr>
              <a:t>Кристаллы льда и снега</a:t>
            </a:r>
            <a:endParaRPr lang="ru-RU" b="1" dirty="0">
              <a:solidFill>
                <a:srgbClr val="31859C"/>
              </a:solidFill>
            </a:endParaRPr>
          </a:p>
        </p:txBody>
      </p:sp>
      <p:pic>
        <p:nvPicPr>
          <p:cNvPr id="29698" name="Picture 2" descr="Плагины для CS 1.6 !--if(Плагины для CS 1.6)--- Плагины для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71810"/>
            <a:ext cx="3333726" cy="2500295"/>
          </a:xfrm>
          <a:prstGeom prst="rect">
            <a:avLst/>
          </a:prstGeom>
          <a:noFill/>
        </p:spPr>
      </p:pic>
      <p:pic>
        <p:nvPicPr>
          <p:cNvPr id="29700" name="Picture 4" descr="DataLife Engine Версия для печати Снег(38 штук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53950"/>
            <a:ext cx="3262288" cy="251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4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9"/>
            <a:ext cx="7772400" cy="1125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Распространённость кристаллов </a:t>
            </a:r>
            <a:b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природе</a:t>
            </a:r>
            <a:endParaRPr lang="ru-RU" sz="36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00808"/>
            <a:ext cx="7817522" cy="122812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31859C"/>
                </a:solidFill>
              </a:rPr>
              <a:t>Твердые кристаллы: </a:t>
            </a:r>
          </a:p>
          <a:p>
            <a:r>
              <a:rPr lang="ru-RU" sz="1800" b="1" dirty="0" smtClean="0">
                <a:solidFill>
                  <a:srgbClr val="31859C"/>
                </a:solidFill>
              </a:rPr>
              <a:t>изумруды, бриллианты, рубины и т.д.</a:t>
            </a:r>
            <a:endParaRPr lang="ru-RU" sz="1800" b="1" dirty="0">
              <a:solidFill>
                <a:srgbClr val="31859C"/>
              </a:solidFill>
            </a:endParaRPr>
          </a:p>
        </p:txBody>
      </p:sp>
      <p:pic>
        <p:nvPicPr>
          <p:cNvPr id="7" name="Рисунок 6" descr="96828374_izumru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3621" y="2410850"/>
            <a:ext cx="814518" cy="814518"/>
          </a:xfrm>
          <a:prstGeom prst="rect">
            <a:avLst/>
          </a:prstGeom>
        </p:spPr>
      </p:pic>
      <p:pic>
        <p:nvPicPr>
          <p:cNvPr id="8" name="Рисунок 7" descr="89445493_kruglyjbrillia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9468" y="2347006"/>
            <a:ext cx="845036" cy="823087"/>
          </a:xfrm>
          <a:prstGeom prst="rect">
            <a:avLst/>
          </a:prstGeom>
        </p:spPr>
      </p:pic>
      <p:pic>
        <p:nvPicPr>
          <p:cNvPr id="10" name="Рисунок 9" descr="f_21376130_sma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410850"/>
            <a:ext cx="891694" cy="755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3244334"/>
            <a:ext cx="5040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1859C"/>
                </a:solidFill>
              </a:rPr>
              <a:t>Кристаллы </a:t>
            </a:r>
            <a:r>
              <a:rPr lang="ru-RU" b="1" dirty="0">
                <a:solidFill>
                  <a:srgbClr val="31859C"/>
                </a:solidFill>
              </a:rPr>
              <a:t>в пещерах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888" y="3613666"/>
            <a:ext cx="3384376" cy="253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и характеристика методов выращивания твердых кристаллов</a:t>
            </a:r>
            <a:endParaRPr lang="ru-RU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571744"/>
            <a:ext cx="6744812" cy="3286148"/>
          </a:xfrm>
        </p:spPr>
        <p:txBody>
          <a:bodyPr>
            <a:noAutofit/>
          </a:bodyPr>
          <a:lstStyle/>
          <a:p>
            <a:pPr fontAlgn="base"/>
            <a:endParaRPr lang="ru-RU" sz="2800" b="1" dirty="0" smtClean="0">
              <a:solidFill>
                <a:srgbClr val="31859C"/>
              </a:solidFill>
            </a:endParaRPr>
          </a:p>
          <a:p>
            <a:r>
              <a:rPr lang="ru-RU" sz="2800" b="1" dirty="0" smtClean="0">
                <a:solidFill>
                  <a:srgbClr val="31859C"/>
                </a:solidFill>
              </a:rPr>
              <a:t>Наиболее распространёнными способами искусственного выращивания монокристаллов являются кристаллизация из раствора и из расплава</a:t>
            </a:r>
            <a:endParaRPr lang="ru-RU" sz="2800" b="1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14357"/>
            <a:ext cx="7947196" cy="249861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№1:соль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№ 2: сахар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Сахарный пес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352" y="3892847"/>
            <a:ext cx="2628275" cy="2102620"/>
          </a:xfrm>
          <a:prstGeom prst="rect">
            <a:avLst/>
          </a:prstGeom>
        </p:spPr>
      </p:pic>
      <p:pic>
        <p:nvPicPr>
          <p:cNvPr id="8" name="Рисунок 7" descr="Сахарный песок увеличе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920080"/>
            <a:ext cx="2048153" cy="2048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51" y="908720"/>
            <a:ext cx="1254021" cy="2382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035" y="1325488"/>
            <a:ext cx="1841152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862" y="1325488"/>
            <a:ext cx="2078916" cy="1627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5554" y="1318618"/>
            <a:ext cx="1700931" cy="165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Выращивание твердых кристаллов: практический опыт</a:t>
            </a:r>
            <a:endParaRPr lang="ru-RU" sz="36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214950"/>
            <a:ext cx="7286676" cy="9001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Рис. 1-2. Макет через 15 минут после начала эксперимента по выращиванию твердых кристаллов</a:t>
            </a:r>
          </a:p>
          <a:p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C:\Users\Варвара\Desktop\кристалл растим\IMG_79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142" y="2071678"/>
            <a:ext cx="3931734" cy="270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Варвара\Desktop\кристалл растим\IMG_79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857364"/>
            <a:ext cx="3262310" cy="3245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Выращивание твердых кристаллов: практический опыт</a:t>
            </a:r>
            <a:endParaRPr lang="ru-RU" sz="36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214950"/>
            <a:ext cx="7286676" cy="9001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Рис. 3-4. Макет через 1 час после начала эксперимента по выращиванию твердых кристаллов</a:t>
            </a:r>
          </a:p>
          <a:p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C:\Users\Варвара\Desktop\кристалл растим\IMG_7985.JPG"/>
          <p:cNvPicPr/>
          <p:nvPr/>
        </p:nvPicPr>
        <p:blipFill>
          <a:blip r:embed="rId3" cstate="print"/>
          <a:srcRect l="17040" t="23651" r="8826"/>
          <a:stretch>
            <a:fillRect/>
          </a:stretch>
        </p:blipFill>
        <p:spPr bwMode="auto">
          <a:xfrm>
            <a:off x="642910" y="1928802"/>
            <a:ext cx="4071966" cy="309864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Варвара\Desktop\кристалл растим\IMG_79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928802"/>
            <a:ext cx="3757494" cy="3089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Выращивание твердых кристаллов: практический опыт</a:t>
            </a:r>
            <a:endParaRPr lang="ru-RU" sz="36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214950"/>
            <a:ext cx="7286676" cy="9001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Рис. 5-6. Макет через 2 часа 20 минут после начала эксперимента по выращиванию твердых кристаллов</a:t>
            </a:r>
          </a:p>
          <a:p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Рисунок 8" descr="C:\Users\Варвара\Desktop\кристалл растим\IMG_8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239" y="1928802"/>
            <a:ext cx="3923265" cy="31251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Варвара\Desktop\кристалл растим\IMG_8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928802"/>
            <a:ext cx="2214578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исследования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643050"/>
            <a:ext cx="7459192" cy="40719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1859C"/>
                </a:solidFill>
              </a:rPr>
              <a:t>Мы живем в мире кристаллов. Наши дома и города построены из камня и металла, то есть в основном из кристаллов. Мы ходим по кристаллам, добываем кристаллы из земли, создаем изделия из кристаллических материалов, посылаем в космос кристаллические приборы, едим кристаллы, лечимся кристаллами и даже сами частично состоим из кристаллов.</a:t>
            </a:r>
            <a:endParaRPr lang="ru-RU" sz="2400" b="1" dirty="0">
              <a:solidFill>
                <a:srgbClr val="31859C"/>
              </a:solidFill>
            </a:endParaRPr>
          </a:p>
        </p:txBody>
      </p:sp>
      <p:pic>
        <p:nvPicPr>
          <p:cNvPr id="5" name="Picture 2" descr="Rings in Sacramento Rings in Roseville Rings in Elk Grove Rings in Citrus Heights Rings in Davis Rings in Folsom Rings in Ranch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214950"/>
            <a:ext cx="946221" cy="59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Выращивание твердых кристаллов: практический опыт</a:t>
            </a:r>
            <a:endParaRPr lang="ru-RU" sz="36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214950"/>
            <a:ext cx="7286676" cy="9001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Рис. 7. Макет через 4 часа 50 минут после начала эксперимента по выращиванию твердых кристаллов</a:t>
            </a:r>
          </a:p>
          <a:p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C:\Users\Варвара\Desktop\кристалл растим\IMG_8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857364"/>
            <a:ext cx="4631701" cy="328614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Выращивание твердых кристаллов: практический опыт</a:t>
            </a:r>
            <a:endParaRPr lang="ru-RU" sz="36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214950"/>
            <a:ext cx="7286676" cy="9001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Рис. 8. Макет через 7 часов после начала эксперимента по выращиванию твердых кристаллов</a:t>
            </a:r>
          </a:p>
          <a:p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C:\Users\Варвара\Desktop\кристалл растим\IMG_80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5131767" cy="3276929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Выращивание твердых кристаллов: практический опыт</a:t>
            </a:r>
            <a:endParaRPr lang="ru-RU" sz="36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214950"/>
            <a:ext cx="7286676" cy="9001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Рис. 9. Верхняя часть макета через 18 часов после начала эксперимента по выращиванию твердых кристаллов</a:t>
            </a:r>
          </a:p>
          <a:p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C:\Users\Варвара\Desktop\кристалл растим\IMG_81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5131767" cy="3283306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Выращивание твердых кристаллов: практический опыт</a:t>
            </a:r>
            <a:endParaRPr lang="ru-RU" sz="36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214950"/>
            <a:ext cx="7286676" cy="9001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Рис. 10. Макет через 18 часов после начала эксперимента по выращиванию твердых кристаллов</a:t>
            </a:r>
          </a:p>
          <a:p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C:\Users\Варвара\Desktop\кристалл растим\IMG_8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857364"/>
            <a:ext cx="4345949" cy="3254384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642918"/>
            <a:ext cx="3886200" cy="941385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71612"/>
            <a:ext cx="7500990" cy="4572032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31859C"/>
                </a:solidFill>
              </a:rPr>
              <a:t>При благоприятных условиях некоторые твердые тела принимают форму кристаллов.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31859C"/>
                </a:solidFill>
              </a:rPr>
              <a:t>Кристаллы растут из растворов, когда испаряется вода.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31859C"/>
                </a:solidFill>
              </a:rPr>
              <a:t>Рост кристаллов зависит от концентрации раствора.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31859C"/>
                </a:solidFill>
              </a:rPr>
              <a:t>На форму кристаллов соли оказывает влияние температура (изменяется форма кристаллов и число граней кристаллов).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31859C"/>
                </a:solidFill>
              </a:rPr>
              <a:t>Быстрота роста кристаллов зависит от относительной влажности.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31859C"/>
                </a:solidFill>
              </a:rPr>
              <a:t>Скорость роста кристаллов зависит от рода вещества.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31859C"/>
                </a:solidFill>
              </a:rPr>
              <a:t>Кристаллы различных веществ имеют разную форму.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31859C"/>
                </a:solidFill>
              </a:rPr>
              <a:t>Гипотеза «выращивание кристаллов – это процесс занимательный, интересный, но требующий бережного и осторожного отношения к себе» нашла свое эмпирическое подтверждение.</a:t>
            </a:r>
            <a:endParaRPr lang="ru-RU" sz="2000" b="1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исследования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736"/>
            <a:ext cx="7429552" cy="4786346"/>
          </a:xfrm>
        </p:spPr>
        <p:txBody>
          <a:bodyPr>
            <a:normAutofit/>
          </a:bodyPr>
          <a:lstStyle/>
          <a:p>
            <a:pPr marL="720000" algn="l"/>
            <a:r>
              <a:rPr lang="ru-RU" sz="1400" b="1" i="1" u="sng" dirty="0" smtClean="0">
                <a:solidFill>
                  <a:srgbClr val="31859C"/>
                </a:solidFill>
              </a:rPr>
              <a:t>Объект исследования </a:t>
            </a:r>
            <a:r>
              <a:rPr lang="ru-RU" sz="1400" b="1" dirty="0" smtClean="0">
                <a:solidFill>
                  <a:srgbClr val="31859C"/>
                </a:solidFill>
              </a:rPr>
              <a:t>- твердые кристаллы.</a:t>
            </a:r>
          </a:p>
          <a:p>
            <a:pPr marL="720000" algn="l"/>
            <a:r>
              <a:rPr lang="ru-RU" sz="1400" b="1" i="1" u="sng" dirty="0" smtClean="0">
                <a:solidFill>
                  <a:srgbClr val="31859C"/>
                </a:solidFill>
              </a:rPr>
              <a:t>Цель исследования </a:t>
            </a:r>
            <a:r>
              <a:rPr lang="ru-RU" sz="1400" b="1" dirty="0" smtClean="0">
                <a:solidFill>
                  <a:srgbClr val="31859C"/>
                </a:solidFill>
              </a:rPr>
              <a:t>- изучить особенности выращивания твердых кристаллов в домашних условиях.</a:t>
            </a:r>
          </a:p>
          <a:p>
            <a:pPr marL="720000" algn="l"/>
            <a:r>
              <a:rPr lang="ru-RU" sz="1400" b="1" i="1" u="sng" dirty="0" smtClean="0">
                <a:solidFill>
                  <a:srgbClr val="31859C"/>
                </a:solidFill>
              </a:rPr>
              <a:t>Задачи исследования: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31859C"/>
                </a:solidFill>
              </a:rPr>
              <a:t>проанализировать теоретический материал по теме твердых кристаллов в природе;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31859C"/>
                </a:solidFill>
              </a:rPr>
              <a:t>составить план практического исследования и охарактеризовать методы по выращиванию твердых кристаллов;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31859C"/>
                </a:solidFill>
              </a:rPr>
              <a:t>провести практический опыт по выращиванию твердых кристаллов в домашних условиях;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31859C"/>
                </a:solidFill>
              </a:rPr>
              <a:t>сформулировать выводы практического исследования, основываясь на полученных результатах.</a:t>
            </a:r>
          </a:p>
          <a:p>
            <a:pPr lvl="0" algn="l"/>
            <a:r>
              <a:rPr lang="ru-RU" sz="1400" b="1" i="1" u="sng" dirty="0" smtClean="0">
                <a:solidFill>
                  <a:srgbClr val="31859C"/>
                </a:solidFill>
              </a:rPr>
              <a:t>Гипотеза </a:t>
            </a:r>
            <a:r>
              <a:rPr lang="ru-RU" sz="1400" b="1" i="1" u="sng" dirty="0">
                <a:solidFill>
                  <a:srgbClr val="31859C"/>
                </a:solidFill>
              </a:rPr>
              <a:t>исследования: выращивание кристаллов – процесс занимательный и </a:t>
            </a:r>
            <a:r>
              <a:rPr lang="ru-RU" sz="1400" b="1" i="1" u="sng" dirty="0" smtClean="0">
                <a:solidFill>
                  <a:srgbClr val="31859C"/>
                </a:solidFill>
              </a:rPr>
              <a:t>интересный</a:t>
            </a:r>
            <a:r>
              <a:rPr lang="ru-RU" sz="1400" b="1" i="1" u="sng" dirty="0">
                <a:solidFill>
                  <a:srgbClr val="31859C"/>
                </a:solidFill>
              </a:rPr>
              <a:t>, но требующий бережного и осторожного отношения к себе.</a:t>
            </a:r>
          </a:p>
          <a:p>
            <a:pPr lvl="0" algn="l"/>
            <a:r>
              <a:rPr lang="ru-RU" sz="1400" b="1" dirty="0" smtClean="0">
                <a:solidFill>
                  <a:srgbClr val="31859C"/>
                </a:solidFill>
              </a:rPr>
              <a:t>           </a:t>
            </a:r>
            <a:r>
              <a:rPr lang="ru-RU" sz="1400" b="1" i="1" u="sng" dirty="0" smtClean="0">
                <a:solidFill>
                  <a:srgbClr val="31859C"/>
                </a:solidFill>
              </a:rPr>
              <a:t>Методы </a:t>
            </a:r>
            <a:r>
              <a:rPr lang="ru-RU" sz="1400" b="1" i="1" u="sng" dirty="0">
                <a:solidFill>
                  <a:srgbClr val="31859C"/>
                </a:solidFill>
              </a:rPr>
              <a:t>исследования: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1400" b="1" dirty="0">
                <a:solidFill>
                  <a:srgbClr val="31859C"/>
                </a:solidFill>
              </a:rPr>
              <a:t>теоретический метод: анализ литературы по теме исследования;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1400" b="1" dirty="0">
                <a:solidFill>
                  <a:srgbClr val="31859C"/>
                </a:solidFill>
              </a:rPr>
              <a:t>организационный метод: наблюдение за ходом эксперимента;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1400" b="1" dirty="0">
                <a:solidFill>
                  <a:srgbClr val="31859C"/>
                </a:solidFill>
              </a:rPr>
              <a:t>эмпирический метод: физико-химический.</a:t>
            </a:r>
          </a:p>
          <a:p>
            <a:pPr marL="457200" lvl="0" indent="-457200" algn="l">
              <a:buFont typeface="+mj-lt"/>
              <a:buAutoNum type="arabicPeriod"/>
            </a:pPr>
            <a:endParaRPr lang="ru-RU" sz="1400" b="1" dirty="0">
              <a:solidFill>
                <a:srgbClr val="31859C"/>
              </a:solidFill>
            </a:endParaRPr>
          </a:p>
        </p:txBody>
      </p:sp>
      <p:pic>
        <p:nvPicPr>
          <p:cNvPr id="5" name="Picture 2" descr="Rings in Sacramento Rings in Roseville Rings in Elk Grove Rings in Citrus Heights Rings in Davis Rings in Folsom Rings in Ranch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946221" cy="59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6500858" cy="9286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кристаллов</a:t>
            </a:r>
            <a:endParaRPr lang="ru-RU" sz="4000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857364"/>
            <a:ext cx="7429552" cy="364333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31859C"/>
                </a:solidFill>
              </a:rPr>
              <a:t>Кристаллы</a:t>
            </a:r>
            <a:r>
              <a:rPr lang="ru-RU" sz="2400" b="1" dirty="0" smtClean="0">
                <a:solidFill>
                  <a:srgbClr val="31859C"/>
                </a:solidFill>
              </a:rPr>
              <a:t> – это твёрдые тела, которые состоят из микрочастиц (молекул, атомов, ионов). Эти микрочастицы упорядоченно размещаются на значительных расстояниях, то есть сохраняют дальний порядок и формируются кристаллическую решетку. Точки кристаллической решетки, в которых расположены частицы, называются узлами кристаллической решетки. То есть кристалл представляет собой правильную трехмерную решетку, составленную из атомов или молекул. </a:t>
            </a:r>
            <a:endParaRPr lang="ru-RU" sz="2400" b="1" dirty="0">
              <a:solidFill>
                <a:srgbClr val="31859C"/>
              </a:solidFill>
            </a:endParaRPr>
          </a:p>
        </p:txBody>
      </p:sp>
      <p:pic>
        <p:nvPicPr>
          <p:cNvPr id="5" name="Picture 2" descr="Rings in Sacramento Rings in Roseville Rings in Elk Grove Rings in Citrus Heights Rings in Davis Rings in Folsom Rings in Ranch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946221" cy="59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6572296" cy="10001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кристалла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7429552" cy="85725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31859C"/>
                </a:solidFill>
              </a:rPr>
              <a:t>Структура кристалла</a:t>
            </a:r>
            <a:r>
              <a:rPr lang="ru-RU" sz="2000" b="1" dirty="0" smtClean="0">
                <a:solidFill>
                  <a:srgbClr val="31859C"/>
                </a:solidFill>
              </a:rPr>
              <a:t> – это пространственное расположение его атомов или молекул.</a:t>
            </a:r>
          </a:p>
        </p:txBody>
      </p:sp>
      <p:pic>
        <p:nvPicPr>
          <p:cNvPr id="37890" name="Picture 2" descr="Элементы - новости науки: Разгадана загадка поло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3777477" cy="3500462"/>
          </a:xfrm>
          <a:prstGeom prst="rect">
            <a:avLst/>
          </a:prstGeom>
          <a:noFill/>
        </p:spPr>
      </p:pic>
      <p:pic>
        <p:nvPicPr>
          <p:cNvPr id="8" name="Рисунок 7" descr="Diamond_Cubic-F_lattice_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85991"/>
            <a:ext cx="3643338" cy="358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571480"/>
            <a:ext cx="65722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Геометрия кристалла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00100" y="1500174"/>
            <a:ext cx="7358114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31859C"/>
                </a:solidFill>
              </a:rPr>
              <a:t>Кристаллы имеют грани – это плоские ограничения. Линии, которые разделяют грани, образуют ребра кристаллов. Угловая точка, в которой пересекаются несколько граней, называется вершиной кристалла.</a:t>
            </a:r>
            <a:endParaRPr lang="ru-RU" sz="2000" b="1" dirty="0">
              <a:solidFill>
                <a:srgbClr val="31859C"/>
              </a:solidFill>
            </a:endParaRPr>
          </a:p>
        </p:txBody>
      </p:sp>
      <p:pic>
        <p:nvPicPr>
          <p:cNvPr id="9" name="Рисунок 8" descr="e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500306"/>
            <a:ext cx="350046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9"/>
            <a:ext cx="7772400" cy="10715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кристалла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4143404" cy="4286280"/>
          </a:xfrm>
        </p:spPr>
        <p:txBody>
          <a:bodyPr>
            <a:normAutofit/>
          </a:bodyPr>
          <a:lstStyle/>
          <a:p>
            <a:pPr indent="457200" algn="just"/>
            <a:r>
              <a:rPr lang="ru-RU" sz="2000" b="1" i="1" dirty="0" smtClean="0">
                <a:solidFill>
                  <a:srgbClr val="31859C"/>
                </a:solidFill>
              </a:rPr>
              <a:t>Образование кристалла</a:t>
            </a:r>
            <a:r>
              <a:rPr lang="ru-RU" sz="2000" b="1" dirty="0" smtClean="0">
                <a:solidFill>
                  <a:srgbClr val="31859C"/>
                </a:solidFill>
              </a:rPr>
              <a:t> – это постепенное «налипание» молекул вещества на мелкий кристалл. Сначала образуется маленький кристалл – затравка. Во время налипания молекул на затравку кристалл растет. </a:t>
            </a:r>
          </a:p>
          <a:p>
            <a:pPr indent="457200" algn="just"/>
            <a:endParaRPr lang="ru-RU" sz="2000" b="1" dirty="0" smtClean="0">
              <a:solidFill>
                <a:srgbClr val="31859C"/>
              </a:solidFill>
            </a:endParaRPr>
          </a:p>
          <a:p>
            <a:pPr indent="457200" algn="just"/>
            <a:r>
              <a:rPr lang="ru-RU" sz="2000" b="1" dirty="0" smtClean="0">
                <a:solidFill>
                  <a:srgbClr val="31859C"/>
                </a:solidFill>
              </a:rPr>
              <a:t>Кристаллы образуются тремя путями: из расплава, из раствора, из паров.</a:t>
            </a:r>
            <a:endParaRPr lang="ru-RU" sz="2000" b="1" dirty="0">
              <a:solidFill>
                <a:srgbClr val="31859C"/>
              </a:solidFill>
            </a:endParaRPr>
          </a:p>
        </p:txBody>
      </p:sp>
      <p:pic>
        <p:nvPicPr>
          <p:cNvPr id="6" name="Рисунок 5" descr="quartzAt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3" y="2214554"/>
            <a:ext cx="306458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1859C"/>
                </a:solidFill>
              </a:rPr>
              <a:t>В ювелирном деле </a:t>
            </a:r>
            <a:endParaRPr lang="ru-RU" sz="4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643182"/>
            <a:ext cx="7316316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драгоценные камни используют для изготовления ювелирных украшений</a:t>
            </a:r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642919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 кристаллов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93989853_gifka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571876"/>
            <a:ext cx="5857916" cy="216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786058"/>
            <a:ext cx="7602068" cy="5429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1859C"/>
                </a:solidFill>
              </a:rPr>
              <a:t>очков, линз, луп, телескопов и так далее</a:t>
            </a:r>
            <a:endParaRPr lang="ru-RU" sz="2000" b="1" dirty="0"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1857364"/>
            <a:ext cx="77724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31859C"/>
                </a:solidFill>
              </a:rPr>
              <a:t>Для изготовления оптических приборов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642919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 кристаллов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Линзы для очков бифокальные - Все линзы зде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876"/>
            <a:ext cx="2398237" cy="1343013"/>
          </a:xfrm>
          <a:prstGeom prst="rect">
            <a:avLst/>
          </a:prstGeom>
          <a:noFill/>
        </p:spPr>
      </p:pic>
      <p:pic>
        <p:nvPicPr>
          <p:cNvPr id="28676" name="Picture 4" descr="Лупа руч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2000237" cy="1500178"/>
          </a:xfrm>
          <a:prstGeom prst="rect">
            <a:avLst/>
          </a:prstGeom>
          <a:noFill/>
        </p:spPr>
      </p:pic>
      <p:pic>
        <p:nvPicPr>
          <p:cNvPr id="28678" name="Picture 6" descr="Настольный телескоп Добсона Bresser Dob76: 730 грн. - Телескопы / бинокли в Евпатории на Sla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00438"/>
            <a:ext cx="2500284" cy="2357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705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Актуальность исследования</vt:lpstr>
      <vt:lpstr>Методология исследования</vt:lpstr>
      <vt:lpstr>Понятие кристаллов</vt:lpstr>
      <vt:lpstr>Структура кристалла</vt:lpstr>
      <vt:lpstr>Презентация PowerPoint</vt:lpstr>
      <vt:lpstr>Образование кристалла</vt:lpstr>
      <vt:lpstr>В ювелирном деле 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Распространённость кристаллов  в природе</vt:lpstr>
      <vt:lpstr>Распространённость кристаллов  в природе</vt:lpstr>
      <vt:lpstr>Планирование и характеристика методов выращивания твердых кристаллов</vt:lpstr>
      <vt:lpstr> Наблюдение №1:соль     Наблюдение № 2: сахар</vt:lpstr>
      <vt:lpstr>Выращивание твердых кристаллов: практический опыт</vt:lpstr>
      <vt:lpstr>Выращивание твердых кристаллов: практический опыт</vt:lpstr>
      <vt:lpstr>Выращивание твердых кристаллов: практический опыт</vt:lpstr>
      <vt:lpstr>Выращивание твердых кристаллов: практический опыт</vt:lpstr>
      <vt:lpstr>Выращивание твердых кристаллов: практический опыт</vt:lpstr>
      <vt:lpstr>Выращивание твердых кристаллов: практический опыт</vt:lpstr>
      <vt:lpstr>Выращивание твердых кристаллов: практический опыт</vt:lpstr>
      <vt:lpstr>Выводы: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молекулы?</dc:title>
  <cp:lastModifiedBy>Варвара</cp:lastModifiedBy>
  <cp:revision>68</cp:revision>
  <dcterms:modified xsi:type="dcterms:W3CDTF">2021-03-10T14:21:43Z</dcterms:modified>
</cp:coreProperties>
</file>