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96" r:id="rId4"/>
    <p:sldId id="299" r:id="rId5"/>
    <p:sldId id="297" r:id="rId6"/>
    <p:sldId id="302" r:id="rId7"/>
    <p:sldId id="298" r:id="rId8"/>
    <p:sldId id="300" r:id="rId9"/>
    <p:sldId id="301" r:id="rId10"/>
    <p:sldId id="303" r:id="rId11"/>
    <p:sldId id="304" r:id="rId12"/>
    <p:sldId id="305" r:id="rId13"/>
    <p:sldId id="309" r:id="rId14"/>
    <p:sldId id="310" r:id="rId15"/>
    <p:sldId id="311" r:id="rId16"/>
    <p:sldId id="313" r:id="rId17"/>
    <p:sldId id="314" r:id="rId18"/>
    <p:sldId id="280" r:id="rId19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44" y="-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D4DD7-5C63-4826-B8DA-661FD9F6CDE4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F4440-8F18-42ED-B805-5116CEAAA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2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1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30" y="3900900"/>
            <a:ext cx="881809" cy="1154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" y="123478"/>
            <a:ext cx="8924484" cy="48965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3433"/>
            <a:ext cx="881809" cy="11549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4908">
            <a:off x="425302" y="2551122"/>
            <a:ext cx="881809" cy="11549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7297">
            <a:off x="8579" y="1461050"/>
            <a:ext cx="881809" cy="11549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1510932" y="1817413"/>
            <a:ext cx="4824536" cy="1580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5481">
            <a:off x="-35225" y="3719699"/>
            <a:ext cx="881809" cy="11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81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003798"/>
            <a:ext cx="2225348" cy="20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2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1"/>
          <a:stretch/>
        </p:blipFill>
        <p:spPr>
          <a:xfrm flipH="1">
            <a:off x="95912" y="3827507"/>
            <a:ext cx="1911283" cy="11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8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27" y="3478684"/>
            <a:ext cx="1497073" cy="16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1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55" y="123478"/>
            <a:ext cx="978026" cy="1154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" y="3902918"/>
            <a:ext cx="1403648" cy="11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4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49" y="160338"/>
            <a:ext cx="1368151" cy="1939510"/>
          </a:xfrm>
          <a:prstGeom prst="rect">
            <a:avLst/>
          </a:prstGeom>
        </p:spPr>
      </p:pic>
      <p:sp>
        <p:nvSpPr>
          <p:cNvPr id="11" name="AutoShape 4" descr="https://assortu.ru/mart8/mart8/images/0_81dcb_54f57c49_l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https://assortu.ru/mart8/mart8/images/0_81dcb_54f57c49_l.png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https://assortu.ru/mart8/mart8/images/0_81dcb_54f57c49_l.png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0" descr="https://assortu.ru/mart8/mart8/images/0_81dcb_54f57c49_l.png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" y="3435845"/>
            <a:ext cx="1536886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8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4600">
            <a:off x="305472" y="2695173"/>
            <a:ext cx="881809" cy="11549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" y="2778837"/>
            <a:ext cx="1288630" cy="21718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3" y="1851670"/>
            <a:ext cx="881809" cy="11549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3" y="971149"/>
            <a:ext cx="881809" cy="11549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5366">
            <a:off x="242662" y="43951"/>
            <a:ext cx="881809" cy="11549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640">
            <a:off x="7578572" y="72390"/>
            <a:ext cx="1499982" cy="12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5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31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04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05.03.2020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Пасечник Е.А.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F9C38-5C8E-4261-B609-1BDC95DAC69A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6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1048;&#1075;&#1088;&#1072;%20&#1089;%20%20&#1084;&#1080;&#1096;&#1082;&#1086;&#1081;.MTS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&#1058;&#1072;&#1085;&#1077;&#1094;%20&#1089;%20&#1083;&#1086;&#1078;&#1082;&#1072;&#1084;&#1080;.MTS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&#1055;&#1088;&#1080;&#1074;&#1077;&#1090;&#1089;&#1090;&#1074;&#1080;&#1077;.MTS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&#1055;&#1072;&#1083;&#1100;&#1095;&#1080;&#1082;&#1086;&#1074;&#1072;&#1103;%20&#1075;&#1080;&#1084;&#1085;&#1072;&#1089;&#1090;&#1080;&#1082;&#1072;.MTS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55;&#1077;&#1089;&#1077;&#1085;&#1082;&#1072;%20&#1087;&#1088;&#1086;%20&#1082;&#1086;&#1083;&#1086;&#1073;&#1082;&#1072;.mp3" TargetMode="External"/><Relationship Id="rId2" Type="http://schemas.openxmlformats.org/officeDocument/2006/relationships/hyperlink" Target="&#1051;&#1086;&#1075;&#1086;&#1088;&#1080;&#1090;&#1084;&#1080;&#1095;&#1077;&#1089;&#1082;&#1086;&#1077;%20&#1091;&#1087;&#1088;&#1072;&#1078;&#1085;&#1077;&#1085;&#1080;&#1077;%20&#1041;&#1054;&#1051;&#1068;&#1064;&#1048;&#1045;%20&#1053;&#1054;&#1043;&#1048;%20&#1064;&#1051;&#1048;%20&#1055;&#1054;%20&#1044;&#1054;&#1056;&#1054;&#1043;&#1045;.MT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603756" y="322161"/>
            <a:ext cx="57756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 автономное дошкольное образовательное  учреждение </a:t>
            </a:r>
            <a:endParaRPr kumimoji="0" lang="ru-RU" sz="3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 441 «Кузнечик»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5002" y="1111365"/>
            <a:ext cx="5448710" cy="71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latin typeface="Segoe Print"/>
                <a:ea typeface="Calibri"/>
                <a:cs typeface="Times New Roman"/>
              </a:rPr>
              <a:t>Игровое занятие </a:t>
            </a:r>
            <a:r>
              <a:rPr lang="ru-RU" sz="1400" b="1" dirty="0">
                <a:latin typeface="Segoe Print"/>
                <a:ea typeface="Calibri"/>
                <a:cs typeface="Times New Roman"/>
              </a:rPr>
              <a:t>в консультационном </a:t>
            </a:r>
            <a:r>
              <a:rPr lang="ru-RU" sz="1400" b="1" dirty="0" smtClean="0">
                <a:latin typeface="Segoe Print"/>
                <a:ea typeface="Calibri"/>
                <a:cs typeface="Times New Roman"/>
              </a:rPr>
              <a:t>центре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latin typeface="Segoe Print"/>
                <a:ea typeface="Calibri"/>
                <a:cs typeface="Times New Roman"/>
              </a:rPr>
              <a:t>«</a:t>
            </a:r>
            <a:r>
              <a:rPr lang="ru-RU" sz="1400" b="1" dirty="0">
                <a:latin typeface="Segoe Print"/>
                <a:ea typeface="Calibri"/>
                <a:cs typeface="Times New Roman"/>
              </a:rPr>
              <a:t>Колобок –румяный бок</a:t>
            </a:r>
            <a:r>
              <a:rPr lang="ru-RU" sz="1400" b="1" dirty="0" smtClean="0">
                <a:latin typeface="Segoe Print"/>
                <a:ea typeface="Calibri"/>
                <a:cs typeface="Times New Roman"/>
              </a:rPr>
              <a:t>»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99" y="2118246"/>
            <a:ext cx="3806115" cy="23296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3289955"/>
            <a:ext cx="2141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Подготовили:</a:t>
            </a: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М.А.Медведева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Педагог-психолог,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М.А.Ветрова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Старший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Нижний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Новгород</a:t>
            </a:r>
            <a:endParaRPr lang="ru-RU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2021г.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453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ru-RU" b="0" dirty="0" smtClean="0">
                <a:solidFill>
                  <a:prstClr val="black"/>
                </a:solidFill>
              </a:rPr>
              <a:t>     </a:t>
            </a:r>
            <a:r>
              <a:rPr lang="ru-RU" sz="1800" b="0" dirty="0" smtClean="0">
                <a:solidFill>
                  <a:prstClr val="black"/>
                </a:solidFill>
              </a:rPr>
              <a:t>Прощаемся </a:t>
            </a:r>
            <a:r>
              <a:rPr lang="ru-RU" sz="1800" b="0" dirty="0">
                <a:solidFill>
                  <a:prstClr val="black"/>
                </a:solidFill>
              </a:rPr>
              <a:t>с Зайкой. Продолжаем путешествие. Впереди у нас препятствия: ручеек, кочки и т.д. Во время выполнения различных заданий  развиваются и совершенствуются основные движения (ходьба, бег, бросание, катание). </a:t>
            </a:r>
          </a:p>
          <a:p>
            <a:endParaRPr lang="ru-RU" dirty="0"/>
          </a:p>
        </p:txBody>
      </p:sp>
      <p:pic>
        <p:nvPicPr>
          <p:cNvPr id="7170" name="Picture 2" descr="C:\Users\Марина\Desktop\МАШЕ КЦ\DSC07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71550"/>
            <a:ext cx="5111750" cy="3402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5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204788"/>
            <a:ext cx="3106688" cy="438983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sz="1800" b="0" dirty="0" smtClean="0">
                <a:solidFill>
                  <a:prstClr val="black"/>
                </a:solidFill>
              </a:rPr>
              <a:t>     Встречаем </a:t>
            </a:r>
            <a:r>
              <a:rPr lang="ru-RU" sz="1800" b="0" dirty="0">
                <a:solidFill>
                  <a:prstClr val="black"/>
                </a:solidFill>
              </a:rPr>
              <a:t>Волка. Рассматривая его, обращаем внимание детей на «колючки».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Волк-волчок,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Шерстяной бочок,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Через ельник бежал,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В можжевельник попал,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Зацепился хвостом —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Ночевал под кустом.</a:t>
            </a:r>
          </a:p>
          <a:p>
            <a:pPr marL="0" lvl="0" indent="0">
              <a:buNone/>
            </a:pPr>
            <a:endParaRPr lang="ru-RU" sz="1800" b="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 Спрашиваем </a:t>
            </a:r>
            <a:r>
              <a:rPr lang="ru-RU" sz="1800" b="0" dirty="0">
                <a:solidFill>
                  <a:prstClr val="black"/>
                </a:solidFill>
              </a:rPr>
              <a:t>у ребенка: «Поможем Волку?»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Помогаем снять «колючки».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Данное упражнение способствует развитию эмоциональной отзывчивости и мелкой моторики ребенка.</a:t>
            </a:r>
          </a:p>
          <a:p>
            <a:endParaRPr lang="ru-RU" dirty="0"/>
          </a:p>
        </p:txBody>
      </p:sp>
      <p:pic>
        <p:nvPicPr>
          <p:cNvPr id="8194" name="Picture 2" descr="C:\Users\Марина\Desktop\2020-2021 уч год\МАРТ2021\Фото Ветрова\DSC07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9582"/>
            <a:ext cx="4367346" cy="2907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002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204788"/>
            <a:ext cx="3960440" cy="4389835"/>
          </a:xfrm>
        </p:spPr>
        <p:txBody>
          <a:bodyPr/>
          <a:lstStyle/>
          <a:p>
            <a:pPr marL="0" lvl="0" indent="0">
              <a:buNone/>
            </a:pPr>
            <a:r>
              <a:rPr lang="ru-RU" sz="1800" b="0" dirty="0" smtClean="0">
                <a:solidFill>
                  <a:prstClr val="black"/>
                </a:solidFill>
              </a:rPr>
              <a:t>     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 Прощаемся </a:t>
            </a:r>
            <a:r>
              <a:rPr lang="ru-RU" sz="1800" b="0" dirty="0">
                <a:solidFill>
                  <a:prstClr val="black"/>
                </a:solidFill>
              </a:rPr>
              <a:t>с Волком и под музыку продолжаем путешествие.</a:t>
            </a:r>
          </a:p>
          <a:p>
            <a:pPr marL="0" lvl="0" indent="0">
              <a:buNone/>
            </a:pPr>
            <a:r>
              <a:rPr lang="ru-RU" sz="1800" b="0" dirty="0" smtClean="0">
                <a:solidFill>
                  <a:prstClr val="black"/>
                </a:solidFill>
              </a:rPr>
              <a:t>   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Встречаем </a:t>
            </a:r>
            <a:r>
              <a:rPr lang="ru-RU" sz="1800" b="0" dirty="0">
                <a:solidFill>
                  <a:prstClr val="black"/>
                </a:solidFill>
              </a:rPr>
              <a:t>Мишку. Рассматриваем его и обращаем внимание на пустую корзинку. Спрашиваем Мишку: «Что было у </a:t>
            </a:r>
            <a:r>
              <a:rPr lang="ru-RU" sz="1800" b="0" dirty="0" smtClean="0">
                <a:solidFill>
                  <a:prstClr val="black"/>
                </a:solidFill>
              </a:rPr>
              <a:t>тебя корзинке</a:t>
            </a:r>
            <a:r>
              <a:rPr lang="ru-RU" sz="1800" b="0" dirty="0">
                <a:solidFill>
                  <a:prstClr val="black"/>
                </a:solidFill>
              </a:rPr>
              <a:t>?»(шишки).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Спрашиваем ребенка: «Поможем Мишке собрать шишки?»  Во время сбора шишек проводим массаж ладоней: катаем их между ладонями, развивая тактильные ощущения.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99559"/>
            <a:ext cx="3321695" cy="2210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8721"/>
            <a:ext cx="3179397" cy="2116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7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339502"/>
            <a:ext cx="7715199" cy="4255121"/>
          </a:xfrm>
        </p:spPr>
        <p:txBody>
          <a:bodyPr>
            <a:normAutofit fontScale="85000" lnSpcReduction="10000"/>
          </a:bodyPr>
          <a:lstStyle/>
          <a:p>
            <a:r>
              <a:rPr lang="ru-RU" sz="1800" b="0" dirty="0"/>
              <a:t>Играем с Мишкой</a:t>
            </a:r>
            <a:r>
              <a:rPr lang="ru-RU" sz="1800" b="0" dirty="0" smtClean="0"/>
              <a:t>.</a:t>
            </a:r>
          </a:p>
          <a:p>
            <a:r>
              <a:rPr lang="ru-RU" sz="1800" b="0" dirty="0" smtClean="0"/>
              <a:t> </a:t>
            </a:r>
            <a:r>
              <a:rPr lang="ru-RU" sz="1800" b="0" dirty="0"/>
              <a:t>Подвижная игра с ходьбой и бегом  </a:t>
            </a:r>
            <a:r>
              <a:rPr lang="ru-RU" sz="1800" dirty="0"/>
              <a:t>«По тропинке по дорожке».</a:t>
            </a:r>
          </a:p>
          <a:p>
            <a:endParaRPr lang="ru-RU" sz="1800" b="0" dirty="0" smtClean="0"/>
          </a:p>
          <a:p>
            <a:r>
              <a:rPr lang="ru-RU" sz="1800" b="0" dirty="0" smtClean="0"/>
              <a:t>Во </a:t>
            </a:r>
            <a:r>
              <a:rPr lang="ru-RU" sz="1800" b="0" dirty="0"/>
              <a:t>время игры учим  действовать по сигналу; ходить и бегать, не наталкиваясь друг на друга.</a:t>
            </a:r>
          </a:p>
          <a:p>
            <a:r>
              <a:rPr lang="ru-RU" sz="1800" b="0" dirty="0"/>
              <a:t>Описание игры: дети стоят на одной стороне помещения. На другой стороне сидит  Мишка</a:t>
            </a:r>
            <a:r>
              <a:rPr lang="ru-RU" sz="1800" b="0" dirty="0" smtClean="0"/>
              <a:t>.</a:t>
            </a:r>
          </a:p>
          <a:p>
            <a:r>
              <a:rPr lang="ru-RU" sz="1800" b="0" u="sng" dirty="0"/>
              <a:t>Вместе с ребенком идем к Мишке и  произносим слова:</a:t>
            </a:r>
          </a:p>
          <a:p>
            <a:r>
              <a:rPr lang="ru-RU" sz="1800" b="0" dirty="0"/>
              <a:t>По тропинке, по дорожке,</a:t>
            </a:r>
          </a:p>
          <a:p>
            <a:r>
              <a:rPr lang="ru-RU" sz="1800" b="0" dirty="0"/>
              <a:t>Все мы к Мишке подойдем .</a:t>
            </a:r>
          </a:p>
          <a:p>
            <a:r>
              <a:rPr lang="ru-RU" sz="1800" b="0" dirty="0"/>
              <a:t>И похлопаем в ладошки </a:t>
            </a:r>
          </a:p>
          <a:p>
            <a:r>
              <a:rPr lang="ru-RU" sz="1800" b="0" dirty="0"/>
              <a:t>И все вместе подпоём.</a:t>
            </a:r>
          </a:p>
          <a:p>
            <a:r>
              <a:rPr lang="ru-RU" sz="1800" b="0" u="sng" dirty="0"/>
              <a:t>Выходит  Мишка и поёт.</a:t>
            </a:r>
            <a:endParaRPr lang="ru-RU" sz="1800" b="0" dirty="0"/>
          </a:p>
          <a:p>
            <a:r>
              <a:rPr lang="ru-RU" sz="1800" b="0" dirty="0"/>
              <a:t>-Кто здесь топал, кто здесь хлопал?</a:t>
            </a:r>
          </a:p>
          <a:p>
            <a:r>
              <a:rPr lang="ru-RU" sz="1800" b="0" dirty="0"/>
              <a:t>-Догоню сейчас вас я.</a:t>
            </a:r>
          </a:p>
          <a:p>
            <a:r>
              <a:rPr lang="ru-RU" sz="1800" b="0" dirty="0"/>
              <a:t> </a:t>
            </a:r>
            <a:r>
              <a:rPr lang="ru-RU" sz="1800" b="0" u="sng" dirty="0"/>
              <a:t>Убегаем, а Мишка догоняет</a:t>
            </a:r>
            <a:r>
              <a:rPr lang="ru-RU" sz="1800" b="0" u="sng" dirty="0" smtClean="0"/>
              <a:t>.</a:t>
            </a:r>
          </a:p>
          <a:p>
            <a:r>
              <a:rPr lang="ru-RU" sz="1800" b="0" dirty="0" smtClean="0">
                <a:hlinkClick r:id="rId2" action="ppaction://hlinkfile"/>
              </a:rPr>
              <a:t>Игра с  мишкой.</a:t>
            </a:r>
            <a:r>
              <a:rPr lang="en-US" sz="1800" b="0" dirty="0" smtClean="0">
                <a:hlinkClick r:id="rId2" action="ppaction://hlinkfile"/>
              </a:rPr>
              <a:t>MTS</a:t>
            </a:r>
            <a:endParaRPr lang="ru-RU" sz="1800" b="0" dirty="0" smtClean="0"/>
          </a:p>
          <a:p>
            <a:endParaRPr lang="ru-RU" b="0" dirty="0"/>
          </a:p>
          <a:p>
            <a:endParaRPr lang="ru-RU" b="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22654"/>
            <a:ext cx="3499495" cy="2502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71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0192" y="204788"/>
            <a:ext cx="2386608" cy="438983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1800" b="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1800" b="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sz="1800" b="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800" b="0" dirty="0" smtClean="0">
                <a:solidFill>
                  <a:prstClr val="black"/>
                </a:solidFill>
              </a:rPr>
              <a:t>Прощаемся </a:t>
            </a:r>
            <a:r>
              <a:rPr lang="ru-RU" sz="1800" b="0" dirty="0">
                <a:solidFill>
                  <a:prstClr val="black"/>
                </a:solidFill>
              </a:rPr>
              <a:t>с Мишкой. </a:t>
            </a:r>
            <a:endParaRPr lang="ru-RU" sz="1800" b="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800" b="0" dirty="0" smtClean="0">
                <a:solidFill>
                  <a:prstClr val="black"/>
                </a:solidFill>
              </a:rPr>
              <a:t>Идем </a:t>
            </a:r>
            <a:r>
              <a:rPr lang="ru-RU" sz="1800" b="0" dirty="0">
                <a:solidFill>
                  <a:prstClr val="black"/>
                </a:solidFill>
              </a:rPr>
              <a:t>по тропинке (ходьба с препятствиями). </a:t>
            </a:r>
            <a:endParaRPr lang="ru-RU" sz="1800" b="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Встречаем </a:t>
            </a:r>
            <a:r>
              <a:rPr lang="ru-RU" sz="1800" b="0" dirty="0">
                <a:solidFill>
                  <a:prstClr val="black"/>
                </a:solidFill>
              </a:rPr>
              <a:t>Лисичку. Здороваемся. Рассматриваем ее. Предлагаем поиграть со строительным материалом. </a:t>
            </a:r>
          </a:p>
          <a:p>
            <a:endParaRPr lang="ru-RU" sz="1800" dirty="0"/>
          </a:p>
        </p:txBody>
      </p:sp>
      <p:pic>
        <p:nvPicPr>
          <p:cNvPr id="1026" name="Picture 2" descr="C:\Users\Марина\Desktop\2020-2021 уч год\МАРТ2021\фото\DSC07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7137"/>
            <a:ext cx="5735498" cy="3818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76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339502"/>
            <a:ext cx="3528392" cy="3734321"/>
          </a:xfrm>
        </p:spPr>
        <p:txBody>
          <a:bodyPr>
            <a:noAutofit/>
          </a:bodyPr>
          <a:lstStyle/>
          <a:p>
            <a:pPr lvl="0"/>
            <a:r>
              <a:rPr lang="ru-RU" sz="1800" b="0" dirty="0" smtClean="0">
                <a:solidFill>
                  <a:prstClr val="black"/>
                </a:solidFill>
              </a:rPr>
              <a:t>    В </a:t>
            </a:r>
            <a:r>
              <a:rPr lang="ru-RU" sz="1800" b="0" dirty="0">
                <a:solidFill>
                  <a:prstClr val="black"/>
                </a:solidFill>
              </a:rPr>
              <a:t>процессе игры с настольным строительным материалом продолжаем знакомить детей с деталями (кубик, кирпичик), с вариантами расположения строительных форм на плоскости,</a:t>
            </a:r>
          </a:p>
          <a:p>
            <a:pPr lvl="0"/>
            <a:r>
              <a:rPr lang="ru-RU" sz="1800" b="0" dirty="0">
                <a:solidFill>
                  <a:prstClr val="black"/>
                </a:solidFill>
              </a:rPr>
              <a:t>учим сооружать элементарные постройки по образцу, поддерживать желание строить что-то самостоятельно. </a:t>
            </a:r>
            <a:r>
              <a:rPr lang="ru-RU" sz="1800" b="0" dirty="0" smtClean="0">
                <a:solidFill>
                  <a:prstClr val="black"/>
                </a:solidFill>
              </a:rPr>
              <a:t>     </a:t>
            </a:r>
          </a:p>
          <a:p>
            <a:pPr lvl="0"/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Способствуем </a:t>
            </a:r>
            <a:r>
              <a:rPr lang="ru-RU" sz="1800" b="0" dirty="0">
                <a:solidFill>
                  <a:prstClr val="black"/>
                </a:solidFill>
              </a:rPr>
              <a:t>пониманию пространственных соотношений. Учим пользоваться дополнительными сюжетными игрушками.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9582"/>
            <a:ext cx="4443939" cy="2955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08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204788"/>
            <a:ext cx="2818656" cy="438983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В конце занятия предлагаем потанцевать с ложками. Используя в работе с ребенком музыку, мы воспитываем интерес к ней, желание слушать музыку, выполнять простейшие танцевальные движения (музыкально-ритмические движения), Развиваем эмоциональность и образность восприятия музыки через движения. </a:t>
            </a:r>
          </a:p>
          <a:p>
            <a:r>
              <a:rPr lang="ru-RU" sz="1800" dirty="0" smtClean="0">
                <a:hlinkClick r:id="rId2" action="ppaction://hlinkfile"/>
              </a:rPr>
              <a:t>Танец с ложками.</a:t>
            </a:r>
            <a:r>
              <a:rPr lang="en-US" sz="1800" dirty="0" smtClean="0">
                <a:hlinkClick r:id="rId2" action="ppaction://hlinkfile"/>
              </a:rPr>
              <a:t>MTS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7574"/>
            <a:ext cx="5097463" cy="29321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6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339502"/>
            <a:ext cx="8075239" cy="4255121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 smtClean="0"/>
              <a:t>Уважаемые родители! </a:t>
            </a:r>
          </a:p>
          <a:p>
            <a:pPr algn="ctr"/>
            <a:r>
              <a:rPr lang="ru-RU" sz="2400" b="0" dirty="0" smtClean="0"/>
              <a:t>Регулярные  игры-занятия  вызывают у ребенка радость от общения со взрослым,  учат жестами, словом выражать свое отношение к игрушкам, людям, удовлетворяют потребность быть самостоятельным, содействуют развитию позиции </a:t>
            </a:r>
          </a:p>
          <a:p>
            <a:pPr algn="ctr"/>
            <a:r>
              <a:rPr lang="ru-RU" sz="2400" b="0" dirty="0" smtClean="0"/>
              <a:t>«я сам» и   развитию позитивной самооценки.</a:t>
            </a:r>
          </a:p>
          <a:p>
            <a:pPr algn="ctr"/>
            <a:r>
              <a:rPr lang="ru-RU" sz="2400" b="0" dirty="0" smtClean="0"/>
              <a:t>Педагоги детского сада надеются на успешное применение предложенного материала в вашей практике семейного воспитания малышей! </a:t>
            </a:r>
          </a:p>
          <a:p>
            <a:pPr algn="ctr"/>
            <a:r>
              <a:rPr lang="ru-RU" sz="2400" b="0" dirty="0" smtClean="0"/>
              <a:t>Ждем вас в нашем детском саду!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770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СПАСИБО ЗА ВНИМАНИЕ!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7" name="Объект 6" descr="C:\Users\Марина\Desktop\зайка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1590"/>
            <a:ext cx="2142091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r="3082"/>
          <a:stretch/>
        </p:blipFill>
        <p:spPr bwMode="auto">
          <a:xfrm>
            <a:off x="5004048" y="2499742"/>
            <a:ext cx="1792330" cy="2235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Марина\Desktop\КЦ КОЛОБОК\миш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2547" y="649177"/>
            <a:ext cx="1830138" cy="1502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508"/>
            <a:ext cx="1944216" cy="1482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5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86051"/>
            <a:ext cx="8064896" cy="3498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Уважаемые родители !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Приглашаем Вас вместе с Вашими малышами на очередное занятие в Консультационном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центре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МАДОУ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«Детский сад №441 «Кузнечик».</a:t>
            </a:r>
            <a:endParaRPr lang="ru-RU" sz="16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Работа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нашего центра направлена на оказание помощи родителям, чьи  дети пока не  посещают, но готовятся к поступлению в детский сад и  нацелены на  «мягкую»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адаптацию.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целях планомерного воздействия на развитие детей мы рекомендуем Вам  проводить специальные игры- занятия.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Они 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приучат ваших малышей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слушать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и слышать взрослого, следить за тем, что он делает и показывает, подражать его словам и действиям, выполнять задания.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С вариантом такого занятия мы сегодня вас познакомим.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62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7" y="771550"/>
            <a:ext cx="3069978" cy="4032448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</a:pPr>
            <a:r>
              <a:rPr lang="ru-RU" sz="1800" b="0" dirty="0" smtClean="0">
                <a:solidFill>
                  <a:prstClr val="black"/>
                </a:solidFill>
                <a:ea typeface="Calibri"/>
              </a:rPr>
              <a:t>    Каждое </a:t>
            </a:r>
            <a:r>
              <a:rPr lang="ru-RU" sz="1800" b="0" dirty="0">
                <a:solidFill>
                  <a:prstClr val="black"/>
                </a:solidFill>
                <a:ea typeface="Calibri"/>
              </a:rPr>
              <a:t>занятие начинается с приветствия. Произносите стихотворение и выполняйте движения согласно текста.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</a:pPr>
            <a:endParaRPr lang="ru-RU" sz="1800" b="0" dirty="0">
              <a:solidFill>
                <a:prstClr val="black"/>
              </a:solidFill>
              <a:ea typeface="Calibri"/>
            </a:endParaRPr>
          </a:p>
          <a:p>
            <a:pPr lvl="0">
              <a:spcBef>
                <a:spcPts val="0"/>
              </a:spcBef>
              <a:spcAft>
                <a:spcPts val="750"/>
              </a:spcAft>
            </a:pPr>
            <a:r>
              <a:rPr lang="ru-RU" sz="1800" b="0" dirty="0">
                <a:solidFill>
                  <a:prstClr val="black"/>
                </a:solidFill>
                <a:ea typeface="Calibri"/>
              </a:rPr>
              <a:t>Мы сначала будем хлопать, </a:t>
            </a:r>
          </a:p>
          <a:p>
            <a:pPr lvl="0">
              <a:spcBef>
                <a:spcPts val="0"/>
              </a:spcBef>
              <a:spcAft>
                <a:spcPts val="750"/>
              </a:spcAft>
            </a:pPr>
            <a:r>
              <a:rPr lang="ru-RU" sz="1800" b="0" dirty="0">
                <a:solidFill>
                  <a:prstClr val="black"/>
                </a:solidFill>
                <a:ea typeface="Calibri"/>
              </a:rPr>
              <a:t>А затем мы будем топать.</a:t>
            </a:r>
          </a:p>
          <a:p>
            <a:pPr lvl="0">
              <a:spcBef>
                <a:spcPts val="0"/>
              </a:spcBef>
              <a:spcAft>
                <a:spcPts val="750"/>
              </a:spcAft>
            </a:pPr>
            <a:r>
              <a:rPr lang="ru-RU" sz="1800" b="0" dirty="0">
                <a:solidFill>
                  <a:prstClr val="black"/>
                </a:solidFill>
                <a:ea typeface="Calibri"/>
              </a:rPr>
              <a:t>А сейчас мы повернемся, </a:t>
            </a:r>
          </a:p>
          <a:p>
            <a:pPr lvl="0">
              <a:spcBef>
                <a:spcPts val="0"/>
              </a:spcBef>
              <a:spcAft>
                <a:spcPts val="750"/>
              </a:spcAft>
            </a:pPr>
            <a:r>
              <a:rPr lang="ru-RU" sz="1800" b="0" dirty="0">
                <a:solidFill>
                  <a:prstClr val="black"/>
                </a:solidFill>
                <a:ea typeface="Calibri"/>
              </a:rPr>
              <a:t>И друг другу улыбнемся</a:t>
            </a:r>
            <a:r>
              <a:rPr lang="ru-RU" sz="1800" b="0" dirty="0" smtClean="0">
                <a:solidFill>
                  <a:prstClr val="black"/>
                </a:solidFill>
                <a:ea typeface="Calibri"/>
              </a:rPr>
              <a:t>!</a:t>
            </a:r>
          </a:p>
          <a:p>
            <a:pPr lvl="0">
              <a:spcBef>
                <a:spcPts val="0"/>
              </a:spcBef>
              <a:spcAft>
                <a:spcPts val="750"/>
              </a:spcAft>
            </a:pPr>
            <a:r>
              <a:rPr lang="ru-RU" sz="1800" b="0" dirty="0" smtClean="0">
                <a:solidFill>
                  <a:prstClr val="black"/>
                </a:solidFill>
                <a:ea typeface="Calibri"/>
                <a:hlinkClick r:id="rId2" action="ppaction://hlinkfile"/>
              </a:rPr>
              <a:t>Приветствие.</a:t>
            </a:r>
            <a:r>
              <a:rPr lang="en-US" sz="1800" b="0" dirty="0" smtClean="0">
                <a:solidFill>
                  <a:prstClr val="black"/>
                </a:solidFill>
                <a:ea typeface="Calibri"/>
                <a:hlinkClick r:id="rId2" action="ppaction://hlinkfile"/>
              </a:rPr>
              <a:t>MTS</a:t>
            </a:r>
            <a:endParaRPr lang="ru-RU" sz="1800" b="0" dirty="0" smtClean="0">
              <a:solidFill>
                <a:prstClr val="black"/>
              </a:solidFill>
              <a:ea typeface="Calibri"/>
            </a:endParaRPr>
          </a:p>
          <a:p>
            <a:pPr lvl="0">
              <a:spcBef>
                <a:spcPts val="0"/>
              </a:spcBef>
              <a:spcAft>
                <a:spcPts val="750"/>
              </a:spcAft>
            </a:pPr>
            <a:endParaRPr lang="ru-RU" sz="1800" b="0" dirty="0" smtClean="0">
              <a:solidFill>
                <a:prstClr val="black"/>
              </a:solidFill>
              <a:ea typeface="Calibri"/>
            </a:endParaRPr>
          </a:p>
          <a:p>
            <a:pPr lvl="0">
              <a:spcBef>
                <a:spcPts val="0"/>
              </a:spcBef>
              <a:spcAft>
                <a:spcPts val="750"/>
              </a:spcAft>
            </a:pPr>
            <a:endParaRPr lang="ru-RU" sz="1800" b="0" dirty="0">
              <a:solidFill>
                <a:prstClr val="black"/>
              </a:solidFill>
              <a:ea typeface="Calibri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03246"/>
            <a:ext cx="4587095" cy="3052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0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39502"/>
            <a:ext cx="3394719" cy="3518297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solidFill>
                  <a:prstClr val="black"/>
                </a:solidFill>
              </a:rPr>
              <a:t>      После </a:t>
            </a:r>
            <a:r>
              <a:rPr lang="ru-RU" sz="1800" b="0" dirty="0">
                <a:solidFill>
                  <a:prstClr val="black"/>
                </a:solidFill>
              </a:rPr>
              <a:t>приветствия предложите ребенку пройти к домику (домик может быть нарисованным, выполненным из конструктора и пр.) и узнать, кто там живет</a:t>
            </a:r>
            <a:r>
              <a:rPr lang="ru-RU" sz="1800" b="0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</a:t>
            </a:r>
          </a:p>
          <a:p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</a:t>
            </a:r>
            <a:r>
              <a:rPr lang="ru-RU" sz="1800" b="0" dirty="0">
                <a:solidFill>
                  <a:prstClr val="black"/>
                </a:solidFill>
              </a:rPr>
              <a:t>В нашем домике живут бабушка и дедушка. Попросил дедушка испечь колобок. Спрашиваем ребенка: «Поможем испечь колобок?».  Тем самым способствуем эмоциональному отклику ребенка на </a:t>
            </a:r>
            <a:r>
              <a:rPr lang="ru-RU" sz="1800" b="0" dirty="0" smtClean="0">
                <a:solidFill>
                  <a:prstClr val="black"/>
                </a:solidFill>
              </a:rPr>
              <a:t>ситуацию.</a:t>
            </a:r>
            <a:endParaRPr lang="ru-RU" sz="18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64" y="915566"/>
            <a:ext cx="4976476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8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483518"/>
            <a:ext cx="3744416" cy="305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Прежде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чем перейти к лепке, выполняем пальчиковую гимнастику.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Она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необходима для подготовки руки ребенка к работе.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Кроме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того, сочетание движений руки с текстом помогает развитию речевой деятельности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Пальчиковая гимнастика.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MTS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3968" y="77155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Пальчиковая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гимнастика</a:t>
            </a:r>
          </a:p>
          <a:p>
            <a:pPr lvl="0" algn="ctr">
              <a:spcBef>
                <a:spcPct val="20000"/>
              </a:spcBef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«Быстро тесто замесили»</a:t>
            </a:r>
          </a:p>
          <a:p>
            <a:pPr lvl="0">
              <a:spcBef>
                <a:spcPct val="20000"/>
              </a:spcBef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Быстро тесто замесили,</a:t>
            </a:r>
          </a:p>
          <a:p>
            <a:pPr lvl="0">
              <a:spcBef>
                <a:spcPct val="20000"/>
              </a:spcBef>
            </a:pP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Раскрываем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закрываем ладони.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кусочки разделили,</a:t>
            </a:r>
          </a:p>
          <a:p>
            <a:pPr lvl="0">
              <a:spcBef>
                <a:spcPct val="20000"/>
              </a:spcBef>
            </a:pP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Имитируем </a:t>
            </a:r>
            <a:r>
              <a:rPr lang="ru-RU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отщипывание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Раскатали все кусочки</a:t>
            </a:r>
          </a:p>
          <a:p>
            <a:pPr lvl="0">
              <a:spcBef>
                <a:spcPct val="20000"/>
              </a:spcBef>
            </a:pP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Трем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ладошку о ладошку.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слепили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колобочки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Показываем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два кулачка.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95486"/>
            <a:ext cx="827584" cy="6805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3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204788"/>
            <a:ext cx="3322712" cy="438983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1800" b="0" i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800" b="0" dirty="0" smtClean="0">
                <a:solidFill>
                  <a:prstClr val="black"/>
                </a:solidFill>
              </a:rPr>
              <a:t>      Во </a:t>
            </a:r>
            <a:r>
              <a:rPr lang="ru-RU" sz="1800" b="0" dirty="0">
                <a:solidFill>
                  <a:prstClr val="black"/>
                </a:solidFill>
              </a:rPr>
              <a:t>время лепки обращаем внимание на </a:t>
            </a:r>
            <a:r>
              <a:rPr lang="ru-RU" sz="1800" b="0" dirty="0" smtClean="0">
                <a:solidFill>
                  <a:prstClr val="black"/>
                </a:solidFill>
              </a:rPr>
              <a:t>   аккуратность </a:t>
            </a:r>
            <a:r>
              <a:rPr lang="ru-RU" sz="1800" b="0" dirty="0">
                <a:solidFill>
                  <a:prstClr val="black"/>
                </a:solidFill>
              </a:rPr>
              <a:t>использования материала,  учим отламывать комочки от большого куска, раскатывать комочек  круговыми движениями ладоней для изображения предметов круглой формы ( колобок).  </a:t>
            </a:r>
            <a:r>
              <a:rPr lang="ru-RU" sz="1800" b="0" dirty="0" smtClean="0">
                <a:solidFill>
                  <a:prstClr val="black"/>
                </a:solidFill>
              </a:rPr>
              <a:t> 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  Приучаем </a:t>
            </a:r>
            <a:r>
              <a:rPr lang="ru-RU" sz="1800" b="0" dirty="0">
                <a:solidFill>
                  <a:prstClr val="black"/>
                </a:solidFill>
              </a:rPr>
              <a:t>детей работать на доске. </a:t>
            </a:r>
            <a:endParaRPr lang="ru-RU" sz="1800" b="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 </a:t>
            </a:r>
            <a:r>
              <a:rPr lang="ru-RU" sz="1800" b="0" dirty="0" smtClean="0">
                <a:solidFill>
                  <a:prstClr val="black"/>
                </a:solidFill>
              </a:rPr>
              <a:t>     После </a:t>
            </a:r>
            <a:r>
              <a:rPr lang="ru-RU" sz="1800" b="0" dirty="0">
                <a:solidFill>
                  <a:prstClr val="black"/>
                </a:solidFill>
              </a:rPr>
              <a:t>лепки рассмотрите колобка, </a:t>
            </a:r>
            <a:r>
              <a:rPr lang="ru-RU" sz="1800" b="0" dirty="0" smtClean="0">
                <a:solidFill>
                  <a:prstClr val="black"/>
                </a:solidFill>
              </a:rPr>
              <a:t>похвалите ребенка.</a:t>
            </a:r>
            <a:endParaRPr lang="ru-RU" sz="1800" b="0" dirty="0">
              <a:solidFill>
                <a:prstClr val="black"/>
              </a:solidFill>
            </a:endParaRPr>
          </a:p>
          <a:p>
            <a:endParaRPr lang="ru-RU" sz="1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20" y="1059582"/>
            <a:ext cx="4451895" cy="29599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3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627534"/>
            <a:ext cx="3662511" cy="413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Предложите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ребенку отправиться вместе с Колобком в путешествие, в котором вас ждут встречи с героями сказки: Зайчиком, Медведем, Волком, Лисой.</a:t>
            </a:r>
          </a:p>
          <a:p>
            <a:pPr lvl="0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Чтобы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дороге не было скучно, включите любую детскую песенку или воспользуйтесь предложенными нами вариантами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dirty="0" smtClean="0">
                <a:hlinkClick r:id="rId2" action="ppaction://hlinkfile"/>
              </a:rPr>
              <a:t>1. </a:t>
            </a:r>
            <a:r>
              <a:rPr lang="ru-RU" dirty="0" err="1" smtClean="0">
                <a:hlinkClick r:id="rId2" action="ppaction://hlinkfile"/>
              </a:rPr>
              <a:t>Логоритмическое</a:t>
            </a:r>
            <a:r>
              <a:rPr lang="ru-RU" dirty="0" smtClean="0">
                <a:hlinkClick r:id="rId2" action="ppaction://hlinkfile"/>
              </a:rPr>
              <a:t> упражнение БОЛЬШИЕ НОГИ ШЛИ ПО ДОРОГЕ.MTS</a:t>
            </a:r>
            <a:endParaRPr lang="ru-RU" dirty="0" smtClean="0"/>
          </a:p>
          <a:p>
            <a:pPr lvl="0">
              <a:spcBef>
                <a:spcPct val="20000"/>
              </a:spcBef>
            </a:pPr>
            <a:r>
              <a:rPr lang="ru-RU" dirty="0" smtClean="0">
                <a:hlinkClick r:id="rId3" action="ppaction://hlinkfile"/>
              </a:rPr>
              <a:t>2. Песенка про колобка.</a:t>
            </a:r>
            <a:r>
              <a:rPr lang="en-US" dirty="0" smtClean="0">
                <a:hlinkClick r:id="rId3" action="ppaction://hlinkfile"/>
              </a:rPr>
              <a:t>mp3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5219"/>
            <a:ext cx="4362872" cy="29079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0" y="204788"/>
            <a:ext cx="3034680" cy="438983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800" b="0" dirty="0" smtClean="0">
                <a:solidFill>
                  <a:prstClr val="black"/>
                </a:solidFill>
              </a:rPr>
              <a:t>   Путешествие </a:t>
            </a:r>
            <a:r>
              <a:rPr lang="ru-RU" sz="1800" b="0" dirty="0">
                <a:solidFill>
                  <a:prstClr val="black"/>
                </a:solidFill>
              </a:rPr>
              <a:t>начинается </a:t>
            </a:r>
            <a:r>
              <a:rPr lang="ru-RU" sz="1800" b="0" dirty="0" smtClean="0">
                <a:solidFill>
                  <a:prstClr val="black"/>
                </a:solidFill>
              </a:rPr>
              <a:t>со </a:t>
            </a:r>
            <a:r>
              <a:rPr lang="ru-RU" sz="1800" b="0" dirty="0">
                <a:solidFill>
                  <a:prstClr val="black"/>
                </a:solidFill>
              </a:rPr>
              <a:t>встречи с  Зайкой. </a:t>
            </a:r>
          </a:p>
          <a:p>
            <a:pPr marL="0" lvl="0" indent="0">
              <a:buNone/>
            </a:pPr>
            <a:r>
              <a:rPr lang="ru-RU" sz="1800" b="0" dirty="0">
                <a:solidFill>
                  <a:prstClr val="black"/>
                </a:solidFill>
              </a:rPr>
              <a:t>     Рассматриваем его: ушки, глазки, носик, хвостик. Гладим Зайку. Тем самым способствуем эмоциональному развитию ребенка. А у Зайки есть мячики. Они большие, круглые, яркие (основных цветов: красного, желтого, зеленого, синего).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0" y="771550"/>
            <a:ext cx="4974637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2710" y="267494"/>
            <a:ext cx="3456384" cy="1656184"/>
          </a:xfrm>
        </p:spPr>
        <p:txBody>
          <a:bodyPr/>
          <a:lstStyle/>
          <a:p>
            <a:pPr lvl="0"/>
            <a:r>
              <a:rPr lang="ru-RU" sz="1800" b="0" dirty="0" smtClean="0">
                <a:solidFill>
                  <a:prstClr val="black"/>
                </a:solidFill>
              </a:rPr>
              <a:t>     Во </a:t>
            </a:r>
            <a:r>
              <a:rPr lang="ru-RU" sz="1800" b="0" dirty="0">
                <a:solidFill>
                  <a:prstClr val="black"/>
                </a:solidFill>
              </a:rPr>
              <a:t>время игр с мячами мы учим ребенка разнообразно действовать с ним (брать, держать, переносить, класть, бросать, катать).</a:t>
            </a: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05.03.2020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pic>
        <p:nvPicPr>
          <p:cNvPr id="5122" name="Picture 2" descr="C:\Users\Марина\Desktop\МАШЕ КЦ\DSC07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72" y="698088"/>
            <a:ext cx="3896327" cy="2593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7694"/>
            <a:ext cx="3822700" cy="2541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6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876</Words>
  <Application>Microsoft Office PowerPoint</Application>
  <PresentationFormat>Экран (16:9)</PresentationFormat>
  <Paragraphs>108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12345</dc:creator>
  <cp:lastModifiedBy>Марина</cp:lastModifiedBy>
  <cp:revision>95</cp:revision>
  <cp:lastPrinted>2021-03-10T06:01:25Z</cp:lastPrinted>
  <dcterms:created xsi:type="dcterms:W3CDTF">2020-03-04T17:31:55Z</dcterms:created>
  <dcterms:modified xsi:type="dcterms:W3CDTF">2021-03-19T12:01:35Z</dcterms:modified>
</cp:coreProperties>
</file>