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804" r:id="rId2"/>
    <p:sldId id="806" r:id="rId3"/>
    <p:sldId id="805" r:id="rId4"/>
    <p:sldId id="825" r:id="rId5"/>
    <p:sldId id="826" r:id="rId6"/>
    <p:sldId id="810" r:id="rId7"/>
    <p:sldId id="809" r:id="rId8"/>
    <p:sldId id="811" r:id="rId9"/>
    <p:sldId id="814" r:id="rId10"/>
    <p:sldId id="844" r:id="rId11"/>
    <p:sldId id="843" r:id="rId12"/>
    <p:sldId id="832" r:id="rId13"/>
    <p:sldId id="833" r:id="rId14"/>
    <p:sldId id="813" r:id="rId15"/>
    <p:sldId id="812" r:id="rId16"/>
    <p:sldId id="816" r:id="rId17"/>
    <p:sldId id="815" r:id="rId18"/>
    <p:sldId id="830" r:id="rId19"/>
    <p:sldId id="794" r:id="rId20"/>
    <p:sldId id="817" r:id="rId21"/>
    <p:sldId id="840" r:id="rId22"/>
    <p:sldId id="837" r:id="rId23"/>
    <p:sldId id="818" r:id="rId24"/>
    <p:sldId id="838" r:id="rId25"/>
    <p:sldId id="823" r:id="rId26"/>
    <p:sldId id="831" r:id="rId27"/>
    <p:sldId id="795" r:id="rId28"/>
    <p:sldId id="800" r:id="rId29"/>
    <p:sldId id="796" r:id="rId30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F4A"/>
    <a:srgbClr val="94E872"/>
    <a:srgbClr val="97E4FF"/>
    <a:srgbClr val="633EEA"/>
    <a:srgbClr val="D6EDBD"/>
    <a:srgbClr val="E462D1"/>
    <a:srgbClr val="65FFAB"/>
    <a:srgbClr val="66FF99"/>
    <a:srgbClr val="C10AD4"/>
    <a:srgbClr val="D8F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5647" autoAdjust="0"/>
  </p:normalViewPr>
  <p:slideViewPr>
    <p:cSldViewPr>
      <p:cViewPr>
        <p:scale>
          <a:sx n="80" d="100"/>
          <a:sy n="80" d="100"/>
        </p:scale>
        <p:origin x="-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6FA93-DBE3-4011-A456-5B74DC8E9DD8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0A854-DF03-4E25-A052-9C5119B04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7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2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jpeg"/><Relationship Id="rId7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5.png"/><Relationship Id="rId7" Type="http://schemas.openxmlformats.org/officeDocument/2006/relationships/image" Target="../media/image42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10" Type="http://schemas.openxmlformats.org/officeDocument/2006/relationships/image" Target="../media/image33.png"/><Relationship Id="rId4" Type="http://schemas.openxmlformats.org/officeDocument/2006/relationships/image" Target="../media/image26.png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9.png"/><Relationship Id="rId7" Type="http://schemas.openxmlformats.org/officeDocument/2006/relationships/image" Target="../media/image4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46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xn----8sbyahcudaxrfs.xn--p1ai/images/detskiy-sad/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762"/>
            <a:ext cx="9144000" cy="6921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357554" y="4500570"/>
            <a:ext cx="457200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Презентацию подготовила </a:t>
            </a:r>
          </a:p>
          <a:p>
            <a:pPr algn="ct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Воспитатель</a:t>
            </a:r>
          </a:p>
          <a:p>
            <a:pPr algn="ct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Козлова Оксана Игоревна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1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857232"/>
            <a:ext cx="3587128" cy="6000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714612" y="1000108"/>
            <a:ext cx="664373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Лексическая тема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«Человек.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Части тела».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214290"/>
            <a:ext cx="4386137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(Средний дошкольный возраст)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https://cs2.livemaster.ru/storage/8c/5d/4ca043bd0d866fa337fee78d12xh--materialy-dlya-tvorchestva-sunduk-zagotovka-sos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5740827" cy="5572140"/>
          </a:xfrm>
          <a:prstGeom prst="rect">
            <a:avLst/>
          </a:prstGeom>
          <a:noFill/>
        </p:spPr>
      </p:pic>
      <p:pic>
        <p:nvPicPr>
          <p:cNvPr id="12" name="Picture 6" descr="http://www.playcast.ru/uploads/2016/03/29/180478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000108"/>
            <a:ext cx="2075869" cy="308382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80681" y="0"/>
            <a:ext cx="416331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Игра «Прятки»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(употребление предлога В)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www.clipartlord.com/wp-content/uploads/2012/10/suitcas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4524354" cy="4071919"/>
          </a:xfrm>
          <a:prstGeom prst="rect">
            <a:avLst/>
          </a:prstGeom>
          <a:noFill/>
        </p:spPr>
      </p:pic>
      <p:pic>
        <p:nvPicPr>
          <p:cNvPr id="14" name="Picture 6" descr="http://www.playcast.ru/uploads/2016/03/29/180478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285728"/>
            <a:ext cx="2075869" cy="308382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86314" y="0"/>
            <a:ext cx="416331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Игра «Прятки»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(употребление предлога В) 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nogi.jpg"/>
          <p:cNvPicPr>
            <a:picLocks noChangeAspect="1"/>
          </p:cNvPicPr>
          <p:nvPr/>
        </p:nvPicPr>
        <p:blipFill>
          <a:blip r:embed="rId3" cstate="screen"/>
          <a:srcRect t="3129" r="7086"/>
          <a:stretch>
            <a:fillRect/>
          </a:stretch>
        </p:blipFill>
        <p:spPr>
          <a:xfrm>
            <a:off x="4067944" y="3786190"/>
            <a:ext cx="1789940" cy="2141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95840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«Договори словечко»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764704"/>
            <a:ext cx="375134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Я зимой не заболею,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Шарфом завяжу я 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Мама шапку мне дала,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Чтоб не мёрзла 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Долго шли мы по дороге,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 у нас устали ...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Будем завтракать с тобой!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Ложку я возьму ...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 </a:t>
            </a:r>
          </a:p>
        </p:txBody>
      </p:sp>
      <p:pic>
        <p:nvPicPr>
          <p:cNvPr id="11" name="Рисунок 10" descr="1317332837_www.nevsepic.com.ua_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04248" y="620688"/>
            <a:ext cx="1365504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RUKA-245x300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555" t="6780" r="21840"/>
          <a:stretch>
            <a:fillRect/>
          </a:stretch>
        </p:blipFill>
        <p:spPr>
          <a:xfrm>
            <a:off x="1214414" y="4286256"/>
            <a:ext cx="1285884" cy="1885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 cstate="screen"/>
          <a:stretch>
            <a:fillRect/>
          </a:stretch>
        </p:blipFill>
        <p:spPr>
          <a:xfrm>
            <a:off x="8604448" y="6453336"/>
            <a:ext cx="304800" cy="304800"/>
          </a:xfrm>
          <a:prstGeom prst="rect">
            <a:avLst/>
          </a:prstGeom>
        </p:spPr>
      </p:pic>
      <p:pic>
        <p:nvPicPr>
          <p:cNvPr id="27" name="Рисунок 26" descr="Bez-imeni-11-245x300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714744" y="571480"/>
            <a:ext cx="2128252" cy="2091680"/>
          </a:xfrm>
          <a:prstGeom prst="rect">
            <a:avLst/>
          </a:prstGeom>
        </p:spPr>
      </p:pic>
      <p:pic>
        <p:nvPicPr>
          <p:cNvPr id="14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62674" y="3000372"/>
            <a:ext cx="2398061" cy="401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4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85728"/>
            <a:ext cx="4572000" cy="313932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Не хочу сейчас компот —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Манной каши полный ....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Я к лицу цветок поднёс.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Чтобы нюхать, нужен ...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Им болтать уже привык,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Ведь во рту живёт ...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Их от всех скрывают губы.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charset="0"/>
              </a:rPr>
              <a:t>Улыбнёшься — видно ... </a:t>
            </a:r>
          </a:p>
        </p:txBody>
      </p:sp>
      <p:pic>
        <p:nvPicPr>
          <p:cNvPr id="9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3" cstate="screen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  <p:pic>
        <p:nvPicPr>
          <p:cNvPr id="11" name="Рисунок 10" descr="21822835-An-illustration-of-a-mouth-nose-body-part-could-represent-taste-in-the-five-senses-Stock-Vector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516216" y="332656"/>
            <a:ext cx="1981200" cy="1981200"/>
          </a:xfrm>
          <a:prstGeom prst="rect">
            <a:avLst/>
          </a:prstGeom>
        </p:spPr>
      </p:pic>
      <p:pic>
        <p:nvPicPr>
          <p:cNvPr id="12" name="Рисунок 11" descr="1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404664"/>
            <a:ext cx="2533464" cy="1688976"/>
          </a:xfrm>
          <a:prstGeom prst="rect">
            <a:avLst/>
          </a:prstGeom>
        </p:spPr>
      </p:pic>
      <p:pic>
        <p:nvPicPr>
          <p:cNvPr id="13" name="Рисунок 12" descr="2657048_182011332390_2.jpg"/>
          <p:cNvPicPr>
            <a:picLocks noChangeAspect="1"/>
          </p:cNvPicPr>
          <p:nvPr/>
        </p:nvPicPr>
        <p:blipFill>
          <a:blip r:embed="rId6" cstate="screen"/>
          <a:srcRect t="5065" r="792"/>
          <a:stretch>
            <a:fillRect/>
          </a:stretch>
        </p:blipFill>
        <p:spPr>
          <a:xfrm>
            <a:off x="357158" y="2571744"/>
            <a:ext cx="2428892" cy="2677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2657048_182011332390_2.jpg"/>
          <p:cNvPicPr>
            <a:picLocks noChangeAspect="1"/>
          </p:cNvPicPr>
          <p:nvPr/>
        </p:nvPicPr>
        <p:blipFill>
          <a:blip r:embed="rId7" cstate="screen"/>
          <a:srcRect r="1333" b="11183"/>
          <a:stretch>
            <a:fillRect/>
          </a:stretch>
        </p:blipFill>
        <p:spPr>
          <a:xfrm>
            <a:off x="4355976" y="4005064"/>
            <a:ext cx="2502040" cy="1638514"/>
          </a:xfrm>
          <a:prstGeom prst="rect">
            <a:avLst/>
          </a:prstGeom>
        </p:spPr>
      </p:pic>
      <p:pic>
        <p:nvPicPr>
          <p:cNvPr id="1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5939" y="2357430"/>
            <a:ext cx="2398061" cy="4011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7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7886700" cy="1017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«Договори словечко»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643182"/>
            <a:ext cx="2928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1.Кузя ядрышки грызет,</a:t>
            </a:r>
          </a:p>
          <a:p>
            <a:r>
              <a:rPr lang="ru-RU" sz="1600" dirty="0" smtClean="0">
                <a:latin typeface="Bookman Old Style" pitchFamily="18" charset="0"/>
              </a:rPr>
              <a:t>Падают скорлупки,</a:t>
            </a:r>
          </a:p>
          <a:p>
            <a:r>
              <a:rPr lang="ru-RU" sz="1600" dirty="0" smtClean="0">
                <a:latin typeface="Bookman Old Style" pitchFamily="18" charset="0"/>
              </a:rPr>
              <a:t>А для этого нужны</a:t>
            </a:r>
          </a:p>
          <a:p>
            <a:r>
              <a:rPr lang="ru-RU" sz="1600" dirty="0" smtClean="0">
                <a:latin typeface="Bookman Old Style" pitchFamily="18" charset="0"/>
              </a:rPr>
              <a:t>Нашему  Кузе… (зубки).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00108"/>
            <a:ext cx="2500298" cy="197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867408" y="938194"/>
            <a:ext cx="30718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Bookman Old Style" pitchFamily="18" charset="0"/>
              </a:rPr>
              <a:t>2.Кузя смотрит на кота</a:t>
            </a:r>
          </a:p>
          <a:p>
            <a:r>
              <a:rPr lang="ru-RU" sz="1600" dirty="0" smtClean="0">
                <a:latin typeface="Bookman Old Style" pitchFamily="18" charset="0"/>
              </a:rPr>
              <a:t>На картинке-сказке,</a:t>
            </a:r>
          </a:p>
          <a:p>
            <a:r>
              <a:rPr lang="ru-RU" sz="1600" dirty="0" smtClean="0">
                <a:latin typeface="Bookman Old Style" pitchFamily="18" charset="0"/>
              </a:rPr>
              <a:t>А для этого нужны</a:t>
            </a:r>
          </a:p>
          <a:p>
            <a:r>
              <a:rPr lang="ru-RU" sz="1600" dirty="0" smtClean="0">
                <a:latin typeface="Bookman Old Style" pitchFamily="18" charset="0"/>
              </a:rPr>
              <a:t>Нашему Кузе…. (глазки).</a:t>
            </a:r>
            <a:endParaRPr lang="ru-RU" sz="1600" dirty="0">
              <a:latin typeface="Bookman Old Style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/>
        </p:blipFill>
        <p:spPr bwMode="auto">
          <a:xfrm>
            <a:off x="3000364" y="1928802"/>
            <a:ext cx="3389147" cy="128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928926" y="3571876"/>
            <a:ext cx="33843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Bookman Old Style" pitchFamily="18" charset="0"/>
                <a:cs typeface="Arial" charset="0"/>
              </a:rPr>
              <a:t>3. Кузя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charset="0"/>
              </a:rPr>
              <a:t> слушает в лесу,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charset="0"/>
              </a:rPr>
              <a:t>Как кричат кукушки.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charset="0"/>
              </a:rPr>
              <a:t>А для этого нужны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cs typeface="Arial" charset="0"/>
              </a:rPr>
              <a:t>Нашему Кузе …</a:t>
            </a:r>
          </a:p>
        </p:txBody>
      </p:sp>
      <p:pic>
        <p:nvPicPr>
          <p:cNvPr id="15" name="Рисунок 14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5"/>
          <a:srcRect t="306" r="58136" b="41092"/>
          <a:stretch/>
        </p:blipFill>
        <p:spPr bwMode="auto">
          <a:xfrm flipH="1">
            <a:off x="3571868" y="4500570"/>
            <a:ext cx="1357322" cy="186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5"/>
          <a:srcRect t="306" r="58136" b="41092"/>
          <a:stretch/>
        </p:blipFill>
        <p:spPr bwMode="auto">
          <a:xfrm flipH="1">
            <a:off x="4572000" y="4500570"/>
            <a:ext cx="1357322" cy="186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143116"/>
            <a:ext cx="2501124" cy="418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214290"/>
            <a:ext cx="8715436" cy="773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Игра «Что у Кузи, а что у детей?» </a:t>
            </a:r>
            <a:r>
              <a:rPr kumimoji="0" lang="ru-RU" sz="32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(Один – много)</a:t>
            </a:r>
            <a:endParaRPr kumimoji="0" lang="ru-RU" sz="32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11669"/>
            <a:ext cx="407196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 Кузи рот, а у детей (рты).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 Кузи ухо, а у детей (уши).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571480"/>
            <a:ext cx="2037915" cy="186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857232"/>
            <a:ext cx="1428760" cy="130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1000108"/>
            <a:ext cx="1390840" cy="127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928670"/>
            <a:ext cx="1410578" cy="128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9058" y="928670"/>
            <a:ext cx="1359251" cy="1242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8"/>
          <a:srcRect t="306" r="58136" b="41092"/>
          <a:stretch/>
        </p:blipFill>
        <p:spPr bwMode="auto">
          <a:xfrm flipH="1">
            <a:off x="2786050" y="2071678"/>
            <a:ext cx="1357322" cy="1862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8"/>
          <a:srcRect t="306" r="58136" b="41092"/>
          <a:stretch/>
        </p:blipFill>
        <p:spPr bwMode="auto">
          <a:xfrm>
            <a:off x="7000892" y="3143248"/>
            <a:ext cx="1143008" cy="129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8"/>
          <a:srcRect t="306" r="58136" b="41092"/>
          <a:stretch/>
        </p:blipFill>
        <p:spPr bwMode="auto">
          <a:xfrm>
            <a:off x="7786710" y="2857496"/>
            <a:ext cx="1214446" cy="1156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8"/>
          <a:srcRect t="306" r="58136" b="41092"/>
          <a:stretch/>
        </p:blipFill>
        <p:spPr bwMode="auto">
          <a:xfrm>
            <a:off x="6929454" y="4429132"/>
            <a:ext cx="1071570" cy="1299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8"/>
          <a:srcRect t="306" r="58136" b="41092"/>
          <a:stretch/>
        </p:blipFill>
        <p:spPr bwMode="auto">
          <a:xfrm>
            <a:off x="7786710" y="4286256"/>
            <a:ext cx="1143008" cy="144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8"/>
          <a:srcRect t="306" r="58136" b="41092"/>
          <a:stretch/>
        </p:blipFill>
        <p:spPr bwMode="auto">
          <a:xfrm>
            <a:off x="6000760" y="3143248"/>
            <a:ext cx="1285884" cy="122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&amp;SHcy;&amp;kcy;&amp;ocy;&amp;lcy;&amp;acy; &amp;ecy;&amp;tcy;&amp;icy;&amp;kcy;&amp;iecy;&amp;tcy;&amp;acy; &amp;Mcy;&amp;Bcy;&amp;Dcy;&amp;Ocy;&amp;Ucy; &amp;Mcy;&amp;Ocy; &amp;gcy;. &amp;Kcy;&amp;rcy;&amp;acy;&amp;scy;&amp;ncy;&amp;ocy;&amp;dcy;&amp;acy;&amp;rcy; &quot;&amp;Dcy;&amp;iecy;&amp;tcy;&amp;scy;&amp;kcy;&amp;icy;&amp;jcy; &amp;scy;&amp;acy;&amp;dcy; 212&quot;"/>
          <p:cNvPicPr/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96"/>
          <a:stretch/>
        </p:blipFill>
        <p:spPr bwMode="auto">
          <a:xfrm>
            <a:off x="4000496" y="2928910"/>
            <a:ext cx="285752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85720" y="214290"/>
            <a:ext cx="8715436" cy="773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Игра «Что у Кузи, а что у детей?» </a:t>
            </a:r>
            <a:r>
              <a:rPr kumimoji="0" lang="ru-RU" sz="3200" b="1" i="1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(Один – много)</a:t>
            </a:r>
            <a:endParaRPr kumimoji="0" lang="ru-RU" sz="3200" b="1" i="1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25003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У Кузи нос, а у детей (носы).</a:t>
            </a:r>
          </a:p>
          <a:p>
            <a:r>
              <a:rPr lang="ru-RU" dirty="0" smtClean="0">
                <a:latin typeface="Bookman Old Style" pitchFamily="18" charset="0"/>
              </a:rPr>
              <a:t>У Кузи рука, а у детей (руки). </a:t>
            </a:r>
          </a:p>
        </p:txBody>
      </p:sp>
      <p:pic>
        <p:nvPicPr>
          <p:cNvPr id="8" name="Picture 10" descr="https://nsportal.ru/sites/default/files/styles/large/public/media/2017/03/15/nos.png?itok=nHK0f1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857232"/>
            <a:ext cx="1643106" cy="1643106"/>
          </a:xfrm>
          <a:prstGeom prst="rect">
            <a:avLst/>
          </a:prstGeom>
          <a:noFill/>
        </p:spPr>
      </p:pic>
      <p:pic>
        <p:nvPicPr>
          <p:cNvPr id="9" name="Picture 10" descr="https://nsportal.ru/sites/default/files/styles/large/public/media/2017/03/15/nos.png?itok=nHK0f1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142984"/>
            <a:ext cx="1000132" cy="1000132"/>
          </a:xfrm>
          <a:prstGeom prst="rect">
            <a:avLst/>
          </a:prstGeom>
          <a:noFill/>
        </p:spPr>
      </p:pic>
      <p:pic>
        <p:nvPicPr>
          <p:cNvPr id="10" name="Picture 10" descr="https://nsportal.ru/sites/default/files/styles/large/public/media/2017/03/15/nos.png?itok=nHK0f1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214422"/>
            <a:ext cx="928694" cy="928694"/>
          </a:xfrm>
          <a:prstGeom prst="rect">
            <a:avLst/>
          </a:prstGeom>
          <a:noFill/>
        </p:spPr>
      </p:pic>
      <p:pic>
        <p:nvPicPr>
          <p:cNvPr id="11" name="Picture 10" descr="https://nsportal.ru/sites/default/files/styles/large/public/media/2017/03/15/nos.png?itok=nHK0f1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1000132" cy="1000132"/>
          </a:xfrm>
          <a:prstGeom prst="rect">
            <a:avLst/>
          </a:prstGeom>
          <a:noFill/>
        </p:spPr>
      </p:pic>
      <p:pic>
        <p:nvPicPr>
          <p:cNvPr id="12" name="Рисунок 11" descr="&amp;Scy;&amp;pcy;&amp;rcy;&amp;acy;&amp;vcy;&amp;ocy;&amp;chcy;&amp;ncy;&amp;icy;&amp;kcy; &amp;pcy;&amp;ocy; &amp;khcy;&amp;icy;&amp;rcy;&amp;ocy;&amp;mcy;&amp;acy;&amp;ncy;&amp;tcy;&amp;icy;&amp;icy; &amp;zcy;&amp;acy;&amp;gcy;&amp;rcy;&amp;ucy;&amp;zcy;&amp;icy;&amp;tcy;&amp;softcy; &amp;scy;&amp;scy;&amp;ycy;&amp;lcy;&amp;kcy;&amp;acy; &amp;ncy;&amp;acy; &amp;fcy;&amp;acy;&amp;jcy;&amp;lcy;&amp;ocy;&amp;ocy;&amp;bcy;&amp;mcy;&amp;iecy;&amp;ncy;&amp;ncy;&amp;icy;&amp;kcy; &amp;ncy;&amp;acy; el6.ru.com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571744"/>
            <a:ext cx="2166193" cy="2244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&amp;Scy;&amp;pcy;&amp;rcy;&amp;acy;&amp;vcy;&amp;ocy;&amp;chcy;&amp;ncy;&amp;icy;&amp;kcy; &amp;pcy;&amp;ocy; &amp;khcy;&amp;icy;&amp;rcy;&amp;ocy;&amp;mcy;&amp;acy;&amp;ncy;&amp;tcy;&amp;icy;&amp;icy; &amp;zcy;&amp;acy;&amp;gcy;&amp;rcy;&amp;ucy;&amp;zcy;&amp;icy;&amp;tcy;&amp;softcy; &amp;scy;&amp;scy;&amp;ycy;&amp;lcy;&amp;kcy;&amp;acy; &amp;ncy;&amp;acy; &amp;fcy;&amp;acy;&amp;jcy;&amp;lcy;&amp;ocy;&amp;ocy;&amp;bcy;&amp;mcy;&amp;iecy;&amp;ncy;&amp;ncy;&amp;icy;&amp;kcy; &amp;ncy;&amp;acy; el6.ru.com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5429264"/>
            <a:ext cx="1357322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&amp;Scy;&amp;pcy;&amp;rcy;&amp;acy;&amp;vcy;&amp;ocy;&amp;chcy;&amp;ncy;&amp;icy;&amp;kcy; &amp;pcy;&amp;ocy; &amp;khcy;&amp;icy;&amp;rcy;&amp;ocy;&amp;mcy;&amp;acy;&amp;ncy;&amp;tcy;&amp;icy;&amp;icy; &amp;zcy;&amp;acy;&amp;gcy;&amp;rcy;&amp;ucy;&amp;zcy;&amp;icy;&amp;tcy;&amp;softcy; &amp;scy;&amp;scy;&amp;ycy;&amp;lcy;&amp;kcy;&amp;acy; &amp;ncy;&amp;acy; &amp;fcy;&amp;acy;&amp;jcy;&amp;lcy;&amp;ocy;&amp;ocy;&amp;bcy;&amp;mcy;&amp;iecy;&amp;ncy;&amp;ncy;&amp;icy;&amp;kcy; &amp;ncy;&amp;acy; el6.ru.com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928662" y="4071942"/>
            <a:ext cx="1285884" cy="1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&amp;Scy;&amp;pcy;&amp;rcy;&amp;acy;&amp;vcy;&amp;ocy;&amp;chcy;&amp;ncy;&amp;icy;&amp;kcy; &amp;pcy;&amp;ocy; &amp;khcy;&amp;icy;&amp;rcy;&amp;ocy;&amp;mcy;&amp;acy;&amp;ncy;&amp;tcy;&amp;icy;&amp;icy; &amp;zcy;&amp;acy;&amp;gcy;&amp;rcy;&amp;ucy;&amp;zcy;&amp;icy;&amp;tcy;&amp;softcy; &amp;scy;&amp;scy;&amp;ycy;&amp;lcy;&amp;kcy;&amp;acy; &amp;ncy;&amp;acy; &amp;fcy;&amp;acy;&amp;jcy;&amp;lcy;&amp;ocy;&amp;ocy;&amp;bcy;&amp;mcy;&amp;iecy;&amp;ncy;&amp;ncy;&amp;icy;&amp;kcy; &amp;ncy;&amp;acy; el6.ru.com"/>
          <p:cNvPicPr/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3929066"/>
            <a:ext cx="1214446" cy="138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&amp;Scy;&amp;pcy;&amp;rcy;&amp;acy;&amp;vcy;&amp;ocy;&amp;chcy;&amp;ncy;&amp;icy;&amp;kcy; &amp;pcy;&amp;ocy; &amp;khcy;&amp;icy;&amp;rcy;&amp;ocy;&amp;mcy;&amp;acy;&amp;ncy;&amp;tcy;&amp;icy;&amp;icy; &amp;zcy;&amp;acy;&amp;gcy;&amp;rcy;&amp;ucy;&amp;zcy;&amp;icy;&amp;tcy;&amp;softcy; &amp;scy;&amp;scy;&amp;ycy;&amp;lcy;&amp;kcy;&amp;acy; &amp;ncy;&amp;acy; &amp;fcy;&amp;acy;&amp;jcy;&amp;lcy;&amp;ocy;&amp;ocy;&amp;bcy;&amp;mcy;&amp;iecy;&amp;ncy;&amp;ncy;&amp;icy;&amp;kcy; &amp;ncy;&amp;acy; el6.ru.com"/>
          <p:cNvPicPr/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14950"/>
            <a:ext cx="142872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&amp;SHcy;&amp;kcy;&amp;ocy;&amp;lcy;&amp;acy; &amp;ecy;&amp;tcy;&amp;icy;&amp;kcy;&amp;iecy;&amp;tcy;&amp;acy; &amp;Mcy;&amp;Bcy;&amp;Dcy;&amp;Ocy;&amp;Ucy; &amp;Mcy;&amp;Ocy; &amp;gcy;. &amp;Kcy;&amp;rcy;&amp;acy;&amp;scy;&amp;ncy;&amp;ocy;&amp;dcy;&amp;acy;&amp;rcy; &quot;&amp;Dcy;&amp;iecy;&amp;tcy;&amp;scy;&amp;kcy;&amp;icy;&amp;jcy; &amp;scy;&amp;acy;&amp;dcy; 212&quot;"/>
          <p:cNvPicPr/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96"/>
          <a:stretch/>
        </p:blipFill>
        <p:spPr bwMode="auto">
          <a:xfrm>
            <a:off x="2357422" y="3071810"/>
            <a:ext cx="285752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428868"/>
            <a:ext cx="2647638" cy="442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282" y="0"/>
            <a:ext cx="8573407" cy="9434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«Что у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 меня</a:t>
            </a: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, а что у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Кузи</a:t>
            </a: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Times New Roman" panose="02020603050405020304" pitchFamily="18" charset="0"/>
              </a:rPr>
              <a:t>?»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&amp;Tcy;&amp;Acy;&amp;Jcy;&amp;Ncy;&amp;Ycy;, &amp;kcy;&amp;ocy;&amp;tcy;&amp;ocy;&amp;rcy;&amp;ycy;&amp;iecy; &amp;mcy;&amp;ocy;&amp;zhcy;&amp;ncy;&amp;ocy; &amp;pcy;&amp;rcy;&amp;ocy;&amp;chcy;&amp;iecy;&amp;scy;&amp;tcy;&amp;softcy; &amp;pcy;&amp;ocy; &amp;lcy;&amp;icy;&amp;tscy;&amp;ucy; &amp;chcy;&amp;iecy;&amp;lcy;&amp;ocy;&amp;vcy;&amp;iecy;&amp;kcy;&amp;acy;. &amp;YAcy;&amp;pcy;&amp;ocy;&amp;ncy;&amp;scy;&amp;kcy;&amp;acy;&amp;yacy; &amp;mcy;&amp;iecy;&amp;tcy;&amp;ocy;&amp;dcy;&amp;icy;&amp;kcy;&amp;acy; - LadyCenter"/>
          <p:cNvPicPr/>
          <p:nvPr/>
        </p:nvPicPr>
        <p:blipFill rotWithShape="1">
          <a:blip r:embed="rId3" cstate="print"/>
          <a:srcRect l="14542" t="941" r="15277" b="2076"/>
          <a:stretch/>
        </p:blipFill>
        <p:spPr bwMode="auto">
          <a:xfrm>
            <a:off x="509558" y="1223946"/>
            <a:ext cx="1185636" cy="14487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&amp;Tcy;&amp;Acy;&amp;Jcy;&amp;Ncy;&amp;Ycy;, &amp;kcy;&amp;ocy;&amp;tcy;&amp;ocy;&amp;rcy;&amp;ycy;&amp;iecy; &amp;mcy;&amp;ocy;&amp;zhcy;&amp;ncy;&amp;ocy; &amp;pcy;&amp;rcy;&amp;ocy;&amp;chcy;&amp;iecy;&amp;scy;&amp;tcy;&amp;softcy; &amp;pcy;&amp;ocy; &amp;lcy;&amp;icy;&amp;tscy;&amp;ucy; &amp;chcy;&amp;iecy;&amp;lcy;&amp;ocy;&amp;vcy;&amp;iecy;&amp;kcy;&amp;acy;. &amp;YAcy;&amp;pcy;&amp;ocy;&amp;ncy;&amp;scy;&amp;kcy;&amp;acy;&amp;yacy; &amp;mcy;&amp;iecy;&amp;tcy;&amp;ocy;&amp;dcy;&amp;icy;&amp;kcy;&amp;acy; - LadyCenter"/>
          <p:cNvPicPr/>
          <p:nvPr/>
        </p:nvPicPr>
        <p:blipFill rotWithShape="1">
          <a:blip r:embed="rId4"/>
          <a:srcRect l="14542" t="888" r="15277" b="2076"/>
          <a:stretch/>
        </p:blipFill>
        <p:spPr bwMode="auto">
          <a:xfrm>
            <a:off x="1643042" y="857232"/>
            <a:ext cx="1756228" cy="21501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&amp;Rcy;&amp;acy;&amp;kcy; &amp;bcy;&amp;ucy;&amp;dcy;&amp;ucy;&amp;tcy; &amp;dcy;&amp;icy;&amp;acy;&amp;gcy;&amp;ncy;&amp;ocy;&amp;scy;&amp;tcy;&amp;icy;&amp;rcy;&amp;ocy;&amp;vcy;&amp;acy;&amp;tcy;&amp;softcy; &amp;pcy;&amp;ocy; &amp;dcy;&amp;ycy;&amp;khcy;&amp;acy;&amp;ncy;&amp;icy;&amp;yucy; infa.kharkov.ua - &amp;ncy;&amp;ocy;&amp;vcy;&amp;ocy;&amp;scy;&amp;tcy;&amp;icy; &amp;KHcy;&amp;acy;&amp;rcy;&amp;softcy;&amp;kcy;&amp;ocy;&amp;vcy;&amp;acy;"/>
          <p:cNvPicPr/>
          <p:nvPr/>
        </p:nvPicPr>
        <p:blipFill rotWithShape="1">
          <a:blip r:embed="rId5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0471"/>
          <a:stretch/>
        </p:blipFill>
        <p:spPr bwMode="auto">
          <a:xfrm flipH="1">
            <a:off x="3428992" y="1214422"/>
            <a:ext cx="1187593" cy="148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&amp;Rcy;&amp;acy;&amp;kcy; &amp;bcy;&amp;ucy;&amp;dcy;&amp;ucy;&amp;tcy; &amp;dcy;&amp;icy;&amp;acy;&amp;gcy;&amp;ncy;&amp;ocy;&amp;scy;&amp;tcy;&amp;icy;&amp;rcy;&amp;ocy;&amp;vcy;&amp;acy;&amp;tcy;&amp;softcy; &amp;pcy;&amp;ocy; &amp;dcy;&amp;ycy;&amp;khcy;&amp;acy;&amp;ncy;&amp;icy;&amp;yucy; infa.kharkov.ua - &amp;ncy;&amp;ocy;&amp;vcy;&amp;ocy;&amp;scy;&amp;tcy;&amp;icy; &amp;KHcy;&amp;acy;&amp;rcy;&amp;softcy;&amp;kcy;&amp;ocy;&amp;vcy;&amp;acy;"/>
          <p:cNvPicPr/>
          <p:nvPr/>
        </p:nvPicPr>
        <p:blipFill rotWithShape="1">
          <a:blip r:embed="rId6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0471"/>
          <a:stretch/>
        </p:blipFill>
        <p:spPr bwMode="auto">
          <a:xfrm flipH="1">
            <a:off x="4643438" y="928670"/>
            <a:ext cx="1568523" cy="19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7"/>
          <a:srcRect t="306" r="58136" b="41092"/>
          <a:stretch/>
        </p:blipFill>
        <p:spPr bwMode="auto">
          <a:xfrm>
            <a:off x="5786446" y="1142984"/>
            <a:ext cx="1515736" cy="1442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7"/>
          <a:srcRect t="306" r="58136" b="41092"/>
          <a:stretch/>
        </p:blipFill>
        <p:spPr bwMode="auto">
          <a:xfrm>
            <a:off x="6929454" y="857232"/>
            <a:ext cx="1843598" cy="212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86" y="2857496"/>
            <a:ext cx="1645003" cy="150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3174" y="2357430"/>
            <a:ext cx="2580662" cy="235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&amp;SHcy;&amp;iecy;&amp;yacy; - &amp;Kcy;&amp;acy;&amp;rcy;&amp;tcy;&amp;icy;&amp;ncy;&amp;kcy;&amp;acy; 7729/7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20" y="4143380"/>
            <a:ext cx="2330514" cy="2014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&amp;SHcy;&amp;iecy;&amp;yacy; - &amp;Kcy;&amp;acy;&amp;rcy;&amp;tcy;&amp;icy;&amp;ncy;&amp;kcy;&amp;acy; 7729/76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00166" y="3643314"/>
            <a:ext cx="3411828" cy="278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500034" y="6357958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 меня лицо, а у Кузи… </a:t>
            </a:r>
            <a:r>
              <a:rPr lang="ru-RU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Личико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41225"/>
            <a:ext cx="3357586" cy="5616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00100" y="1571612"/>
            <a:ext cx="5643602" cy="29854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Потешка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о ножках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Большие ножки             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бежали по дорожке.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Топ – </a:t>
            </a:r>
            <a:r>
              <a:rPr 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топ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– </a:t>
            </a:r>
            <a:r>
              <a:rPr 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топ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Маленькие ножки 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бежали по дорожке.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Топ – </a:t>
            </a:r>
            <a:r>
              <a:rPr 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топ</a:t>
            </a: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– </a:t>
            </a:r>
            <a:r>
              <a:rPr lang="ru-RU" sz="20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топ</a:t>
            </a:r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endParaRPr lang="ru-RU" sz="2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(показывает, меняя интонацию).</a:t>
            </a:r>
            <a:endParaRPr lang="ru-RU" sz="2000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&amp;SHcy;&amp;iecy;&amp;yacy; - &amp;Kcy;&amp;acy;&amp;rcy;&amp;tcy;&amp;icy;&amp;ncy;&amp;kcy;&amp;acy; 7729/76"/>
          <p:cNvPicPr/>
          <p:nvPr/>
        </p:nvPicPr>
        <p:blipFill rotWithShape="1">
          <a:blip r:embed="rId2"/>
          <a:srcRect t="14562" r="13233"/>
          <a:stretch/>
        </p:blipFill>
        <p:spPr bwMode="auto">
          <a:xfrm>
            <a:off x="4214810" y="1285860"/>
            <a:ext cx="3968891" cy="2905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9062" t="18322"/>
          <a:stretch/>
        </p:blipFill>
        <p:spPr>
          <a:xfrm>
            <a:off x="4572000" y="1214422"/>
            <a:ext cx="3586013" cy="2944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4"/>
          <a:srcRect l="7933" t="306" r="58136" b="41092"/>
          <a:stretch/>
        </p:blipFill>
        <p:spPr bwMode="auto">
          <a:xfrm>
            <a:off x="5000628" y="1071546"/>
            <a:ext cx="2659920" cy="3262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&amp;Scy;&amp;pcy;&amp;rcy;&amp;acy;&amp;vcy;&amp;ocy;&amp;chcy;&amp;ncy;&amp;icy;&amp;kcy; &amp;pcy;&amp;ocy; &amp;khcy;&amp;icy;&amp;rcy;&amp;ocy;&amp;mcy;&amp;acy;&amp;ncy;&amp;tcy;&amp;icy;&amp;icy; &amp;zcy;&amp;acy;&amp;gcy;&amp;rcy;&amp;ucy;&amp;zcy;&amp;icy;&amp;tcy;&amp;softcy; &amp;scy;&amp;scy;&amp;ycy;&amp;lcy;&amp;kcy;&amp;acy; &amp;ncy;&amp;acy; &amp;fcy;&amp;acy;&amp;jcy;&amp;lcy;&amp;ocy;&amp;ocy;&amp;bcy;&amp;mcy;&amp;iecy;&amp;ncy;&amp;ncy;&amp;icy;&amp;kcy; &amp;ncy;&amp;acy; el6.ru.com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0042"/>
            <a:ext cx="3406130" cy="3889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&amp;Rcy;&amp;acy;&amp;kcy; &amp;bcy;&amp;ucy;&amp;dcy;&amp;ucy;&amp;tcy; &amp;dcy;&amp;icy;&amp;acy;&amp;gcy;&amp;ncy;&amp;ocy;&amp;scy;&amp;tcy;&amp;icy;&amp;rcy;&amp;ocy;&amp;vcy;&amp;acy;&amp;tcy;&amp;softcy; &amp;pcy;&amp;ocy; &amp;dcy;&amp;ycy;&amp;khcy;&amp;acy;&amp;ncy;&amp;icy;&amp;yucy; infa.kharkov.ua - &amp;ncy;&amp;ocy;&amp;vcy;&amp;ocy;&amp;scy;&amp;tcy;&amp;icy; &amp;KHcy;&amp;acy;&amp;rcy;&amp;softcy;&amp;kcy;&amp;ocy;&amp;vcy;&amp;acy;"/>
          <p:cNvPicPr/>
          <p:nvPr/>
        </p:nvPicPr>
        <p:blipFill rotWithShape="1"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0471"/>
          <a:stretch/>
        </p:blipFill>
        <p:spPr bwMode="auto">
          <a:xfrm>
            <a:off x="4572000" y="1071546"/>
            <a:ext cx="2630447" cy="336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&amp;Tcy;&amp;Acy;&amp;Jcy;&amp;Ncy;&amp;Ycy;, &amp;kcy;&amp;ocy;&amp;tcy;&amp;ocy;&amp;rcy;&amp;ycy;&amp;iecy; &amp;mcy;&amp;ocy;&amp;zhcy;&amp;ncy;&amp;ocy; &amp;pcy;&amp;rcy;&amp;ocy;&amp;chcy;&amp;iecy;&amp;scy;&amp;tcy;&amp;softcy; &amp;pcy;&amp;ocy; &amp;lcy;&amp;icy;&amp;tscy;&amp;ucy; &amp;chcy;&amp;iecy;&amp;lcy;&amp;ocy;&amp;vcy;&amp;iecy;&amp;kcy;&amp;acy;. &amp;YAcy;&amp;pcy;&amp;ocy;&amp;ncy;&amp;scy;&amp;kcy;&amp;acy;&amp;yacy; &amp;mcy;&amp;iecy;&amp;tcy;&amp;ocy;&amp;dcy;&amp;icy;&amp;kcy;&amp;acy; - LadyCenter"/>
          <p:cNvPicPr/>
          <p:nvPr/>
        </p:nvPicPr>
        <p:blipFill rotWithShape="1">
          <a:blip r:embed="rId7"/>
          <a:srcRect l="14542" t="-233" r="15277" b="2076"/>
          <a:stretch/>
        </p:blipFill>
        <p:spPr bwMode="auto">
          <a:xfrm>
            <a:off x="5072066" y="1000108"/>
            <a:ext cx="2401339" cy="311217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7886700" cy="9434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1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Игра «Жадина» 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(Мой, моя, моё, мои)</a:t>
            </a:r>
            <a:endParaRPr lang="ru-RU" sz="27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/>
        </p:blipFill>
        <p:spPr bwMode="auto">
          <a:xfrm>
            <a:off x="4000496" y="2000240"/>
            <a:ext cx="4220464" cy="140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642918"/>
            <a:ext cx="4286248" cy="6214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0" descr="https://nsportal.ru/sites/default/files/styles/large/public/media/2017/03/15/nos.png?itok=nHK0f1D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3357618" y="1142984"/>
            <a:ext cx="2000296" cy="2000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6163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928670"/>
            <a:ext cx="8715404" cy="50167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Цели: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- образовательные: 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уточнить и закрепить знания детей о частях тела;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обогатить словарный запас дошкольников;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формировать грамматические категории русского языка: образование форм мн.ч. от существительных в ед.ч.; образование форм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Тв.п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. ед.ч. и мн.ч. существительных; усвоение притяжательных местоимений МОЙ, МОЯ, МОЁ, МОИ; 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формировать навык ответа на вопрос полным предложением;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 - коррекционные: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способствовать коррекции дыхания, общей и мелкой моторики;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развивать связную речь дошкольников;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развивать слуховую память и внимание детей;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- воспитательные: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воспитывать усидчивость и дисциплинированность;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прививать интерес к строению тела человека.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285852" y="928670"/>
            <a:ext cx="5929354" cy="34470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Речевая подвижная игра: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            «Части тела»                       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(Показать на себе части тела)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Называем мы слова: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Лоб, затылок, голова,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Шея, плечи, пальцы, ногти,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Кулаки, ладошки, локти,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Нос, живот, колени, пятки,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Губы, бедра и лопатки…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Части тела изучаем,</a:t>
            </a:r>
          </a:p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Части тела называем.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523572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 Покажи  части тела»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 descr="brunette_doll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681" y="911746"/>
            <a:ext cx="4422527" cy="5946254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5004048" y="1124744"/>
            <a:ext cx="122413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228184" y="836712"/>
            <a:ext cx="1224136" cy="410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Голова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 flipV="1">
            <a:off x="3131840" y="2492896"/>
            <a:ext cx="93610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23728" y="2204864"/>
            <a:ext cx="91440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Шея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355976" y="2780928"/>
            <a:ext cx="172819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28184" y="2636912"/>
            <a:ext cx="914400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Грудь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283968" y="3645024"/>
            <a:ext cx="18722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228184" y="3429000"/>
            <a:ext cx="1129898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Живот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2699792" y="3717032"/>
            <a:ext cx="64807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691680" y="3861048"/>
            <a:ext cx="108012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Локоть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267744" y="3068960"/>
            <a:ext cx="122413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691680" y="2924944"/>
            <a:ext cx="9144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Рука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2339752" y="515719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788024" y="5301208"/>
            <a:ext cx="10801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15616" y="5013176"/>
            <a:ext cx="120243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Колено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940152" y="5085184"/>
            <a:ext cx="914400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Нога</a:t>
            </a:r>
            <a:endParaRPr lang="ru-RU" dirty="0">
              <a:latin typeface="Bookman Old Style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004048" y="1844824"/>
            <a:ext cx="129614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372200" y="1700808"/>
            <a:ext cx="1224136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Bookman Old Style" pitchFamily="18" charset="0"/>
              </a:rPr>
              <a:t>Волосы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3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142984"/>
            <a:ext cx="3071834" cy="5209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6" grpId="0" animBg="1"/>
      <p:bldP spid="19" grpId="0" animBg="1"/>
      <p:bldP spid="22" grpId="0" animBg="1"/>
      <p:bldP spid="25" grpId="0" animBg="1"/>
      <p:bldP spid="30" grpId="0" animBg="1"/>
      <p:bldP spid="31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327_html_m6719ca7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699792" y="692696"/>
            <a:ext cx="3556503" cy="519391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2627784" y="2204864"/>
            <a:ext cx="129614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699792" y="3645024"/>
            <a:ext cx="172819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436096" y="2060848"/>
            <a:ext cx="1584176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644008" y="4437112"/>
            <a:ext cx="21602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7020272" y="1844824"/>
            <a:ext cx="129614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Брови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1988840"/>
            <a:ext cx="1224136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Глаза</a:t>
            </a:r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27784" y="2132856"/>
            <a:ext cx="2448272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7" idx="1"/>
          </p:cNvCxnSpPr>
          <p:nvPr/>
        </p:nvCxnSpPr>
        <p:spPr>
          <a:xfrm flipH="1">
            <a:off x="4067944" y="2096852"/>
            <a:ext cx="2952328" cy="684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3347864" y="3501008"/>
            <a:ext cx="936104" cy="2448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283968" y="3356992"/>
            <a:ext cx="1656184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23928" y="5949280"/>
            <a:ext cx="9144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Уши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3573016"/>
            <a:ext cx="9144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Нос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4860032" y="3573016"/>
            <a:ext cx="194421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804248" y="3356992"/>
            <a:ext cx="9144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Рот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804248" y="4293096"/>
            <a:ext cx="18002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Подбородок</a:t>
            </a:r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2987824" y="1412776"/>
            <a:ext cx="108012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051720" y="980728"/>
            <a:ext cx="91440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9" grpId="0" animBg="1"/>
      <p:bldP spid="30" grpId="0" animBg="1"/>
      <p:bldP spid="33" grpId="0" animBg="1"/>
      <p:bldP spid="35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35824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Игра: «Найди ошибку»</a:t>
            </a:r>
          </a:p>
          <a:p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Руками топают, а ногами хлопают.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Глазами нюхают, а носом смотрят.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Ушами едят, а ртом слушают. </a:t>
            </a:r>
          </a:p>
          <a:p>
            <a:r>
              <a:rPr lang="ru-RU" sz="2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Ногтями берут, а руками царапают.</a:t>
            </a:r>
            <a:endParaRPr lang="ru-RU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43248"/>
            <a:ext cx="5929354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Игра «Скажи правильно».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Ноги у тебя вверху или внизу?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Нос у тебя сзади или спереди?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Это у тебя левая или правая рука?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Глаз у тебя впереди или внизу? и т. д.</a:t>
            </a:r>
            <a:endParaRPr lang="ru-RU" sz="2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ie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3573016"/>
            <a:ext cx="3048000" cy="3048000"/>
          </a:xfrm>
          <a:prstGeom prst="rect">
            <a:avLst/>
          </a:prstGeom>
        </p:spPr>
      </p:pic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1643050"/>
            <a:ext cx="3995936" cy="2996952"/>
          </a:xfrm>
          <a:prstGeom prst="rect">
            <a:avLst/>
          </a:prstGeom>
        </p:spPr>
      </p:pic>
      <p:pic>
        <p:nvPicPr>
          <p:cNvPr id="3" name="Рисунок 2" descr="Cara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1500174"/>
            <a:ext cx="3048000" cy="3048000"/>
          </a:xfrm>
          <a:prstGeom prst="rect">
            <a:avLst/>
          </a:prstGeom>
        </p:spPr>
      </p:pic>
      <p:pic>
        <p:nvPicPr>
          <p:cNvPr id="4" name="Рисунок 3" descr="Nariz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3284984"/>
            <a:ext cx="3048000" cy="3048000"/>
          </a:xfrm>
          <a:prstGeom prst="rect">
            <a:avLst/>
          </a:prstGeom>
        </p:spPr>
      </p:pic>
      <p:pic>
        <p:nvPicPr>
          <p:cNvPr id="5" name="Рисунок 4" descr="Lengua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501008"/>
            <a:ext cx="3048000" cy="3048000"/>
          </a:xfrm>
          <a:prstGeom prst="rect">
            <a:avLst/>
          </a:prstGeom>
        </p:spPr>
      </p:pic>
      <p:pic>
        <p:nvPicPr>
          <p:cNvPr id="6" name="Рисунок 5" descr="Oreja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4810" y="1643050"/>
            <a:ext cx="3048000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7301999" cy="86177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«Что ты видишь на картинке»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571480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850112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Игра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3200" dirty="0" smtClean="0"/>
              <a:t>Человечек из геометрических фигур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4500570"/>
            <a:ext cx="600076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Домашнее задание.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Итог занятия.</a:t>
            </a:r>
          </a:p>
        </p:txBody>
      </p:sp>
      <p:pic>
        <p:nvPicPr>
          <p:cNvPr id="8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0017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https://vishivashka.ru/wp-content/uploads/model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428736"/>
            <a:ext cx="2781300" cy="304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6914" name="Picture 2" descr="http://qiqru.org/media/npict/1212/original/cveta_radugi_15729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6296"/>
            <a:ext cx="4845738" cy="6851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0081652">
            <a:off x="1038728" y="3143284"/>
            <a:ext cx="7786742" cy="19288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FCF4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anose="02020603050405020304" pitchFamily="18" charset="0"/>
              </a:rPr>
              <a:t>Молодец!</a:t>
            </a:r>
            <a:endParaRPr lang="ru-RU" sz="5400" b="1" spc="50" dirty="0">
              <a:ln w="11430"/>
              <a:solidFill>
                <a:srgbClr val="0FCF4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42852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1.Артикуляционая гимнастика </a:t>
            </a:r>
            <a:r>
              <a:rPr lang="ru-RU" sz="1400" dirty="0" smtClean="0">
                <a:latin typeface="Bookman Old Style" pitchFamily="18" charset="0"/>
              </a:rPr>
              <a:t>: улыбка, бегемот, лопаточка, чашечка, лошадка, вкусное варенье, заборчик-дудочка, чистим зубки, часики…</a:t>
            </a:r>
          </a:p>
          <a:p>
            <a:r>
              <a:rPr lang="ru-RU" sz="1400" dirty="0" smtClean="0">
                <a:latin typeface="Bookman Old Style" pitchFamily="18" charset="0"/>
              </a:rPr>
              <a:t>2.Звуковая распевка А У И   И У А (громко, тихо, как лисичка, как медведь, как рыбка(беззвучно)… Упражнения на дыхание – мыльные пузыри, надуваем шарики…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357430"/>
            <a:ext cx="8501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4.Игра: «Что у Ерёмы, а что у детей» (Один – много)</a:t>
            </a:r>
          </a:p>
          <a:p>
            <a:r>
              <a:rPr lang="ru-RU" sz="1400" dirty="0" smtClean="0">
                <a:latin typeface="Bookman Old Style" pitchFamily="18" charset="0"/>
              </a:rPr>
              <a:t>У Ерёмы лоб, а у детей (лбы). У Ерёмы рот, а у детей (рты).</a:t>
            </a:r>
          </a:p>
          <a:p>
            <a:r>
              <a:rPr lang="ru-RU" sz="1400" dirty="0" smtClean="0">
                <a:latin typeface="Bookman Old Style" pitchFamily="18" charset="0"/>
              </a:rPr>
              <a:t>У Ерёмы нос, а у детей (носы). У Ерёмы  голова, а у детей (головы).</a:t>
            </a:r>
            <a:endParaRPr lang="ru-RU" sz="1400" b="1" dirty="0" smtClean="0">
              <a:latin typeface="Bookman Old Style" pitchFamily="18" charset="0"/>
            </a:endParaRPr>
          </a:p>
          <a:p>
            <a:r>
              <a:rPr lang="ru-RU" sz="1400" b="1" dirty="0" smtClean="0">
                <a:latin typeface="Bookman Old Style" pitchFamily="18" charset="0"/>
              </a:rPr>
              <a:t>5.Игра: «Найди ошибку»</a:t>
            </a:r>
          </a:p>
          <a:p>
            <a:r>
              <a:rPr lang="ru-RU" sz="1400" dirty="0" smtClean="0">
                <a:latin typeface="Bookman Old Style" pitchFamily="18" charset="0"/>
              </a:rPr>
              <a:t>Руками топают, а ногами хлопают.</a:t>
            </a:r>
          </a:p>
          <a:p>
            <a:r>
              <a:rPr lang="ru-RU" sz="1400" dirty="0" smtClean="0">
                <a:latin typeface="Bookman Old Style" pitchFamily="18" charset="0"/>
              </a:rPr>
              <a:t>Глазами нюхают, а носом смотрят.</a:t>
            </a:r>
          </a:p>
          <a:p>
            <a:r>
              <a:rPr lang="ru-RU" sz="1400" dirty="0" smtClean="0">
                <a:latin typeface="Bookman Old Style" pitchFamily="18" charset="0"/>
              </a:rPr>
              <a:t>Ушами едят, а ртом слушают. </a:t>
            </a:r>
          </a:p>
          <a:p>
            <a:r>
              <a:rPr lang="ru-RU" sz="1400" dirty="0" smtClean="0">
                <a:latin typeface="Bookman Old Style" pitchFamily="18" charset="0"/>
              </a:rPr>
              <a:t>Ногтями берут, а руками царапают.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071942"/>
            <a:ext cx="75724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6.Речевая подвижная игра: «Части тела» </a:t>
            </a:r>
            <a:r>
              <a:rPr lang="ru-RU" sz="1400" dirty="0" smtClean="0">
                <a:latin typeface="Bookman Old Style" pitchFamily="18" charset="0"/>
              </a:rPr>
              <a:t>(Показать на себе части тела)</a:t>
            </a:r>
          </a:p>
          <a:p>
            <a:r>
              <a:rPr lang="ru-RU" sz="1400" dirty="0" smtClean="0">
                <a:latin typeface="Bookman Old Style" pitchFamily="18" charset="0"/>
              </a:rPr>
              <a:t>Называем мы слова:</a:t>
            </a:r>
          </a:p>
          <a:p>
            <a:r>
              <a:rPr lang="ru-RU" sz="1400" dirty="0" smtClean="0">
                <a:latin typeface="Bookman Old Style" pitchFamily="18" charset="0"/>
              </a:rPr>
              <a:t>Лоб, затылок, голова,</a:t>
            </a:r>
          </a:p>
          <a:p>
            <a:r>
              <a:rPr lang="ru-RU" sz="1400" dirty="0" smtClean="0">
                <a:latin typeface="Bookman Old Style" pitchFamily="18" charset="0"/>
              </a:rPr>
              <a:t>Шея, плечи, пальцы, ногти,</a:t>
            </a:r>
          </a:p>
          <a:p>
            <a:r>
              <a:rPr lang="ru-RU" sz="1400" dirty="0" smtClean="0">
                <a:latin typeface="Bookman Old Style" pitchFamily="18" charset="0"/>
              </a:rPr>
              <a:t>Кулаки, ладошки, локти,</a:t>
            </a:r>
          </a:p>
          <a:p>
            <a:r>
              <a:rPr lang="ru-RU" sz="1400" dirty="0" smtClean="0">
                <a:latin typeface="Bookman Old Style" pitchFamily="18" charset="0"/>
              </a:rPr>
              <a:t>Нос, живот, колени, пятки,</a:t>
            </a:r>
          </a:p>
          <a:p>
            <a:r>
              <a:rPr lang="ru-RU" sz="1400" dirty="0" smtClean="0">
                <a:latin typeface="Bookman Old Style" pitchFamily="18" charset="0"/>
              </a:rPr>
              <a:t>Губы, бедра и лопатки…</a:t>
            </a:r>
          </a:p>
          <a:p>
            <a:r>
              <a:rPr lang="ru-RU" sz="1400" dirty="0" smtClean="0">
                <a:latin typeface="Bookman Old Style" pitchFamily="18" charset="0"/>
              </a:rPr>
              <a:t>Части тела изучаем,</a:t>
            </a:r>
          </a:p>
          <a:p>
            <a:r>
              <a:rPr lang="ru-RU" sz="1400" dirty="0" smtClean="0">
                <a:latin typeface="Bookman Old Style" pitchFamily="18" charset="0"/>
              </a:rPr>
              <a:t>Части тела называем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9" name="Рисунок 8" descr="&amp;SHcy;&amp;kcy;&amp;ocy;&amp;lcy;&amp;acy; &amp;ecy;&amp;tcy;&amp;icy;&amp;kcy;&amp;iecy;&amp;tcy;&amp;acy; &amp;Mcy;&amp;Bcy;&amp;Dcy;&amp;Ocy;&amp;Ucy; &amp;Mcy;&amp;Ocy; &amp;gcy;. &amp;Kcy;&amp;rcy;&amp;acy;&amp;scy;&amp;ncy;&amp;ocy;&amp;dcy;&amp;acy;&amp;rcy; &quot;&amp;Dcy;&amp;iecy;&amp;tcy;&amp;scy;&amp;kcy;&amp;icy;&amp;jcy; &amp;scy;&amp;acy;&amp;dcy; 212&quot;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896"/>
          <a:stretch/>
        </p:blipFill>
        <p:spPr bwMode="auto">
          <a:xfrm>
            <a:off x="6572264" y="1571612"/>
            <a:ext cx="2357486" cy="267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1000108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spc="50" dirty="0" smtClean="0">
                <a:ln w="11430"/>
                <a:latin typeface="Bookman Old Style" pitchFamily="18" charset="0"/>
              </a:rPr>
              <a:t>3. </a:t>
            </a:r>
            <a:r>
              <a:rPr lang="ru-RU" sz="1400" b="1" spc="50" dirty="0" smtClean="0">
                <a:ln w="11430"/>
                <a:latin typeface="Bookman Old Style" pitchFamily="18" charset="0"/>
              </a:rPr>
              <a:t>Выучить </a:t>
            </a:r>
            <a:r>
              <a:rPr lang="ru-RU" sz="1400" b="1" spc="50" dirty="0" err="1" smtClean="0">
                <a:ln w="11430"/>
                <a:latin typeface="Bookman Old Style" pitchFamily="18" charset="0"/>
              </a:rPr>
              <a:t>потешку</a:t>
            </a:r>
            <a:r>
              <a:rPr lang="ru-RU" sz="1400" b="1" spc="50" dirty="0" smtClean="0">
                <a:ln w="11430"/>
                <a:latin typeface="Bookman Old Style" pitchFamily="18" charset="0"/>
              </a:rPr>
              <a:t> про ножки   </a:t>
            </a:r>
            <a:r>
              <a:rPr lang="ru-RU" sz="1400" i="1" spc="50" dirty="0" smtClean="0">
                <a:ln w="11430"/>
                <a:latin typeface="Bookman Old Style" pitchFamily="18" charset="0"/>
              </a:rPr>
              <a:t>(произносим слова топ-топ-топ с разной интонацией)</a:t>
            </a:r>
          </a:p>
          <a:p>
            <a:r>
              <a:rPr lang="ru-RU" sz="1400" spc="50" dirty="0" smtClean="0">
                <a:ln w="11430"/>
                <a:latin typeface="Bookman Old Style" pitchFamily="18" charset="0"/>
              </a:rPr>
              <a:t>Большие ножки бежали по дорожке.</a:t>
            </a:r>
          </a:p>
          <a:p>
            <a:r>
              <a:rPr lang="ru-RU" sz="1400" spc="50" dirty="0" smtClean="0">
                <a:ln w="11430"/>
                <a:latin typeface="Bookman Old Style" pitchFamily="18" charset="0"/>
              </a:rPr>
              <a:t>Топ – </a:t>
            </a:r>
            <a:r>
              <a:rPr lang="ru-RU" sz="1400" spc="50" dirty="0" err="1" smtClean="0">
                <a:ln w="11430"/>
                <a:latin typeface="Bookman Old Style" pitchFamily="18" charset="0"/>
              </a:rPr>
              <a:t>топ</a:t>
            </a:r>
            <a:r>
              <a:rPr lang="ru-RU" sz="1400" spc="50" dirty="0" smtClean="0">
                <a:ln w="11430"/>
                <a:latin typeface="Bookman Old Style" pitchFamily="18" charset="0"/>
              </a:rPr>
              <a:t> – </a:t>
            </a:r>
            <a:r>
              <a:rPr lang="ru-RU" sz="1400" spc="50" dirty="0" err="1" smtClean="0">
                <a:ln w="11430"/>
                <a:latin typeface="Bookman Old Style" pitchFamily="18" charset="0"/>
              </a:rPr>
              <a:t>топ</a:t>
            </a:r>
            <a:r>
              <a:rPr lang="ru-RU" sz="1400" spc="50" dirty="0" smtClean="0">
                <a:ln w="11430"/>
                <a:latin typeface="Bookman Old Style" pitchFamily="18" charset="0"/>
              </a:rPr>
              <a:t>.</a:t>
            </a:r>
          </a:p>
          <a:p>
            <a:r>
              <a:rPr lang="ru-RU" sz="1400" spc="50" dirty="0" smtClean="0">
                <a:ln w="11430"/>
                <a:latin typeface="Bookman Old Style" pitchFamily="18" charset="0"/>
              </a:rPr>
              <a:t>Маленькие ножки </a:t>
            </a:r>
            <a:r>
              <a:rPr lang="ru-RU" sz="1400" spc="50" dirty="0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 бежали по дорожке.</a:t>
            </a:r>
          </a:p>
          <a:p>
            <a:r>
              <a:rPr lang="ru-RU" sz="1400" spc="50" dirty="0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  Топ – топ – </a:t>
            </a:r>
            <a:r>
              <a:rPr lang="ru-RU" sz="1400" spc="50" dirty="0" err="1" smtClean="0">
                <a:ln w="11430"/>
                <a:solidFill>
                  <a:srgbClr val="002060"/>
                </a:solidFill>
                <a:latin typeface="Bookman Old Style" pitchFamily="18" charset="0"/>
              </a:rPr>
              <a:t>топ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6143644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7.Составление предложений </a:t>
            </a:r>
            <a:r>
              <a:rPr lang="ru-RU" sz="1400" dirty="0" smtClean="0">
                <a:latin typeface="Bookman Old Style" pitchFamily="18" charset="0"/>
              </a:rPr>
              <a:t>по образцу взрослого: «глагол + существительное».</a:t>
            </a:r>
          </a:p>
          <a:p>
            <a:r>
              <a:rPr lang="ru-RU" sz="1400" dirty="0" smtClean="0">
                <a:latin typeface="Bookman Old Style" pitchFamily="18" charset="0"/>
              </a:rPr>
              <a:t>Намыливаем руки. Вытираем лицо. Слушаем ушами. И т. п. </a:t>
            </a:r>
            <a:endParaRPr lang="ru-RU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1.bp.blogspot.com/-QN0ZPXI5fdk/VAdFv3j6-5I/AAAAAAAAD_g/eQ6ssFk6XkM/s1600/%D0%B4%D0%B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20148" cy="6858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3073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Лексико-грамматические игры: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2"/>
            <a:ext cx="26432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Bookman Old Style" pitchFamily="18" charset="0"/>
              </a:rPr>
              <a:t>Отгадывание загадок:</a:t>
            </a:r>
          </a:p>
          <a:p>
            <a:r>
              <a:rPr lang="ru-RU" sz="1400" dirty="0" smtClean="0">
                <a:latin typeface="Bookman Old Style" pitchFamily="18" charset="0"/>
              </a:rPr>
              <a:t>Ерёма весело бежит</a:t>
            </a:r>
          </a:p>
          <a:p>
            <a:r>
              <a:rPr lang="ru-RU" sz="1400" dirty="0" smtClean="0">
                <a:latin typeface="Bookman Old Style" pitchFamily="18" charset="0"/>
              </a:rPr>
              <a:t>К речке по дорожке,</a:t>
            </a:r>
          </a:p>
          <a:p>
            <a:r>
              <a:rPr lang="ru-RU" sz="1400" dirty="0" smtClean="0">
                <a:latin typeface="Bookman Old Style" pitchFamily="18" charset="0"/>
              </a:rPr>
              <a:t>А для этого нужны </a:t>
            </a:r>
          </a:p>
          <a:p>
            <a:r>
              <a:rPr lang="ru-RU" sz="1400" dirty="0" smtClean="0">
                <a:latin typeface="Bookman Old Style" pitchFamily="18" charset="0"/>
              </a:rPr>
              <a:t>Нашему Ерёме… (ножки).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642918"/>
            <a:ext cx="3143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Ерёма ягодки берет</a:t>
            </a:r>
          </a:p>
          <a:p>
            <a:r>
              <a:rPr lang="ru-RU" sz="1400" dirty="0" smtClean="0">
                <a:latin typeface="Bookman Old Style" pitchFamily="18" charset="0"/>
              </a:rPr>
              <a:t>По две, по три штучки,</a:t>
            </a:r>
          </a:p>
          <a:p>
            <a:r>
              <a:rPr lang="ru-RU" sz="1400" dirty="0" smtClean="0">
                <a:latin typeface="Bookman Old Style" pitchFamily="18" charset="0"/>
              </a:rPr>
              <a:t>А для этого нужны</a:t>
            </a:r>
          </a:p>
          <a:p>
            <a:r>
              <a:rPr lang="ru-RU" sz="1400" dirty="0" smtClean="0">
                <a:latin typeface="Bookman Old Style" pitchFamily="18" charset="0"/>
              </a:rPr>
              <a:t>Нашему Ерёме… (ручки).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857364"/>
            <a:ext cx="2571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Ерёма слушает в лесу</a:t>
            </a:r>
          </a:p>
          <a:p>
            <a:r>
              <a:rPr lang="ru-RU" sz="1400" dirty="0" smtClean="0">
                <a:latin typeface="Bookman Old Style" pitchFamily="18" charset="0"/>
              </a:rPr>
              <a:t>Как кричат кукушки,</a:t>
            </a:r>
          </a:p>
          <a:p>
            <a:r>
              <a:rPr lang="ru-RU" sz="1400" dirty="0" smtClean="0">
                <a:latin typeface="Bookman Old Style" pitchFamily="18" charset="0"/>
              </a:rPr>
              <a:t>А для этого нужны</a:t>
            </a:r>
          </a:p>
          <a:p>
            <a:r>
              <a:rPr lang="ru-RU" sz="1400" dirty="0" smtClean="0">
                <a:latin typeface="Bookman Old Style" pitchFamily="18" charset="0"/>
              </a:rPr>
              <a:t>Нашему Ерёме… (ушки).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857364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Ерёма ядрышки грызет,</a:t>
            </a:r>
          </a:p>
          <a:p>
            <a:r>
              <a:rPr lang="ru-RU" sz="1400" dirty="0" smtClean="0">
                <a:latin typeface="Bookman Old Style" pitchFamily="18" charset="0"/>
              </a:rPr>
              <a:t>Падают скорлупки,</a:t>
            </a:r>
          </a:p>
          <a:p>
            <a:r>
              <a:rPr lang="ru-RU" sz="1400" dirty="0" smtClean="0">
                <a:latin typeface="Bookman Old Style" pitchFamily="18" charset="0"/>
              </a:rPr>
              <a:t>А для этого нужны</a:t>
            </a:r>
          </a:p>
          <a:p>
            <a:r>
              <a:rPr lang="ru-RU" sz="1400" dirty="0" smtClean="0">
                <a:latin typeface="Bookman Old Style" pitchFamily="18" charset="0"/>
              </a:rPr>
              <a:t>Нашему  Ерёме… (зубки).</a:t>
            </a:r>
            <a:endParaRPr lang="ru-RU" sz="1400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1285860"/>
            <a:ext cx="3071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Bookman Old Style" pitchFamily="18" charset="0"/>
              </a:rPr>
              <a:t>Ерёма смотрит на кота</a:t>
            </a:r>
          </a:p>
          <a:p>
            <a:r>
              <a:rPr lang="ru-RU" sz="1400" dirty="0" smtClean="0">
                <a:latin typeface="Bookman Old Style" pitchFamily="18" charset="0"/>
              </a:rPr>
              <a:t>На картинке-сказке,</a:t>
            </a:r>
          </a:p>
          <a:p>
            <a:r>
              <a:rPr lang="ru-RU" sz="1400" dirty="0" smtClean="0">
                <a:latin typeface="Bookman Old Style" pitchFamily="18" charset="0"/>
              </a:rPr>
              <a:t>А для этого нужны</a:t>
            </a:r>
          </a:p>
          <a:p>
            <a:r>
              <a:rPr lang="ru-RU" sz="1400" dirty="0" smtClean="0">
                <a:latin typeface="Bookman Old Style" pitchFamily="18" charset="0"/>
              </a:rPr>
              <a:t>Нашему Ерёме…. (глазки).</a:t>
            </a:r>
            <a:endParaRPr lang="ru-RU" sz="1400" dirty="0">
              <a:latin typeface="Bookman Old Style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2"/>
          <a:stretch/>
        </p:blipFill>
        <p:spPr bwMode="auto">
          <a:xfrm>
            <a:off x="357158" y="2928934"/>
            <a:ext cx="2214578" cy="760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928934"/>
            <a:ext cx="1778670" cy="1404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&amp;Scy;&amp;tcy;&amp;rcy;&amp;ocy;&amp;iecy;&amp;ncy;&amp;icy;&amp;iecy; &amp;Ucy;&amp;khcy;&amp;acy; &amp;chcy;&amp;iecy;&amp;lcy;&amp;ocy;&amp;vcy;&amp;iecy;&amp;kcy;&amp;acy; &amp;Vcy;&amp;ncy;&amp;ucy;&amp;tcy;&amp;rcy;&amp;iecy;&amp;ncy;&amp;ncy;&amp;iecy;&amp;iecy; &amp;scy;&amp;tcy;&amp;rcy;&amp;ocy;&amp;iecy;&amp;ncy;&amp;icy;&amp;iecy; &amp;chcy;&amp;iecy;&amp;lcy;&amp;ocy;&amp;vcy;&amp;iecy;&amp;kcy;&amp;acy; &amp;vcy; &amp;kcy;&amp;acy;&amp;rcy;&amp;tcy;&amp;icy;&amp;ncy;&amp;kcy;&amp;acy;&amp;khcy;"/>
          <p:cNvPicPr/>
          <p:nvPr/>
        </p:nvPicPr>
        <p:blipFill rotWithShape="1">
          <a:blip r:embed="rId4"/>
          <a:srcRect t="306" r="58136" b="41092"/>
          <a:stretch/>
        </p:blipFill>
        <p:spPr bwMode="auto">
          <a:xfrm rot="20252013">
            <a:off x="2726984" y="2649624"/>
            <a:ext cx="1136175" cy="178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&amp;SHcy;&amp;iecy;&amp;yacy; - &amp;Kcy;&amp;acy;&amp;rcy;&amp;tcy;&amp;icy;&amp;ncy;&amp;kcy;&amp;acy; 7729/7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3571876"/>
            <a:ext cx="3411828" cy="2781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&amp;Scy;&amp;pcy;&amp;rcy;&amp;acy;&amp;vcy;&amp;ocy;&amp;chcy;&amp;ncy;&amp;icy;&amp;kcy; &amp;pcy;&amp;ocy; &amp;khcy;&amp;icy;&amp;rcy;&amp;ocy;&amp;mcy;&amp;acy;&amp;ncy;&amp;tcy;&amp;icy;&amp;icy; &amp;zcy;&amp;acy;&amp;gcy;&amp;rcy;&amp;ucy;&amp;zcy;&amp;icy;&amp;tcy;&amp;softcy; &amp;scy;&amp;scy;&amp;ycy;&amp;lcy;&amp;kcy;&amp;acy; &amp;ncy;&amp;acy; &amp;fcy;&amp;acy;&amp;jcy;&amp;lcy;&amp;ocy;&amp;ocy;&amp;bcy;&amp;mcy;&amp;iecy;&amp;ncy;&amp;ncy;&amp;icy;&amp;kcy; &amp;ncy;&amp;acy; el6.ru.com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0298" y="4357694"/>
            <a:ext cx="2071702" cy="232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&amp;Tcy;&amp;Acy;&amp;Jcy;&amp;Ncy;&amp;Ycy;, &amp;kcy;&amp;ocy;&amp;tcy;&amp;ocy;&amp;rcy;&amp;ycy;&amp;iecy; &amp;mcy;&amp;ocy;&amp;zhcy;&amp;ncy;&amp;ocy; &amp;pcy;&amp;rcy;&amp;ocy;&amp;chcy;&amp;iecy;&amp;scy;&amp;tcy;&amp;softcy; &amp;pcy;&amp;ocy; &amp;lcy;&amp;icy;&amp;tscy;&amp;ucy; &amp;chcy;&amp;iecy;&amp;lcy;&amp;ocy;&amp;vcy;&amp;iecy;&amp;kcy;&amp;acy;. &amp;YAcy;&amp;pcy;&amp;ocy;&amp;ncy;&amp;scy;&amp;kcy;&amp;acy;&amp;yacy; &amp;mcy;&amp;iecy;&amp;tcy;&amp;ocy;&amp;dcy;&amp;icy;&amp;kcy;&amp;acy; - LadyCenter"/>
          <p:cNvPicPr/>
          <p:nvPr/>
        </p:nvPicPr>
        <p:blipFill rotWithShape="1">
          <a:blip r:embed="rId7"/>
          <a:srcRect l="14542" t="888" r="15277" b="2076"/>
          <a:stretch/>
        </p:blipFill>
        <p:spPr bwMode="auto">
          <a:xfrm>
            <a:off x="5214942" y="4286256"/>
            <a:ext cx="1756228" cy="21501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&amp;Rcy;&amp;acy;&amp;kcy; &amp;bcy;&amp;ucy;&amp;dcy;&amp;ucy;&amp;tcy; &amp;dcy;&amp;icy;&amp;acy;&amp;gcy;&amp;ncy;&amp;ocy;&amp;scy;&amp;tcy;&amp;icy;&amp;rcy;&amp;ocy;&amp;vcy;&amp;acy;&amp;tcy;&amp;softcy; &amp;pcy;&amp;ocy; &amp;dcy;&amp;ycy;&amp;khcy;&amp;acy;&amp;ncy;&amp;icy;&amp;yucy; infa.kharkov.ua - &amp;ncy;&amp;ocy;&amp;vcy;&amp;ocy;&amp;scy;&amp;tcy;&amp;icy; &amp;KHcy;&amp;acy;&amp;rcy;&amp;softcy;&amp;kcy;&amp;ocy;&amp;vcy;&amp;acy;"/>
          <p:cNvPicPr/>
          <p:nvPr/>
        </p:nvPicPr>
        <p:blipFill rotWithShape="1">
          <a:blip r:embed="rId8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40471"/>
          <a:stretch/>
        </p:blipFill>
        <p:spPr bwMode="auto">
          <a:xfrm flipH="1">
            <a:off x="7575477" y="4500570"/>
            <a:ext cx="1568523" cy="19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429388" y="3143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Игра «Жадина»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(Мой, моя, моё, мои)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94392" y="3643314"/>
            <a:ext cx="3249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Это чьи глаза? – Это мои глаза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  <a:cs typeface="Times New Roman" panose="02020603050405020304" pitchFamily="18" charset="0"/>
              </a:rPr>
              <a:t>Это чей нос? Это мой нос… и т.д.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6914" name="Picture 2" descr="http://qiqru.org/media/npict/1212/original/cveta_radugi_15729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6296"/>
            <a:ext cx="4845738" cy="6851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8687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indent="190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В гости к нам пришёл </a:t>
            </a:r>
            <a:r>
              <a:rPr lang="ru-RU" sz="2400" b="1" i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домовёнок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ahoma" pitchFamily="34" charset="0"/>
              </a:rPr>
              <a:t>  Кузя</a:t>
            </a:r>
            <a:endParaRPr lang="ru-RU" sz="2400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2071670" y="3143248"/>
            <a:ext cx="7072330" cy="3429024"/>
          </a:xfrm>
          <a:prstGeom prst="cloud">
            <a:avLst/>
          </a:prstGeom>
          <a:solidFill>
            <a:srgbClr val="97E4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4071942"/>
            <a:ext cx="60007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002060"/>
                </a:solidFill>
                <a:latin typeface="Bookman Old Style" pitchFamily="18" charset="0"/>
              </a:rPr>
              <a:t>Логопед рисует и поёт.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-Точка, точка, запятая.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Вышла рожица смешная.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Ручки, ножки, </a:t>
            </a:r>
            <a:r>
              <a:rPr lang="ru-RU" sz="1400" dirty="0" err="1" smtClean="0">
                <a:solidFill>
                  <a:srgbClr val="002060"/>
                </a:solidFill>
                <a:latin typeface="Bookman Old Style" pitchFamily="18" charset="0"/>
              </a:rPr>
              <a:t>огуречик</a:t>
            </a:r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Получился кто?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Ерёма: Человек. Человечек.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Bookman Old Style" pitchFamily="18" charset="0"/>
              </a:rPr>
              <a:t>Логопед. Сегодня мы будем говорить о человеке, его частях тела. Ты можешь показать и назвать части тела. Повторяй за мной.</a:t>
            </a:r>
            <a:endParaRPr lang="ru-RU" sz="14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571876"/>
            <a:ext cx="55721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Bookman Old Style" pitchFamily="18" charset="0"/>
              </a:rPr>
              <a:t>Здравствуй, Кузя. Что ты хочешь мне сказать? Хорошо, сейчас я загадаю Ерёме  загадку.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1" grpId="1" animBg="1"/>
      <p:bldP spid="12" grpId="0"/>
      <p:bldP spid="12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4282" y="785794"/>
            <a:ext cx="7143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ЕРЁМА:.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Головушка - соловушка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(гладят голову);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носик –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абрикосик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(показывают пальчиком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щёчки - комочки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(мнут щёки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губки – голубки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(вытягивают губы в трубочку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глазки – краски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широко открывают глаза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ушки –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непослушки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трут уши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шейка – индейка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вытягивают шею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ручки –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хватучки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хватают руками вокруг себя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пальчики – мальчики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шевелят пальцами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спинка – свинка 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(хлопают по спине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пузик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–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арбузик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хлопают по животу);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коленки – </a:t>
            </a:r>
            <a:r>
              <a:rPr lang="ru-RU" sz="2000" dirty="0" err="1" smtClean="0">
                <a:solidFill>
                  <a:srgbClr val="002060"/>
                </a:solidFill>
                <a:latin typeface="Bookman Old Style" pitchFamily="18" charset="0"/>
              </a:rPr>
              <a:t>поленки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сгибают по – очереди колени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ножки – сапожки (</a:t>
            </a:r>
            <a:r>
              <a:rPr lang="ru-RU" sz="2000" i="1" dirty="0" smtClean="0">
                <a:solidFill>
                  <a:srgbClr val="002060"/>
                </a:solidFill>
                <a:latin typeface="Bookman Old Style" pitchFamily="18" charset="0"/>
              </a:rPr>
              <a:t>топают ногами</a:t>
            </a:r>
            <a:r>
              <a:rPr lang="ru-RU" sz="2000" dirty="0" smtClean="0">
                <a:solidFill>
                  <a:srgbClr val="002060"/>
                </a:solidFill>
                <a:latin typeface="Bookman Old Style" pitchFamily="18" charset="0"/>
              </a:rPr>
              <a:t>).</a:t>
            </a:r>
          </a:p>
          <a:p>
            <a:endParaRPr lang="ru-RU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Логопед.</a:t>
            </a: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 Вы назвали сейчас части тела. Кузя, посмотри, как могут играть наши пальчики.</a:t>
            </a:r>
            <a:endParaRPr lang="ru-RU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596" y="428604"/>
            <a:ext cx="8429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Пальчиковая игра</a:t>
            </a:r>
            <a:r>
              <a:rPr kumimoji="0" lang="ru-RU" sz="28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«С добрым утром»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571744"/>
            <a:ext cx="2643174" cy="44216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57158" y="1214422"/>
            <a:ext cx="878684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Пальчики уснули,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В кулачок свернулись </a:t>
            </a:r>
            <a:r>
              <a:rPr lang="ru-RU" sz="2000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(пальцы в кулак).</a:t>
            </a:r>
            <a:endParaRPr lang="ru-RU" sz="2000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Один, два, три, четыре, пять! </a:t>
            </a:r>
            <a:r>
              <a:rPr lang="ru-RU" sz="2000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(разгибать по одному)</a:t>
            </a:r>
          </a:p>
          <a:p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Начинаем мы играть! </a:t>
            </a:r>
            <a:r>
              <a:rPr lang="ru-RU" sz="2000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(сжимать и разжимать кулачки)</a:t>
            </a:r>
            <a:endParaRPr lang="ru-RU" sz="2000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57158" y="2928934"/>
            <a:ext cx="5786478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Массаж</a:t>
            </a:r>
            <a:r>
              <a:rPr kumimoji="0" lang="ru-RU" sz="24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Су Джок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«Шарик пальчиком катаю»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Шарик пальчиком катаю.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Ловкость пальцев проверяю.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Ты колючий шарик мой.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Подружись сейчас со мной.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Шарик на ладони катать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spc="50" normalizeH="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каждым пальчиком.</a:t>
            </a:r>
            <a:endParaRPr kumimoji="0" lang="ru-RU" sz="2000" i="1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rbit.info/upload/iblock/4ca/4ca78667a2ff96cc39dcc4907ccdef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0"/>
            <a:ext cx="91076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71670" y="-214338"/>
            <a:ext cx="4214842" cy="11430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50" normalizeH="0" baseline="0" noProof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РАСПЕВКА</a:t>
            </a:r>
            <a:endParaRPr kumimoji="0" lang="ru-RU" sz="4400" b="1" i="0" u="none" strike="noStrike" kern="1200" cap="none" spc="50" normalizeH="0" baseline="0" noProof="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6" name="Содержимое 3" descr="http://www.logolife.ru/wp-content/gallery/dlya-izucheniya-zvukov/krug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845" y="642919"/>
            <a:ext cx="1214446" cy="1071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000108"/>
            <a:ext cx="1142997" cy="1093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643050"/>
            <a:ext cx="1330094" cy="963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Содержимое 3" descr="http://www.logolife.ru/wp-content/gallery/dlya-izucheniya-zvukov/krug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571480"/>
            <a:ext cx="1285884" cy="1000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7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000108"/>
            <a:ext cx="1136796" cy="1045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6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714488"/>
            <a:ext cx="1304505" cy="1000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844" y="214290"/>
            <a:ext cx="87868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" pitchFamily="34" charset="0"/>
                <a:cs typeface="Times New Roman" pitchFamily="18" charset="0"/>
              </a:rPr>
              <a:t>Артикуляционная гимнастика 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Arial" pitchFamily="34" charset="0"/>
                <a:cs typeface="Times New Roman" pitchFamily="18" charset="0"/>
              </a:rPr>
              <a:t>(повторить 5 раз каждое упражнение):</a:t>
            </a:r>
            <a:endParaRPr kumimoji="0" lang="ru-RU" sz="24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 rot="10800000" flipV="1">
            <a:off x="1071538" y="1428736"/>
            <a:ext cx="62865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17513" algn="l"/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«Бегемот».</a:t>
            </a:r>
          </a:p>
          <a:p>
            <a:pPr marL="0" marR="0" lvl="0" indent="5397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17513" algn="l"/>
                <a:tab pos="630238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«Улыбка»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17513" algn="l"/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«Заборчик»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17513" algn="l"/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«Любопытный язычок»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17513" algn="l"/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«Дудочка».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17513" algn="l"/>
                <a:tab pos="630238" algn="l"/>
              </a:tabLst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Заборчик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(произносить «И») </a:t>
            </a:r>
            <a:r>
              <a:rPr lang="ru-RU" sz="2200" dirty="0" smtClean="0">
                <a:solidFill>
                  <a:srgbClr val="002060"/>
                </a:solidFill>
                <a:latin typeface="Bookman Old Style" pitchFamily="18" charset="0"/>
                <a:ea typeface="Arial" pitchFamily="34" charset="0"/>
                <a:cs typeface="Times New Roman" pitchFamily="18" charset="0"/>
              </a:rPr>
              <a:t>  </a:t>
            </a:r>
          </a:p>
          <a:p>
            <a:pPr marL="0" marR="0" lvl="0" indent="539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17513" algn="l"/>
                <a:tab pos="630238" algn="l"/>
              </a:tabLst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дудочка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Arial" pitchFamily="34" charset="0"/>
                <a:cs typeface="Times New Roman" pitchFamily="18" charset="0"/>
              </a:rPr>
              <a:t> (произносить «У»).</a:t>
            </a:r>
            <a:endParaRPr lang="ru-RU" sz="2200" dirty="0" smtClean="0">
              <a:solidFill>
                <a:srgbClr val="002060"/>
              </a:solidFill>
              <a:latin typeface="Bookman Old Style" pitchFamily="18" charset="0"/>
              <a:ea typeface="Arial" pitchFamily="34" charset="0"/>
              <a:cs typeface="Times New Roman" pitchFamily="18" charset="0"/>
            </a:endParaRPr>
          </a:p>
          <a:p>
            <a:pPr marR="0" lvl="0" indent="825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7513" algn="l"/>
                <a:tab pos="630238" algn="l"/>
              </a:tabLst>
            </a:pPr>
            <a:r>
              <a:rPr lang="ru-RU" sz="2200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7.«Индюк»</a:t>
            </a:r>
          </a:p>
          <a:p>
            <a:pPr marR="0" lvl="0" indent="825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7513" algn="l"/>
                <a:tab pos="630238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cs typeface="Times New Roman" pitchFamily="18" charset="0"/>
              </a:rPr>
              <a:t>8.«Вкусное варенье»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571480"/>
            <a:ext cx="87868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Упражнения на развитие речевого дыхания</a:t>
            </a:r>
            <a:endParaRPr kumimoji="0" lang="ru-RU" sz="2400" b="1" i="1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714488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«Сдуй пёрышко»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«Конфетти»</a:t>
            </a:r>
            <a:endParaRPr lang="ru-RU" sz="2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3071810"/>
            <a:ext cx="7286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Ориентировка в пространстве.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Игра «Прятки»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(Котёнок  спрятался в сумку…в коробку… в шкаф… )</a:t>
            </a:r>
            <a:endParaRPr kumimoji="0" lang="ru-RU" sz="2800" b="1" i="0" u="none" strike="noStrike" spc="50" normalizeH="0" baseline="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http://nevseoboi.com.ua/uploads/posts/2010-01/1264692470_slgg_2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parnasse.ru/upload/comments/aaa83c30ead89323709f35cd5b25f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2674" y="1857364"/>
            <a:ext cx="3081326" cy="5154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NHJYU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14346" y="428604"/>
            <a:ext cx="6143668" cy="6143668"/>
          </a:xfrm>
          <a:prstGeom prst="rect">
            <a:avLst/>
          </a:prstGeom>
        </p:spPr>
      </p:pic>
      <p:pic>
        <p:nvPicPr>
          <p:cNvPr id="8" name="Picture 6" descr="http://www.playcast.ru/uploads/2016/03/29/180478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571744"/>
            <a:ext cx="2075869" cy="30838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00760" y="142852"/>
            <a:ext cx="329609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Игра «Прятки» </a:t>
            </a:r>
          </a:p>
        </p:txBody>
      </p:sp>
      <p:pic>
        <p:nvPicPr>
          <p:cNvPr id="10" name="Picture 4" descr="http://images.easyfreeclipart.com/818/log-in-sign-up-upload-clipart-8185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428868"/>
            <a:ext cx="5108389" cy="4572008"/>
          </a:xfrm>
          <a:prstGeom prst="rect">
            <a:avLst/>
          </a:prstGeom>
          <a:noFill/>
        </p:spPr>
      </p:pic>
      <p:pic>
        <p:nvPicPr>
          <p:cNvPr id="11" name="Picture 6" descr="http://www.playcast.ru/uploads/2016/03/29/180478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0"/>
            <a:ext cx="2075869" cy="3083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1201</Words>
  <Application>Microsoft Office PowerPoint</Application>
  <PresentationFormat>Экран (4:3)</PresentationFormat>
  <Paragraphs>234</Paragraphs>
  <Slides>29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«Жадина» (Мой, моя, моё, мои)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ВОЛШЕБНЫЕ ПРИЩЕПКИ</dc:title>
  <dc:creator>ENTER</dc:creator>
  <cp:lastModifiedBy>Admin</cp:lastModifiedBy>
  <cp:revision>1191</cp:revision>
  <dcterms:created xsi:type="dcterms:W3CDTF">2013-04-19T14:54:51Z</dcterms:created>
  <dcterms:modified xsi:type="dcterms:W3CDTF">2021-03-25T14:36:50Z</dcterms:modified>
</cp:coreProperties>
</file>