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4" r:id="rId28"/>
    <p:sldId id="283" r:id="rId29"/>
    <p:sldId id="281"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593105B-3BC3-40BC-B4F5-FA73DB7D71DF}" type="datetimeFigureOut">
              <a:rPr lang="ru-RU" smtClean="0"/>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3A658D-D9EC-4168-BC31-09373CFA2975}" type="slidenum">
              <a:rPr lang="ru-RU" smtClean="0"/>
              <a:t>‹#›</a:t>
            </a:fld>
            <a:endParaRPr lang="ru-RU"/>
          </a:p>
        </p:txBody>
      </p:sp>
    </p:spTree>
    <p:extLst>
      <p:ext uri="{BB962C8B-B14F-4D97-AF65-F5344CB8AC3E}">
        <p14:creationId xmlns:p14="http://schemas.microsoft.com/office/powerpoint/2010/main" val="16080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93105B-3BC3-40BC-B4F5-FA73DB7D71DF}" type="datetimeFigureOut">
              <a:rPr lang="ru-RU" smtClean="0"/>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3A658D-D9EC-4168-BC31-09373CFA2975}" type="slidenum">
              <a:rPr lang="ru-RU" smtClean="0"/>
              <a:t>‹#›</a:t>
            </a:fld>
            <a:endParaRPr lang="ru-RU"/>
          </a:p>
        </p:txBody>
      </p:sp>
    </p:spTree>
    <p:extLst>
      <p:ext uri="{BB962C8B-B14F-4D97-AF65-F5344CB8AC3E}">
        <p14:creationId xmlns:p14="http://schemas.microsoft.com/office/powerpoint/2010/main" val="215930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93105B-3BC3-40BC-B4F5-FA73DB7D71DF}" type="datetimeFigureOut">
              <a:rPr lang="ru-RU" smtClean="0"/>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3A658D-D9EC-4168-BC31-09373CFA2975}" type="slidenum">
              <a:rPr lang="ru-RU" smtClean="0"/>
              <a:t>‹#›</a:t>
            </a:fld>
            <a:endParaRPr lang="ru-RU"/>
          </a:p>
        </p:txBody>
      </p:sp>
    </p:spTree>
    <p:extLst>
      <p:ext uri="{BB962C8B-B14F-4D97-AF65-F5344CB8AC3E}">
        <p14:creationId xmlns:p14="http://schemas.microsoft.com/office/powerpoint/2010/main" val="208454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93105B-3BC3-40BC-B4F5-FA73DB7D71DF}" type="datetimeFigureOut">
              <a:rPr lang="ru-RU" smtClean="0"/>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3A658D-D9EC-4168-BC31-09373CFA2975}" type="slidenum">
              <a:rPr lang="ru-RU" smtClean="0"/>
              <a:t>‹#›</a:t>
            </a:fld>
            <a:endParaRPr lang="ru-RU"/>
          </a:p>
        </p:txBody>
      </p:sp>
    </p:spTree>
    <p:extLst>
      <p:ext uri="{BB962C8B-B14F-4D97-AF65-F5344CB8AC3E}">
        <p14:creationId xmlns:p14="http://schemas.microsoft.com/office/powerpoint/2010/main" val="395812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593105B-3BC3-40BC-B4F5-FA73DB7D71DF}" type="datetimeFigureOut">
              <a:rPr lang="ru-RU" smtClean="0"/>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3A658D-D9EC-4168-BC31-09373CFA2975}" type="slidenum">
              <a:rPr lang="ru-RU" smtClean="0"/>
              <a:t>‹#›</a:t>
            </a:fld>
            <a:endParaRPr lang="ru-RU"/>
          </a:p>
        </p:txBody>
      </p:sp>
    </p:spTree>
    <p:extLst>
      <p:ext uri="{BB962C8B-B14F-4D97-AF65-F5344CB8AC3E}">
        <p14:creationId xmlns:p14="http://schemas.microsoft.com/office/powerpoint/2010/main" val="413835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593105B-3BC3-40BC-B4F5-FA73DB7D71DF}" type="datetimeFigureOut">
              <a:rPr lang="ru-RU" smtClean="0"/>
              <a:t>12.02.2021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3A658D-D9EC-4168-BC31-09373CFA2975}" type="slidenum">
              <a:rPr lang="ru-RU" smtClean="0"/>
              <a:t>‹#›</a:t>
            </a:fld>
            <a:endParaRPr lang="ru-RU"/>
          </a:p>
        </p:txBody>
      </p:sp>
    </p:spTree>
    <p:extLst>
      <p:ext uri="{BB962C8B-B14F-4D97-AF65-F5344CB8AC3E}">
        <p14:creationId xmlns:p14="http://schemas.microsoft.com/office/powerpoint/2010/main" val="62212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593105B-3BC3-40BC-B4F5-FA73DB7D71DF}" type="datetimeFigureOut">
              <a:rPr lang="ru-RU" smtClean="0"/>
              <a:t>12.02.2021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43A658D-D9EC-4168-BC31-09373CFA2975}" type="slidenum">
              <a:rPr lang="ru-RU" smtClean="0"/>
              <a:t>‹#›</a:t>
            </a:fld>
            <a:endParaRPr lang="ru-RU"/>
          </a:p>
        </p:txBody>
      </p:sp>
    </p:spTree>
    <p:extLst>
      <p:ext uri="{BB962C8B-B14F-4D97-AF65-F5344CB8AC3E}">
        <p14:creationId xmlns:p14="http://schemas.microsoft.com/office/powerpoint/2010/main" val="292716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593105B-3BC3-40BC-B4F5-FA73DB7D71DF}" type="datetimeFigureOut">
              <a:rPr lang="ru-RU" smtClean="0"/>
              <a:t>12.02.2021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43A658D-D9EC-4168-BC31-09373CFA2975}" type="slidenum">
              <a:rPr lang="ru-RU" smtClean="0"/>
              <a:t>‹#›</a:t>
            </a:fld>
            <a:endParaRPr lang="ru-RU"/>
          </a:p>
        </p:txBody>
      </p:sp>
    </p:spTree>
    <p:extLst>
      <p:ext uri="{BB962C8B-B14F-4D97-AF65-F5344CB8AC3E}">
        <p14:creationId xmlns:p14="http://schemas.microsoft.com/office/powerpoint/2010/main" val="86438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93105B-3BC3-40BC-B4F5-FA73DB7D71DF}" type="datetimeFigureOut">
              <a:rPr lang="ru-RU" smtClean="0"/>
              <a:t>12.02.2021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43A658D-D9EC-4168-BC31-09373CFA2975}" type="slidenum">
              <a:rPr lang="ru-RU" smtClean="0"/>
              <a:t>‹#›</a:t>
            </a:fld>
            <a:endParaRPr lang="ru-RU"/>
          </a:p>
        </p:txBody>
      </p:sp>
    </p:spTree>
    <p:extLst>
      <p:ext uri="{BB962C8B-B14F-4D97-AF65-F5344CB8AC3E}">
        <p14:creationId xmlns:p14="http://schemas.microsoft.com/office/powerpoint/2010/main" val="104036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593105B-3BC3-40BC-B4F5-FA73DB7D71DF}" type="datetimeFigureOut">
              <a:rPr lang="ru-RU" smtClean="0"/>
              <a:t>12.02.2021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3A658D-D9EC-4168-BC31-09373CFA2975}" type="slidenum">
              <a:rPr lang="ru-RU" smtClean="0"/>
              <a:t>‹#›</a:t>
            </a:fld>
            <a:endParaRPr lang="ru-RU"/>
          </a:p>
        </p:txBody>
      </p:sp>
    </p:spTree>
    <p:extLst>
      <p:ext uri="{BB962C8B-B14F-4D97-AF65-F5344CB8AC3E}">
        <p14:creationId xmlns:p14="http://schemas.microsoft.com/office/powerpoint/2010/main" val="68040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593105B-3BC3-40BC-B4F5-FA73DB7D71DF}" type="datetimeFigureOut">
              <a:rPr lang="ru-RU" smtClean="0"/>
              <a:t>12.02.2021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3A658D-D9EC-4168-BC31-09373CFA2975}" type="slidenum">
              <a:rPr lang="ru-RU" smtClean="0"/>
              <a:t>‹#›</a:t>
            </a:fld>
            <a:endParaRPr lang="ru-RU"/>
          </a:p>
        </p:txBody>
      </p:sp>
    </p:spTree>
    <p:extLst>
      <p:ext uri="{BB962C8B-B14F-4D97-AF65-F5344CB8AC3E}">
        <p14:creationId xmlns:p14="http://schemas.microsoft.com/office/powerpoint/2010/main" val="782000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3105B-3BC3-40BC-B4F5-FA73DB7D71DF}" type="datetimeFigureOut">
              <a:rPr lang="ru-RU" smtClean="0"/>
              <a:t>12.02.2021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A658D-D9EC-4168-BC31-09373CFA2975}" type="slidenum">
              <a:rPr lang="ru-RU" smtClean="0"/>
              <a:t>‹#›</a:t>
            </a:fld>
            <a:endParaRPr lang="ru-RU"/>
          </a:p>
        </p:txBody>
      </p:sp>
    </p:spTree>
    <p:extLst>
      <p:ext uri="{BB962C8B-B14F-4D97-AF65-F5344CB8AC3E}">
        <p14:creationId xmlns:p14="http://schemas.microsoft.com/office/powerpoint/2010/main" val="3810118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hyperlink" Target="http://www.equator.ru/photo-forms/2005_galapagos/galapagos_photo_07.htm" TargetMode="External"/><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7658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838200" y="365125"/>
            <a:ext cx="10515600" cy="1960064"/>
          </a:xfrm>
        </p:spPr>
        <p:txBody>
          <a:bodyPr>
            <a:normAutofit fontScale="90000"/>
          </a:bodyPr>
          <a:lstStyle/>
          <a:p>
            <a:pPr lvl="0" fontAlgn="base">
              <a:lnSpc>
                <a:spcPct val="100000"/>
              </a:lnSpc>
              <a:spcAft>
                <a:spcPct val="0"/>
              </a:spcAft>
            </a:pPr>
            <a:r>
              <a:rPr lang="ru-RU" altLang="ru-RU" sz="2400" b="1" dirty="0">
                <a:solidFill>
                  <a:srgbClr val="FFFFFF"/>
                </a:solidFill>
                <a:latin typeface="Tahoma" panose="020B0604030504040204" pitchFamily="34" charset="0"/>
                <a:ea typeface="+mn-ea"/>
                <a:cs typeface="+mn-cs"/>
              </a:rPr>
              <a:t>На земле существует 15 миллионов верблюдов и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все они крепкие и выносливые животные. У них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много приспособлений, чтобы жить в пустыне.</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Последние дикие верблюды живут в Монголии</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в пустыне Гоби.</a:t>
            </a:r>
            <a:br>
              <a:rPr lang="ru-RU" altLang="ru-RU" sz="2400" b="1" dirty="0">
                <a:solidFill>
                  <a:srgbClr val="FFFFFF"/>
                </a:solidFill>
                <a:latin typeface="Tahoma" panose="020B0604030504040204" pitchFamily="34" charset="0"/>
                <a:ea typeface="+mn-ea"/>
                <a:cs typeface="+mn-cs"/>
              </a:rPr>
            </a:br>
            <a:endParaRPr lang="ru-RU" dirty="0"/>
          </a:p>
        </p:txBody>
      </p:sp>
      <p:pic>
        <p:nvPicPr>
          <p:cNvPr id="4" name="Picture 2" descr="tai2007_1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183" y="1926772"/>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57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838200" y="365125"/>
            <a:ext cx="10515600" cy="1907812"/>
          </a:xfrm>
        </p:spPr>
        <p:txBody>
          <a:bodyPr>
            <a:normAutofit fontScale="90000"/>
          </a:bodyPr>
          <a:lstStyle/>
          <a:p>
            <a:pPr lvl="0" fontAlgn="base">
              <a:lnSpc>
                <a:spcPct val="100000"/>
              </a:lnSpc>
              <a:spcAft>
                <a:spcPct val="0"/>
              </a:spcAft>
            </a:pPr>
            <a:r>
              <a:rPr lang="ru-RU" altLang="ru-RU" sz="2400" b="1" dirty="0">
                <a:solidFill>
                  <a:srgbClr val="FFFFFF"/>
                </a:solidFill>
                <a:latin typeface="Tahoma" panose="020B0604030504040204" pitchFamily="34" charset="0"/>
                <a:ea typeface="+mn-ea"/>
                <a:cs typeface="+mn-cs"/>
              </a:rPr>
              <a:t>Среди гигантов суши бегемот уступает только слону.</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Взрослый самец достигает в длину 4,5 метров. Высота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его 1.5 м, а весит он 3.5 т. Бегемот- травоядное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животное. За день может  съесть до 500 кг травы.</a:t>
            </a:r>
            <a:br>
              <a:rPr lang="ru-RU" altLang="ru-RU" sz="2400" b="1" dirty="0">
                <a:solidFill>
                  <a:srgbClr val="FFFFFF"/>
                </a:solidFill>
                <a:latin typeface="Tahoma" panose="020B0604030504040204" pitchFamily="34" charset="0"/>
                <a:ea typeface="+mn-ea"/>
                <a:cs typeface="+mn-cs"/>
              </a:rPr>
            </a:br>
            <a:endParaRPr lang="ru-RU" dirty="0"/>
          </a:p>
        </p:txBody>
      </p:sp>
      <p:pic>
        <p:nvPicPr>
          <p:cNvPr id="4" name="Picture 2" descr="picha9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503" y="2055813"/>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04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Заголовок 1"/>
          <p:cNvSpPr>
            <a:spLocks noGrp="1"/>
          </p:cNvSpPr>
          <p:nvPr>
            <p:ph type="title"/>
          </p:nvPr>
        </p:nvSpPr>
        <p:spPr>
          <a:xfrm flipH="1">
            <a:off x="252549" y="-156754"/>
            <a:ext cx="11325586" cy="4380411"/>
          </a:xfrm>
        </p:spPr>
        <p:txBody>
          <a:bodyPr>
            <a:normAutofit/>
          </a:bodyPr>
          <a:lstStyle/>
          <a:p>
            <a:pPr lvl="0" fontAlgn="base">
              <a:lnSpc>
                <a:spcPct val="100000"/>
              </a:lnSpc>
              <a:spcAft>
                <a:spcPct val="0"/>
              </a:spcAft>
            </a:pPr>
            <a:r>
              <a:rPr lang="ru-RU" altLang="ru-RU" sz="1800" dirty="0" smtClean="0">
                <a:solidFill>
                  <a:srgbClr val="FFFFFF"/>
                </a:solidFill>
                <a:latin typeface="Tahoma" panose="020B0604030504040204" pitchFamily="34" charset="0"/>
                <a:ea typeface="+mn-ea"/>
                <a:cs typeface="+mn-cs"/>
              </a:rPr>
              <a:t>.</a:t>
            </a:r>
            <a:r>
              <a:rPr lang="ru-RU" altLang="ru-RU" sz="2400" b="1" dirty="0" smtClean="0">
                <a:solidFill>
                  <a:srgbClr val="FFFFFF"/>
                </a:solidFill>
                <a:latin typeface="Tahoma" panose="020B0604030504040204" pitchFamily="34" charset="0"/>
                <a:ea typeface="+mn-ea"/>
                <a:cs typeface="+mn-cs"/>
              </a:rPr>
              <a:t>. </a:t>
            </a:r>
            <a:r>
              <a:rPr lang="ru-RU" altLang="ru-RU" sz="1800" b="1" dirty="0">
                <a:solidFill>
                  <a:srgbClr val="FFFFFF"/>
                </a:solidFill>
                <a:latin typeface="Tahoma" panose="020B0604030504040204" pitchFamily="34" charset="0"/>
                <a:ea typeface="+mn-ea"/>
                <a:cs typeface="+mn-cs"/>
              </a:rPr>
              <a:t>Это обезьяна. Она живет на деревьях и там же питается листьями и плодами. Хвост обезьяны помогает ей держаться за ветви деревьев.</a:t>
            </a:r>
            <a:r>
              <a:rPr lang="ru-RU" altLang="ru-RU" sz="1800" dirty="0">
                <a:solidFill>
                  <a:srgbClr val="FFFFFF"/>
                </a:solidFill>
                <a:latin typeface="Tahoma" panose="020B0604030504040204" pitchFamily="34" charset="0"/>
                <a:ea typeface="+mn-ea"/>
                <a:cs typeface="+mn-cs"/>
              </a:rPr>
              <a:t> </a:t>
            </a:r>
            <a:r>
              <a:rPr lang="ru-RU" altLang="ru-RU" sz="1800" dirty="0" smtClean="0">
                <a:solidFill>
                  <a:srgbClr val="FFFFFF"/>
                </a:solidFill>
                <a:latin typeface="Tahoma" panose="020B0604030504040204" pitchFamily="34" charset="0"/>
                <a:ea typeface="+mn-ea"/>
                <a:cs typeface="+mn-cs"/>
              </a:rPr>
              <a:t/>
            </a:r>
            <a:br>
              <a:rPr lang="ru-RU" altLang="ru-RU" sz="1800" dirty="0" smtClean="0">
                <a:solidFill>
                  <a:srgbClr val="FFFFFF"/>
                </a:solidFill>
                <a:latin typeface="Tahoma" panose="020B0604030504040204" pitchFamily="34" charset="0"/>
                <a:ea typeface="+mn-ea"/>
                <a:cs typeface="+mn-cs"/>
              </a:rPr>
            </a:br>
            <a:r>
              <a:rPr lang="ru-RU" altLang="ru-RU" sz="1800" dirty="0">
                <a:solidFill>
                  <a:srgbClr val="FFFFFF"/>
                </a:solidFill>
                <a:latin typeface="Tahoma" panose="020B0604030504040204" pitchFamily="34" charset="0"/>
                <a:ea typeface="+mn-ea"/>
                <a:cs typeface="+mn-cs"/>
              </a:rPr>
              <a:t/>
            </a:r>
            <a:br>
              <a:rPr lang="ru-RU" altLang="ru-RU" sz="1800" dirty="0">
                <a:solidFill>
                  <a:srgbClr val="FFFFFF"/>
                </a:solidFill>
                <a:latin typeface="Tahoma" panose="020B0604030504040204" pitchFamily="34" charset="0"/>
                <a:ea typeface="+mn-ea"/>
                <a:cs typeface="+mn-cs"/>
              </a:rPr>
            </a:br>
            <a:r>
              <a:rPr lang="ru-RU" altLang="ru-RU" sz="1800" b="1" dirty="0">
                <a:solidFill>
                  <a:srgbClr val="FFFFFF"/>
                </a:solidFill>
                <a:latin typeface="Tahoma" panose="020B0604030504040204" pitchFamily="34" charset="0"/>
              </a:rPr>
              <a:t>Мамы обезьяны очень заботливые: купают своих детенышей, обкусывают им ногти, покрикивают на непослушных.</a:t>
            </a:r>
            <a:r>
              <a:rPr lang="ru-RU" altLang="ru-RU" sz="1800" dirty="0">
                <a:solidFill>
                  <a:srgbClr val="FFFFFF"/>
                </a:solidFill>
                <a:latin typeface="Tahoma" panose="020B0604030504040204" pitchFamily="34" charset="0"/>
              </a:rPr>
              <a:t/>
            </a:r>
            <a:br>
              <a:rPr lang="ru-RU" altLang="ru-RU" sz="1800" dirty="0">
                <a:solidFill>
                  <a:srgbClr val="FFFFFF"/>
                </a:solidFill>
                <a:latin typeface="Tahoma" panose="020B0604030504040204" pitchFamily="34" charset="0"/>
              </a:rPr>
            </a:br>
            <a:endParaRPr lang="ru-RU" dirty="0"/>
          </a:p>
        </p:txBody>
      </p:sp>
      <p:pic>
        <p:nvPicPr>
          <p:cNvPr id="4" name="Picture 2" descr="monkeys_foto-wallpaper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286" y="2724626"/>
            <a:ext cx="464185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943" y="3117940"/>
            <a:ext cx="37084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18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Заголовок 1"/>
          <p:cNvSpPr>
            <a:spLocks noGrp="1"/>
          </p:cNvSpPr>
          <p:nvPr>
            <p:ph type="title"/>
          </p:nvPr>
        </p:nvSpPr>
        <p:spPr/>
        <p:txBody>
          <a:bodyPr/>
          <a:lstStyle/>
          <a:p>
            <a:pPr lvl="0" fontAlgn="base">
              <a:lnSpc>
                <a:spcPct val="100000"/>
              </a:lnSpc>
              <a:spcAft>
                <a:spcPct val="0"/>
              </a:spcAft>
            </a:pPr>
            <a:r>
              <a:rPr lang="ru-RU" altLang="ru-RU" sz="2400" b="1" dirty="0">
                <a:solidFill>
                  <a:srgbClr val="FFFFFF"/>
                </a:solidFill>
                <a:latin typeface="Tahoma" panose="020B0604030504040204" pitchFamily="34" charset="0"/>
                <a:ea typeface="+mn-ea"/>
                <a:cs typeface="+mn-cs"/>
              </a:rPr>
              <a:t> Хамелеоны – это маленькие потомки динозавров.</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Смена цвета у хамелеона зависит от  состояния –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гнева, страха, усталости, голода, жажды.</a:t>
            </a:r>
            <a:endParaRPr lang="ru-RU" dirty="0"/>
          </a:p>
        </p:txBody>
      </p:sp>
      <p:pic>
        <p:nvPicPr>
          <p:cNvPr id="4" name="Picture 3" descr="221786_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50" y="1690688"/>
            <a:ext cx="3406775"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27cf3d9f4f0ad5754f29073ae0a5e7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212" y="1753394"/>
            <a:ext cx="54737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638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838200" y="365125"/>
            <a:ext cx="10515600" cy="2047149"/>
          </a:xfrm>
        </p:spPr>
        <p:txBody>
          <a:bodyPr>
            <a:normAutofit fontScale="90000"/>
          </a:bodyPr>
          <a:lstStyle/>
          <a:p>
            <a:pPr lvl="0" fontAlgn="base">
              <a:lnSpc>
                <a:spcPct val="100000"/>
              </a:lnSpc>
              <a:spcAft>
                <a:spcPct val="0"/>
              </a:spcAft>
            </a:pPr>
            <a:r>
              <a:rPr lang="ru-RU" altLang="ru-RU" sz="2400" b="1" dirty="0" err="1">
                <a:solidFill>
                  <a:srgbClr val="FFFFFF"/>
                </a:solidFill>
                <a:latin typeface="Tahoma" panose="020B0604030504040204" pitchFamily="34" charset="0"/>
                <a:ea typeface="+mn-ea"/>
                <a:cs typeface="+mn-cs"/>
              </a:rPr>
              <a:t>Комодский</a:t>
            </a:r>
            <a:r>
              <a:rPr lang="ru-RU" altLang="ru-RU" sz="2400" b="1" dirty="0">
                <a:solidFill>
                  <a:srgbClr val="FFFFFF"/>
                </a:solidFill>
                <a:latin typeface="Tahoma" panose="020B0604030504040204" pitchFamily="34" charset="0"/>
                <a:ea typeface="+mn-ea"/>
                <a:cs typeface="+mn-cs"/>
              </a:rPr>
              <a:t> дракон  был обнаружен только в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1911 году. Эта огромная ящерица весит 150 кг,</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а её длина превышает 3 метров. Драконы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 плотоядные рептилии, они едят живых существ.</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Чаще их добычей становятся слабые и больные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животные.</a:t>
            </a:r>
            <a:br>
              <a:rPr lang="ru-RU" altLang="ru-RU" sz="2400" b="1" dirty="0">
                <a:solidFill>
                  <a:srgbClr val="FFFFFF"/>
                </a:solidFill>
                <a:latin typeface="Tahoma" panose="020B0604030504040204" pitchFamily="34" charset="0"/>
                <a:ea typeface="+mn-ea"/>
                <a:cs typeface="+mn-cs"/>
              </a:rPr>
            </a:br>
            <a:endParaRPr lang="ru-RU" dirty="0"/>
          </a:p>
        </p:txBody>
      </p:sp>
      <p:pic>
        <p:nvPicPr>
          <p:cNvPr id="4" name="Picture 3" descr="275px-Varanus_komodoensi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19" y="2777399"/>
            <a:ext cx="4176712"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Комодский вара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607" y="2689452"/>
            <a:ext cx="44386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3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Заголовок 1"/>
          <p:cNvSpPr>
            <a:spLocks noGrp="1"/>
          </p:cNvSpPr>
          <p:nvPr>
            <p:ph type="title"/>
          </p:nvPr>
        </p:nvSpPr>
        <p:spPr>
          <a:xfrm>
            <a:off x="243840" y="365125"/>
            <a:ext cx="11948160" cy="2151652"/>
          </a:xfrm>
        </p:spPr>
        <p:txBody>
          <a:bodyPr>
            <a:noAutofit/>
          </a:bodyPr>
          <a:lstStyle/>
          <a:p>
            <a:pPr lvl="0" fontAlgn="base">
              <a:lnSpc>
                <a:spcPct val="100000"/>
              </a:lnSpc>
              <a:spcBef>
                <a:spcPct val="50000"/>
              </a:spcBef>
              <a:spcAft>
                <a:spcPct val="0"/>
              </a:spcAft>
            </a:pPr>
            <a:r>
              <a:rPr lang="ru-RU" altLang="ru-RU" sz="1600" dirty="0">
                <a:solidFill>
                  <a:srgbClr val="FFFFFF"/>
                </a:solidFill>
                <a:latin typeface="Tahoma" panose="020B0604030504040204" pitchFamily="34" charset="0"/>
                <a:ea typeface="+mn-ea"/>
                <a:cs typeface="+mn-cs"/>
              </a:rPr>
              <a:t>Это крокодил. Грозное и опасное животное. А почему, как вы думаете? (Ответы детей). Сильные зубы нужны крокодилу для того, чтобы хватать добычу, разрывать и пережевывать. Знаете ли вы, чем питается крокодил? (Ответы детей). Молодые крокодилы едят рыбу, птиц, насекомых, а взрослым по зубам даже зебры, прибежавшие к водоему попить воды. Такие животные, которые как крокодилы, питаются другими животными, называются – хищники. Повторите это слово и постарайтесь запомнить. Ну, и конечно, такие зубы служат надежной защитой от врагов. Крокодил может жить и на земле и в воде. Но именно в воде они чувствуют себя спокойнее. Плавать крокодилам помогают лапы, которыми они гребут, и хвост, который они используют как руль.</a:t>
            </a:r>
            <a:br>
              <a:rPr lang="ru-RU" altLang="ru-RU" sz="1600" dirty="0">
                <a:solidFill>
                  <a:srgbClr val="FFFFFF"/>
                </a:solidFill>
                <a:latin typeface="Tahoma" panose="020B0604030504040204" pitchFamily="34" charset="0"/>
                <a:ea typeface="+mn-ea"/>
                <a:cs typeface="+mn-cs"/>
              </a:rPr>
            </a:br>
            <a:r>
              <a:rPr lang="ru-RU" altLang="ru-RU" sz="1600" dirty="0" err="1">
                <a:solidFill>
                  <a:srgbClr val="FFFFFF"/>
                </a:solidFill>
                <a:latin typeface="Tahoma" panose="020B0604030504040204" pitchFamily="34" charset="0"/>
                <a:ea typeface="+mn-ea"/>
                <a:cs typeface="+mn-cs"/>
              </a:rPr>
              <a:t>Крокодилиха</a:t>
            </a:r>
            <a:r>
              <a:rPr lang="ru-RU" altLang="ru-RU" sz="1600" dirty="0">
                <a:solidFill>
                  <a:srgbClr val="FFFFFF"/>
                </a:solidFill>
                <a:latin typeface="Tahoma" panose="020B0604030504040204" pitchFamily="34" charset="0"/>
                <a:ea typeface="+mn-ea"/>
                <a:cs typeface="+mn-cs"/>
              </a:rPr>
              <a:t> откладывает яйца в ямку недалеко от воды. А детеныши крокодила вылупляются из яиц, совсем как цыплята или утята.</a:t>
            </a:r>
            <a:br>
              <a:rPr lang="ru-RU" altLang="ru-RU" sz="1600" dirty="0">
                <a:solidFill>
                  <a:srgbClr val="FFFFFF"/>
                </a:solidFill>
                <a:latin typeface="Tahoma" panose="020B0604030504040204" pitchFamily="34" charset="0"/>
                <a:ea typeface="+mn-ea"/>
                <a:cs typeface="+mn-cs"/>
              </a:rPr>
            </a:br>
            <a:endParaRPr lang="ru-RU" sz="1600" dirty="0"/>
          </a:p>
        </p:txBody>
      </p:sp>
      <p:pic>
        <p:nvPicPr>
          <p:cNvPr id="4" name="Picture 2" descr="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479" y="2276474"/>
            <a:ext cx="76327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239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838200" y="365125"/>
            <a:ext cx="4500154" cy="3283766"/>
          </a:xfrm>
        </p:spPr>
        <p:txBody>
          <a:bodyPr>
            <a:normAutofit fontScale="90000"/>
          </a:bodyPr>
          <a:lstStyle/>
          <a:p>
            <a:pPr lvl="0" fontAlgn="base">
              <a:lnSpc>
                <a:spcPct val="100000"/>
              </a:lnSpc>
              <a:spcAft>
                <a:spcPct val="0"/>
              </a:spcAft>
            </a:pPr>
            <a:r>
              <a:rPr lang="ru-RU" altLang="ru-RU" sz="2400" b="1" dirty="0">
                <a:solidFill>
                  <a:srgbClr val="FFFFFF"/>
                </a:solidFill>
                <a:latin typeface="Tahoma" panose="020B0604030504040204" pitchFamily="34" charset="0"/>
                <a:ea typeface="+mn-ea"/>
                <a:cs typeface="+mn-cs"/>
              </a:rPr>
              <a:t> Большая панда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скрывается от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любопытных глаз в</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 восточных Гималаях.</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Живёт в непроходимых</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 бамбуковых лесах</a:t>
            </a:r>
            <a:r>
              <a:rPr lang="ru-RU" altLang="ru-RU" sz="2400" b="1" dirty="0" smtClean="0">
                <a:solidFill>
                  <a:srgbClr val="FFFFFF"/>
                </a:solidFill>
                <a:latin typeface="Tahoma" panose="020B0604030504040204" pitchFamily="34" charset="0"/>
                <a:ea typeface="+mn-ea"/>
                <a:cs typeface="+mn-cs"/>
              </a:rPr>
              <a:t>.</a:t>
            </a:r>
            <a:br>
              <a:rPr lang="ru-RU" altLang="ru-RU" sz="2400" b="1" dirty="0" smtClean="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 Любит молодые побеги</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 бамбука. Но если их нет, то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ест старые стебли. Охотится</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 и на мелких зверюшек.</a:t>
            </a:r>
            <a:endParaRPr lang="ru-RU" dirty="0"/>
          </a:p>
        </p:txBody>
      </p:sp>
      <p:pic>
        <p:nvPicPr>
          <p:cNvPr id="4" name="Picture 2" descr="SnackTimePandaB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757" y="156777"/>
            <a:ext cx="493236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162043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849" y="3793150"/>
            <a:ext cx="3889375"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024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2800"/>
          </a:xfrm>
          <a:prstGeom prst="rect">
            <a:avLst/>
          </a:prstGeom>
        </p:spPr>
      </p:pic>
      <p:sp>
        <p:nvSpPr>
          <p:cNvPr id="2" name="Заголовок 1"/>
          <p:cNvSpPr>
            <a:spLocks noGrp="1"/>
          </p:cNvSpPr>
          <p:nvPr>
            <p:ph type="title"/>
          </p:nvPr>
        </p:nvSpPr>
        <p:spPr>
          <a:xfrm>
            <a:off x="104503" y="-383177"/>
            <a:ext cx="7881257" cy="4415246"/>
          </a:xfrm>
        </p:spPr>
        <p:txBody>
          <a:bodyPr>
            <a:normAutofit/>
          </a:bodyPr>
          <a:lstStyle/>
          <a:p>
            <a:pPr lvl="0" fontAlgn="base">
              <a:lnSpc>
                <a:spcPct val="100000"/>
              </a:lnSpc>
              <a:spcAft>
                <a:spcPct val="0"/>
              </a:spcAft>
            </a:pPr>
            <a:r>
              <a:rPr lang="ru-RU" altLang="ru-RU" sz="2400" b="1" dirty="0" smtClean="0">
                <a:solidFill>
                  <a:srgbClr val="FFFFFF"/>
                </a:solidFill>
                <a:latin typeface="Tahoma" panose="020B0604030504040204" pitchFamily="34" charset="0"/>
                <a:ea typeface="+mn-ea"/>
                <a:cs typeface="+mn-cs"/>
              </a:rPr>
              <a:t>Медведи – это мохнатые</a:t>
            </a:r>
            <a:br>
              <a:rPr lang="ru-RU" altLang="ru-RU" sz="2400" b="1" dirty="0" smtClean="0">
                <a:solidFill>
                  <a:srgbClr val="FFFFFF"/>
                </a:solidFill>
                <a:latin typeface="Tahoma" panose="020B0604030504040204" pitchFamily="34" charset="0"/>
                <a:ea typeface="+mn-ea"/>
                <a:cs typeface="+mn-cs"/>
              </a:rPr>
            </a:br>
            <a:r>
              <a:rPr lang="ru-RU" altLang="ru-RU" sz="2400" b="1" dirty="0" smtClean="0">
                <a:solidFill>
                  <a:srgbClr val="FFFFFF"/>
                </a:solidFill>
                <a:latin typeface="Tahoma" panose="020B0604030504040204" pitchFamily="34" charset="0"/>
                <a:ea typeface="+mn-ea"/>
                <a:cs typeface="+mn-cs"/>
              </a:rPr>
              <a:t> тяжеловесы среди </a:t>
            </a:r>
            <a:br>
              <a:rPr lang="ru-RU" altLang="ru-RU" sz="2400" b="1" dirty="0" smtClean="0">
                <a:solidFill>
                  <a:srgbClr val="FFFFFF"/>
                </a:solidFill>
                <a:latin typeface="Tahoma" panose="020B0604030504040204" pitchFamily="34" charset="0"/>
                <a:ea typeface="+mn-ea"/>
                <a:cs typeface="+mn-cs"/>
              </a:rPr>
            </a:br>
            <a:r>
              <a:rPr lang="ru-RU" altLang="ru-RU" sz="2400" b="1" dirty="0" smtClean="0">
                <a:solidFill>
                  <a:srgbClr val="FFFFFF"/>
                </a:solidFill>
                <a:latin typeface="Tahoma" panose="020B0604030504040204" pitchFamily="34" charset="0"/>
                <a:ea typeface="+mn-ea"/>
                <a:cs typeface="+mn-cs"/>
              </a:rPr>
              <a:t> хищников.</a:t>
            </a:r>
            <a:br>
              <a:rPr lang="ru-RU" altLang="ru-RU" sz="2400" b="1" dirty="0" smtClean="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Самый большой из</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 медведей – белый</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 полярный медведь.</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 Его  длина больше 3 м,</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 весит он целую тонну.</a:t>
            </a:r>
            <a:br>
              <a:rPr lang="ru-RU" altLang="ru-RU" sz="2400" b="1" dirty="0">
                <a:solidFill>
                  <a:srgbClr val="FFFFFF"/>
                </a:solidFill>
                <a:latin typeface="Tahoma" panose="020B0604030504040204" pitchFamily="34" charset="0"/>
                <a:ea typeface="+mn-ea"/>
                <a:cs typeface="+mn-cs"/>
              </a:rPr>
            </a:br>
            <a:endParaRPr lang="ru-RU" dirty="0"/>
          </a:p>
        </p:txBody>
      </p:sp>
      <p:pic>
        <p:nvPicPr>
          <p:cNvPr id="4" name="Picture 2" descr="4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744" y="187075"/>
            <a:ext cx="4643438"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08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Заголовок 1"/>
          <p:cNvSpPr>
            <a:spLocks noGrp="1"/>
          </p:cNvSpPr>
          <p:nvPr>
            <p:ph type="title"/>
          </p:nvPr>
        </p:nvSpPr>
        <p:spPr/>
        <p:txBody>
          <a:bodyPr>
            <a:normAutofit fontScale="90000"/>
          </a:bodyPr>
          <a:lstStyle/>
          <a:p>
            <a:pPr lvl="0" fontAlgn="base">
              <a:lnSpc>
                <a:spcPct val="100000"/>
              </a:lnSpc>
              <a:spcAft>
                <a:spcPct val="0"/>
              </a:spcAft>
            </a:pPr>
            <a:r>
              <a:rPr lang="ru-RU" altLang="ru-RU" sz="2400" b="1" dirty="0">
                <a:solidFill>
                  <a:srgbClr val="FFFFFF"/>
                </a:solidFill>
                <a:latin typeface="Tahoma" panose="020B0604030504040204" pitchFamily="34" charset="0"/>
                <a:ea typeface="+mn-ea"/>
                <a:cs typeface="+mn-cs"/>
              </a:rPr>
              <a:t> Еноты – жители Северной Америки.</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Селятся около пресных водоёмов, где и ищут пищу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и корм. Очень любопытные, смышлёные и</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приспосабливающиеся животные.</a:t>
            </a:r>
            <a:endParaRPr lang="ru-RU" dirty="0"/>
          </a:p>
        </p:txBody>
      </p:sp>
      <p:pic>
        <p:nvPicPr>
          <p:cNvPr id="4" name="Picture 3" descr="en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18" y="2379209"/>
            <a:ext cx="48895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86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8915" y="1520734"/>
            <a:ext cx="38290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93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838200" y="365125"/>
            <a:ext cx="10515600" cy="2256155"/>
          </a:xfrm>
        </p:spPr>
        <p:txBody>
          <a:bodyPr>
            <a:normAutofit/>
          </a:bodyPr>
          <a:lstStyle/>
          <a:p>
            <a:pPr lvl="0" fontAlgn="base">
              <a:lnSpc>
                <a:spcPct val="100000"/>
              </a:lnSpc>
              <a:spcBef>
                <a:spcPct val="50000"/>
              </a:spcBef>
              <a:spcAft>
                <a:spcPct val="0"/>
              </a:spcAft>
            </a:pPr>
            <a:r>
              <a:rPr lang="ru-RU" altLang="ru-RU" sz="2000" dirty="0">
                <a:solidFill>
                  <a:srgbClr val="FFFFFF"/>
                </a:solidFill>
                <a:latin typeface="Tahoma" panose="020B0604030504040204" pitchFamily="34" charset="0"/>
                <a:ea typeface="+mn-ea"/>
                <a:cs typeface="+mn-cs"/>
              </a:rPr>
              <a:t>Это лев. Вы узнали его по густой гриве. Но такая грива бывает только у львов – пап, у львиц – мам гривы нет. Льва называют «царь зверей». Львы любят подолгу дремать и бездельничать. Нападают они только тогда, когда голодны или кто-то пытается его обидеть. Львы – хищники. Что это значит? Чем питаются львы?  Львы не охотятся в одиночку. Живут они тоже большими семьями. Взрослые львы любят поиграть с малышами – львятами. Еще они учат их всему важному для жизни львов.</a:t>
            </a:r>
            <a:br>
              <a:rPr lang="ru-RU" altLang="ru-RU" sz="2000" dirty="0">
                <a:solidFill>
                  <a:srgbClr val="FFFFFF"/>
                </a:solidFill>
                <a:latin typeface="Tahoma" panose="020B0604030504040204" pitchFamily="34" charset="0"/>
                <a:ea typeface="+mn-ea"/>
                <a:cs typeface="+mn-cs"/>
              </a:rPr>
            </a:br>
            <a:endParaRPr lang="ru-RU" sz="2000" dirty="0"/>
          </a:p>
        </p:txBody>
      </p:sp>
      <p:pic>
        <p:nvPicPr>
          <p:cNvPr id="4" name="Picture 9" descr="Lions. - Картинка 27 - Пустыни - Английский язык для детей - Картинки по английскому язык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293" y="2621280"/>
            <a:ext cx="7200900" cy="388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79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3856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Заголовок 1"/>
          <p:cNvSpPr>
            <a:spLocks noGrp="1"/>
          </p:cNvSpPr>
          <p:nvPr>
            <p:ph type="title"/>
          </p:nvPr>
        </p:nvSpPr>
        <p:spPr>
          <a:xfrm>
            <a:off x="838200" y="365125"/>
            <a:ext cx="10515600" cy="2256155"/>
          </a:xfrm>
        </p:spPr>
        <p:txBody>
          <a:bodyPr>
            <a:normAutofit/>
          </a:bodyPr>
          <a:lstStyle/>
          <a:p>
            <a:pPr lvl="0" fontAlgn="base">
              <a:lnSpc>
                <a:spcPct val="100000"/>
              </a:lnSpc>
              <a:spcAft>
                <a:spcPct val="0"/>
              </a:spcAft>
            </a:pPr>
            <a:r>
              <a:rPr lang="ru-RU" altLang="ru-RU" sz="2400" b="1" dirty="0">
                <a:solidFill>
                  <a:srgbClr val="FFFFFF"/>
                </a:solidFill>
                <a:latin typeface="Tahoma" panose="020B0604030504040204" pitchFamily="34" charset="0"/>
                <a:ea typeface="+mn-ea"/>
                <a:cs typeface="+mn-cs"/>
              </a:rPr>
              <a:t>Бурундук – проворный и ловкий, похож на маленькую</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 белку. Обитает в  глухих таёжных лесах, на зелёных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 полянах.</a:t>
            </a:r>
            <a:br>
              <a:rPr lang="ru-RU" altLang="ru-RU" sz="2400" b="1" dirty="0">
                <a:solidFill>
                  <a:srgbClr val="FFFFFF"/>
                </a:solidFill>
                <a:latin typeface="Tahoma" panose="020B0604030504040204" pitchFamily="34" charset="0"/>
                <a:ea typeface="+mn-ea"/>
                <a:cs typeface="+mn-cs"/>
              </a:rPr>
            </a:br>
            <a:endParaRPr lang="ru-RU" dirty="0"/>
          </a:p>
        </p:txBody>
      </p:sp>
      <p:pic>
        <p:nvPicPr>
          <p:cNvPr id="4" name="Picture 2" descr="Бурунду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444" y="1493202"/>
            <a:ext cx="69723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257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p:txBody>
          <a:bodyPr>
            <a:normAutofit fontScale="90000"/>
          </a:bodyPr>
          <a:lstStyle/>
          <a:p>
            <a:pPr lvl="0" fontAlgn="base">
              <a:lnSpc>
                <a:spcPct val="100000"/>
              </a:lnSpc>
              <a:spcAft>
                <a:spcPct val="0"/>
              </a:spcAft>
            </a:pPr>
            <a:r>
              <a:rPr lang="ru-RU" altLang="ru-RU" sz="2400" b="1" dirty="0">
                <a:solidFill>
                  <a:srgbClr val="FFFFFF"/>
                </a:solidFill>
                <a:latin typeface="Tahoma" panose="020B0604030504040204" pitchFamily="34" charset="0"/>
                <a:ea typeface="+mn-ea"/>
                <a:cs typeface="+mn-cs"/>
              </a:rPr>
              <a:t>Хорёк –ловкое и быстрое животное, очень умное,</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хитрое и осторожное.</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Обитает по всей</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Европе и Азии.</a:t>
            </a:r>
            <a:br>
              <a:rPr lang="ru-RU" altLang="ru-RU" sz="2400" b="1" dirty="0">
                <a:solidFill>
                  <a:srgbClr val="FFFFFF"/>
                </a:solidFill>
                <a:latin typeface="Tahoma" panose="020B0604030504040204" pitchFamily="34" charset="0"/>
                <a:ea typeface="+mn-ea"/>
                <a:cs typeface="+mn-cs"/>
              </a:rPr>
            </a:br>
            <a:endParaRPr lang="ru-RU" dirty="0"/>
          </a:p>
        </p:txBody>
      </p:sp>
      <p:pic>
        <p:nvPicPr>
          <p:cNvPr id="4" name="Picture 2" descr="738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92570"/>
            <a:ext cx="5619750"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0795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844" y="2332627"/>
            <a:ext cx="280828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375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Заголовок 1"/>
          <p:cNvSpPr>
            <a:spLocks noGrp="1"/>
          </p:cNvSpPr>
          <p:nvPr>
            <p:ph type="title"/>
          </p:nvPr>
        </p:nvSpPr>
        <p:spPr>
          <a:xfrm>
            <a:off x="838200" y="-679269"/>
            <a:ext cx="10515600" cy="3884023"/>
          </a:xfrm>
        </p:spPr>
        <p:txBody>
          <a:bodyPr>
            <a:normAutofit/>
          </a:bodyPr>
          <a:lstStyle/>
          <a:p>
            <a:pPr lvl="0" fontAlgn="base">
              <a:lnSpc>
                <a:spcPct val="100000"/>
              </a:lnSpc>
              <a:spcAft>
                <a:spcPct val="0"/>
              </a:spcAft>
            </a:pPr>
            <a:r>
              <a:rPr lang="ru-RU" altLang="ru-RU" sz="2400" b="1" dirty="0">
                <a:solidFill>
                  <a:srgbClr val="FFFFFF"/>
                </a:solidFill>
                <a:latin typeface="Tahoma" panose="020B0604030504040204" pitchFamily="34" charset="0"/>
                <a:ea typeface="+mn-ea"/>
                <a:cs typeface="+mn-cs"/>
              </a:rPr>
              <a:t>Ленивец – живёт во влажных лесах Южной Америки.</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Он всю жизнь проводит вверх ногами, цепляется </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всеми четырьмя конечностями за ветку  и весит </a:t>
            </a:r>
            <a:r>
              <a:rPr lang="ru-RU" altLang="ru-RU" sz="2400" b="1" dirty="0" smtClean="0">
                <a:solidFill>
                  <a:srgbClr val="FFFFFF"/>
                </a:solidFill>
                <a:latin typeface="Tahoma" panose="020B0604030504040204" pitchFamily="34" charset="0"/>
                <a:ea typeface="+mn-ea"/>
                <a:cs typeface="+mn-cs"/>
              </a:rPr>
              <a:t>под ней</a:t>
            </a:r>
            <a:r>
              <a:rPr lang="ru-RU" altLang="ru-RU" sz="2400" b="1" dirty="0">
                <a:solidFill>
                  <a:srgbClr val="FFFFFF"/>
                </a:solidFill>
                <a:latin typeface="Tahoma" panose="020B0604030504040204" pitchFamily="34" charset="0"/>
                <a:ea typeface="+mn-ea"/>
                <a:cs typeface="+mn-cs"/>
              </a:rPr>
              <a:t>. </a:t>
            </a:r>
            <a:br>
              <a:rPr lang="ru-RU" altLang="ru-RU" sz="2400" b="1" dirty="0">
                <a:solidFill>
                  <a:srgbClr val="FFFFFF"/>
                </a:solidFill>
                <a:latin typeface="Tahoma" panose="020B0604030504040204" pitchFamily="34" charset="0"/>
                <a:ea typeface="+mn-ea"/>
                <a:cs typeface="+mn-cs"/>
              </a:rPr>
            </a:br>
            <a:r>
              <a:rPr lang="ru-RU" altLang="ru-RU" sz="2400" b="1" dirty="0" smtClean="0">
                <a:solidFill>
                  <a:srgbClr val="FFFFFF"/>
                </a:solidFill>
                <a:latin typeface="Tahoma" panose="020B0604030504040204" pitchFamily="34" charset="0"/>
                <a:ea typeface="+mn-ea"/>
                <a:cs typeface="+mn-cs"/>
              </a:rPr>
              <a:t>Не </a:t>
            </a:r>
            <a:r>
              <a:rPr lang="ru-RU" altLang="ru-RU" sz="2400" b="1" dirty="0">
                <a:solidFill>
                  <a:srgbClr val="FFFFFF"/>
                </a:solidFill>
                <a:latin typeface="Tahoma" panose="020B0604030504040204" pitchFamily="34" charset="0"/>
                <a:ea typeface="+mn-ea"/>
                <a:cs typeface="+mn-cs"/>
              </a:rPr>
              <a:t>испытывает </a:t>
            </a:r>
            <a:r>
              <a:rPr lang="ru-RU" altLang="ru-RU" sz="2400" b="1" dirty="0" smtClean="0">
                <a:solidFill>
                  <a:srgbClr val="FFFFFF"/>
                </a:solidFill>
                <a:latin typeface="Tahoma" panose="020B0604030504040204" pitchFamily="34" charset="0"/>
                <a:ea typeface="+mn-ea"/>
                <a:cs typeface="+mn-cs"/>
              </a:rPr>
              <a:t>неудобств</a:t>
            </a:r>
            <a:r>
              <a:rPr lang="ru-RU" altLang="ru-RU" sz="2400" b="1" dirty="0">
                <a:solidFill>
                  <a:srgbClr val="FFFFFF"/>
                </a:solidFill>
                <a:latin typeface="Tahoma" panose="020B0604030504040204" pitchFamily="34" charset="0"/>
                <a:ea typeface="+mn-ea"/>
                <a:cs typeface="+mn-cs"/>
              </a:rPr>
              <a:t>.</a:t>
            </a:r>
            <a:br>
              <a:rPr lang="ru-RU" altLang="ru-RU" sz="2400" b="1" dirty="0">
                <a:solidFill>
                  <a:srgbClr val="FFFFFF"/>
                </a:solidFill>
                <a:latin typeface="Tahoma" panose="020B0604030504040204" pitchFamily="34" charset="0"/>
                <a:ea typeface="+mn-ea"/>
                <a:cs typeface="+mn-cs"/>
              </a:rPr>
            </a:br>
            <a:endParaRPr lang="ru-RU" dirty="0"/>
          </a:p>
        </p:txBody>
      </p:sp>
      <p:pic>
        <p:nvPicPr>
          <p:cNvPr id="4" name="Picture 2" descr="1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47" y="1478824"/>
            <a:ext cx="5715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228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744788"/>
          </a:xfrm>
          <a:prstGeom prst="rect">
            <a:avLst/>
          </a:prstGeom>
        </p:spPr>
      </p:pic>
      <p:sp>
        <p:nvSpPr>
          <p:cNvPr id="2" name="Заголовок 1"/>
          <p:cNvSpPr>
            <a:spLocks noGrp="1"/>
          </p:cNvSpPr>
          <p:nvPr>
            <p:ph type="title"/>
          </p:nvPr>
        </p:nvSpPr>
        <p:spPr>
          <a:xfrm>
            <a:off x="182879" y="365125"/>
            <a:ext cx="12940937" cy="2233898"/>
          </a:xfrm>
        </p:spPr>
        <p:txBody>
          <a:bodyPr>
            <a:normAutofit fontScale="90000"/>
          </a:bodyPr>
          <a:lstStyle/>
          <a:p>
            <a:pPr lvl="0" fontAlgn="base">
              <a:lnSpc>
                <a:spcPct val="100000"/>
              </a:lnSpc>
              <a:spcAft>
                <a:spcPct val="0"/>
              </a:spcAft>
            </a:pPr>
            <a:r>
              <a:rPr lang="ru-RU" altLang="ru-RU" sz="2200" b="1" dirty="0">
                <a:solidFill>
                  <a:srgbClr val="FFFFFF"/>
                </a:solidFill>
                <a:latin typeface="Tahoma" panose="020B0604030504040204" pitchFamily="34" charset="0"/>
                <a:ea typeface="+mn-ea"/>
                <a:cs typeface="+mn-cs"/>
              </a:rPr>
              <a:t>Его фигура в средней части напоминает нам хвост рака, уши</a:t>
            </a:r>
            <a:br>
              <a:rPr lang="ru-RU" altLang="ru-RU" sz="2200" b="1" dirty="0">
                <a:solidFill>
                  <a:srgbClr val="FFFFFF"/>
                </a:solidFill>
                <a:latin typeface="Tahoma" panose="020B0604030504040204" pitchFamily="34" charset="0"/>
                <a:ea typeface="+mn-ea"/>
                <a:cs typeface="+mn-cs"/>
              </a:rPr>
            </a:br>
            <a:r>
              <a:rPr lang="ru-RU" altLang="ru-RU" sz="2200" b="1" dirty="0">
                <a:solidFill>
                  <a:srgbClr val="FFFFFF"/>
                </a:solidFill>
                <a:latin typeface="Tahoma" panose="020B0604030504040204" pitchFamily="34" charset="0"/>
                <a:ea typeface="+mn-ea"/>
                <a:cs typeface="+mn-cs"/>
              </a:rPr>
              <a:t> похожи на уши опоссума, а хвост... Уж не позаимствовал ли он его </a:t>
            </a:r>
            <a:br>
              <a:rPr lang="ru-RU" altLang="ru-RU" sz="2200" b="1" dirty="0">
                <a:solidFill>
                  <a:srgbClr val="FFFFFF"/>
                </a:solidFill>
                <a:latin typeface="Tahoma" panose="020B0604030504040204" pitchFamily="34" charset="0"/>
                <a:ea typeface="+mn-ea"/>
                <a:cs typeface="+mn-cs"/>
              </a:rPr>
            </a:br>
            <a:r>
              <a:rPr lang="ru-RU" altLang="ru-RU" sz="2200" b="1" dirty="0">
                <a:solidFill>
                  <a:srgbClr val="FFFFFF"/>
                </a:solidFill>
                <a:latin typeface="Tahoma" panose="020B0604030504040204" pitchFamily="34" charset="0"/>
                <a:ea typeface="+mn-ea"/>
                <a:cs typeface="+mn-cs"/>
              </a:rPr>
              <a:t>у динозавра? Бронированная спина животного покрыта пучками </a:t>
            </a:r>
            <a:br>
              <a:rPr lang="ru-RU" altLang="ru-RU" sz="2200" b="1" dirty="0">
                <a:solidFill>
                  <a:srgbClr val="FFFFFF"/>
                </a:solidFill>
                <a:latin typeface="Tahoma" panose="020B0604030504040204" pitchFamily="34" charset="0"/>
                <a:ea typeface="+mn-ea"/>
                <a:cs typeface="+mn-cs"/>
              </a:rPr>
            </a:br>
            <a:r>
              <a:rPr lang="ru-RU" altLang="ru-RU" sz="2200" b="1" dirty="0">
                <a:solidFill>
                  <a:srgbClr val="FFFFFF"/>
                </a:solidFill>
                <a:latin typeface="Tahoma" panose="020B0604030504040204" pitchFamily="34" charset="0"/>
                <a:ea typeface="+mn-ea"/>
                <a:cs typeface="+mn-cs"/>
              </a:rPr>
              <a:t>редких жестких волос, а у основания хвоста расположены железы,</a:t>
            </a:r>
            <a:br>
              <a:rPr lang="ru-RU" altLang="ru-RU" sz="2200" b="1" dirty="0">
                <a:solidFill>
                  <a:srgbClr val="FFFFFF"/>
                </a:solidFill>
                <a:latin typeface="Tahoma" panose="020B0604030504040204" pitchFamily="34" charset="0"/>
                <a:ea typeface="+mn-ea"/>
                <a:cs typeface="+mn-cs"/>
              </a:rPr>
            </a:br>
            <a:r>
              <a:rPr lang="ru-RU" altLang="ru-RU" sz="2200" b="1" dirty="0">
                <a:solidFill>
                  <a:srgbClr val="FFFFFF"/>
                </a:solidFill>
                <a:latin typeface="Tahoma" panose="020B0604030504040204" pitchFamily="34" charset="0"/>
                <a:ea typeface="+mn-ea"/>
                <a:cs typeface="+mn-cs"/>
              </a:rPr>
              <a:t> издающие резкий мускусный запах. В Южной Америке броненосцы </a:t>
            </a:r>
            <a:br>
              <a:rPr lang="ru-RU" altLang="ru-RU" sz="2200" b="1" dirty="0">
                <a:solidFill>
                  <a:srgbClr val="FFFFFF"/>
                </a:solidFill>
                <a:latin typeface="Tahoma" panose="020B0604030504040204" pitchFamily="34" charset="0"/>
                <a:ea typeface="+mn-ea"/>
                <a:cs typeface="+mn-cs"/>
              </a:rPr>
            </a:br>
            <a:r>
              <a:rPr lang="ru-RU" altLang="ru-RU" sz="2200" b="1" dirty="0">
                <a:solidFill>
                  <a:srgbClr val="FFFFFF"/>
                </a:solidFill>
                <a:latin typeface="Tahoma" panose="020B0604030504040204" pitchFamily="34" charset="0"/>
                <a:ea typeface="+mn-ea"/>
                <a:cs typeface="+mn-cs"/>
              </a:rPr>
              <a:t>распространены достаточно широко.</a:t>
            </a:r>
            <a:r>
              <a:rPr lang="ru-RU" altLang="ru-RU" sz="1800" b="1" dirty="0">
                <a:solidFill>
                  <a:srgbClr val="FFFFFF"/>
                </a:solidFill>
                <a:latin typeface="Tahoma" panose="020B0604030504040204" pitchFamily="34" charset="0"/>
                <a:ea typeface="+mn-ea"/>
                <a:cs typeface="+mn-cs"/>
              </a:rPr>
              <a:t> </a:t>
            </a:r>
            <a:br>
              <a:rPr lang="ru-RU" altLang="ru-RU" sz="1800" b="1" dirty="0">
                <a:solidFill>
                  <a:srgbClr val="FFFFFF"/>
                </a:solidFill>
                <a:latin typeface="Tahoma" panose="020B0604030504040204" pitchFamily="34" charset="0"/>
                <a:ea typeface="+mn-ea"/>
                <a:cs typeface="+mn-cs"/>
              </a:rPr>
            </a:br>
            <a:endParaRPr lang="ru-RU" dirty="0"/>
          </a:p>
        </p:txBody>
      </p:sp>
      <p:pic>
        <p:nvPicPr>
          <p:cNvPr id="4" name="Picture 2" descr="1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735" y="1813583"/>
            <a:ext cx="5378450"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ron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9118" y="3897744"/>
            <a:ext cx="28575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107475" y="3198168"/>
            <a:ext cx="5069110" cy="461665"/>
          </a:xfrm>
          <a:prstGeom prst="rect">
            <a:avLst/>
          </a:prstGeom>
        </p:spPr>
        <p:txBody>
          <a:bodyPr wrap="square">
            <a:spAutoFit/>
          </a:bodyPr>
          <a:lstStyle/>
          <a:p>
            <a:pPr lvl="0" fontAlgn="base">
              <a:spcBef>
                <a:spcPct val="0"/>
              </a:spcBef>
              <a:spcAft>
                <a:spcPct val="0"/>
              </a:spcAft>
            </a:pPr>
            <a:r>
              <a:rPr lang="ru-RU" altLang="ru-RU" sz="2400" b="1" dirty="0">
                <a:solidFill>
                  <a:srgbClr val="FFFFFF"/>
                </a:solidFill>
                <a:latin typeface="Tahoma" panose="020B0604030504040204" pitchFamily="34" charset="0"/>
              </a:rPr>
              <a:t>броненосцы</a:t>
            </a:r>
          </a:p>
        </p:txBody>
      </p:sp>
    </p:spTree>
    <p:extLst>
      <p:ext uri="{BB962C8B-B14F-4D97-AF65-F5344CB8AC3E}">
        <p14:creationId xmlns:p14="http://schemas.microsoft.com/office/powerpoint/2010/main" val="362242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Заголовок 1"/>
          <p:cNvSpPr>
            <a:spLocks noGrp="1"/>
          </p:cNvSpPr>
          <p:nvPr>
            <p:ph type="title"/>
          </p:nvPr>
        </p:nvSpPr>
        <p:spPr>
          <a:xfrm>
            <a:off x="838200" y="365125"/>
            <a:ext cx="10515600" cy="2491286"/>
          </a:xfrm>
        </p:spPr>
        <p:txBody>
          <a:bodyPr>
            <a:normAutofit fontScale="90000"/>
          </a:bodyPr>
          <a:lstStyle/>
          <a:p>
            <a:pPr lvl="0" fontAlgn="base">
              <a:lnSpc>
                <a:spcPct val="100000"/>
              </a:lnSpc>
              <a:spcAft>
                <a:spcPct val="0"/>
              </a:spcAft>
            </a:pPr>
            <a:r>
              <a:rPr lang="ru-RU" altLang="ru-RU" sz="2000" b="1" dirty="0">
                <a:solidFill>
                  <a:srgbClr val="FFFFFF"/>
                </a:solidFill>
                <a:latin typeface="Tahoma" panose="020B0604030504040204" pitchFamily="34" charset="0"/>
                <a:ea typeface="+mn-ea"/>
                <a:cs typeface="+mn-cs"/>
              </a:rPr>
              <a:t>Гигантская черепаха по имени Генриетта - старейшая из ныне </a:t>
            </a:r>
            <a:br>
              <a:rPr lang="ru-RU" altLang="ru-RU" sz="2000" b="1" dirty="0">
                <a:solidFill>
                  <a:srgbClr val="FFFFFF"/>
                </a:solidFill>
                <a:latin typeface="Tahoma" panose="020B0604030504040204" pitchFamily="34" charset="0"/>
                <a:ea typeface="+mn-ea"/>
                <a:cs typeface="+mn-cs"/>
              </a:rPr>
            </a:br>
            <a:r>
              <a:rPr lang="ru-RU" altLang="ru-RU" sz="2000" b="1" dirty="0">
                <a:solidFill>
                  <a:srgbClr val="FFFFFF"/>
                </a:solidFill>
                <a:latin typeface="Tahoma" panose="020B0604030504040204" pitchFamily="34" charset="0"/>
                <a:ea typeface="+mn-ea"/>
                <a:cs typeface="+mn-cs"/>
              </a:rPr>
              <a:t>живущих на Земле существ, отметила сегодня очередной день</a:t>
            </a:r>
            <a:br>
              <a:rPr lang="ru-RU" altLang="ru-RU" sz="2000" b="1" dirty="0">
                <a:solidFill>
                  <a:srgbClr val="FFFFFF"/>
                </a:solidFill>
                <a:latin typeface="Tahoma" panose="020B0604030504040204" pitchFamily="34" charset="0"/>
                <a:ea typeface="+mn-ea"/>
                <a:cs typeface="+mn-cs"/>
              </a:rPr>
            </a:br>
            <a:r>
              <a:rPr lang="ru-RU" altLang="ru-RU" sz="2000" b="1" dirty="0">
                <a:solidFill>
                  <a:srgbClr val="FFFFFF"/>
                </a:solidFill>
                <a:latin typeface="Tahoma" panose="020B0604030504040204" pitchFamily="34" charset="0"/>
                <a:ea typeface="+mn-ea"/>
                <a:cs typeface="+mn-cs"/>
              </a:rPr>
              <a:t> рождения. Легендарной долгожительнице исполнилось 175 лет. </a:t>
            </a:r>
            <a:br>
              <a:rPr lang="ru-RU" altLang="ru-RU" sz="2000" b="1" dirty="0">
                <a:solidFill>
                  <a:srgbClr val="FFFFFF"/>
                </a:solidFill>
                <a:latin typeface="Tahoma" panose="020B0604030504040204" pitchFamily="34" charset="0"/>
                <a:ea typeface="+mn-ea"/>
                <a:cs typeface="+mn-cs"/>
              </a:rPr>
            </a:br>
            <a:r>
              <a:rPr lang="ru-RU" altLang="ru-RU" sz="2000" b="1" dirty="0">
                <a:solidFill>
                  <a:srgbClr val="FFFFFF"/>
                </a:solidFill>
                <a:latin typeface="Tahoma" panose="020B0604030504040204" pitchFamily="34" charset="0"/>
                <a:ea typeface="+mn-ea"/>
                <a:cs typeface="+mn-cs"/>
              </a:rPr>
              <a:t>В честь юбилея зоопарк Стива Ирвина в Австралии, где последние</a:t>
            </a:r>
            <a:br>
              <a:rPr lang="ru-RU" altLang="ru-RU" sz="2000" b="1" dirty="0">
                <a:solidFill>
                  <a:srgbClr val="FFFFFF"/>
                </a:solidFill>
                <a:latin typeface="Tahoma" panose="020B0604030504040204" pitchFamily="34" charset="0"/>
                <a:ea typeface="+mn-ea"/>
                <a:cs typeface="+mn-cs"/>
              </a:rPr>
            </a:br>
            <a:r>
              <a:rPr lang="ru-RU" altLang="ru-RU" sz="2000" b="1" dirty="0">
                <a:solidFill>
                  <a:srgbClr val="FFFFFF"/>
                </a:solidFill>
                <a:latin typeface="Tahoma" panose="020B0604030504040204" pitchFamily="34" charset="0"/>
                <a:ea typeface="+mn-ea"/>
                <a:cs typeface="+mn-cs"/>
              </a:rPr>
              <a:t> десятилетия живет Генриетта, устроил пышный праздник. </a:t>
            </a:r>
            <a:br>
              <a:rPr lang="ru-RU" altLang="ru-RU" sz="2000" b="1" dirty="0">
                <a:solidFill>
                  <a:srgbClr val="FFFFFF"/>
                </a:solidFill>
                <a:latin typeface="Tahoma" panose="020B0604030504040204" pitchFamily="34" charset="0"/>
                <a:ea typeface="+mn-ea"/>
                <a:cs typeface="+mn-cs"/>
              </a:rPr>
            </a:br>
            <a:r>
              <a:rPr lang="ru-RU" altLang="ru-RU" sz="2000" b="1" dirty="0">
                <a:solidFill>
                  <a:srgbClr val="FFFFFF"/>
                </a:solidFill>
                <a:latin typeface="Tahoma" panose="020B0604030504040204" pitchFamily="34" charset="0"/>
                <a:ea typeface="+mn-ea"/>
                <a:cs typeface="+mn-cs"/>
              </a:rPr>
              <a:t>Именинницу накормили разными лакомствами, в частности </a:t>
            </a:r>
            <a:br>
              <a:rPr lang="ru-RU" altLang="ru-RU" sz="2000" b="1" dirty="0">
                <a:solidFill>
                  <a:srgbClr val="FFFFFF"/>
                </a:solidFill>
                <a:latin typeface="Tahoma" panose="020B0604030504040204" pitchFamily="34" charset="0"/>
                <a:ea typeface="+mn-ea"/>
                <a:cs typeface="+mn-cs"/>
              </a:rPr>
            </a:br>
            <a:r>
              <a:rPr lang="ru-RU" altLang="ru-RU" sz="2000" b="1" dirty="0">
                <a:solidFill>
                  <a:srgbClr val="FFFFFF"/>
                </a:solidFill>
                <a:latin typeface="Tahoma" panose="020B0604030504040204" pitchFamily="34" charset="0"/>
                <a:ea typeface="+mn-ea"/>
                <a:cs typeface="+mn-cs"/>
              </a:rPr>
              <a:t>розовым тортом из гибискуса. </a:t>
            </a:r>
            <a:br>
              <a:rPr lang="ru-RU" altLang="ru-RU" sz="2000" b="1" dirty="0">
                <a:solidFill>
                  <a:srgbClr val="FFFFFF"/>
                </a:solidFill>
                <a:latin typeface="Tahoma" panose="020B0604030504040204" pitchFamily="34" charset="0"/>
                <a:ea typeface="+mn-ea"/>
                <a:cs typeface="+mn-cs"/>
              </a:rPr>
            </a:br>
            <a:r>
              <a:rPr lang="ru-RU" altLang="ru-RU" sz="2000" b="1" dirty="0">
                <a:solidFill>
                  <a:srgbClr val="FFFFFF"/>
                </a:solidFill>
                <a:latin typeface="Tahoma" panose="020B0604030504040204" pitchFamily="34" charset="0"/>
                <a:ea typeface="+mn-ea"/>
                <a:cs typeface="+mn-cs"/>
              </a:rPr>
              <a:t>Старушка-черепаха, которая к своим преклонным годам достигла</a:t>
            </a:r>
            <a:br>
              <a:rPr lang="ru-RU" altLang="ru-RU" sz="2000" b="1" dirty="0">
                <a:solidFill>
                  <a:srgbClr val="FFFFFF"/>
                </a:solidFill>
                <a:latin typeface="Tahoma" panose="020B0604030504040204" pitchFamily="34" charset="0"/>
                <a:ea typeface="+mn-ea"/>
                <a:cs typeface="+mn-cs"/>
              </a:rPr>
            </a:br>
            <a:r>
              <a:rPr lang="ru-RU" altLang="ru-RU" sz="2000" b="1" dirty="0">
                <a:solidFill>
                  <a:srgbClr val="FFFFFF"/>
                </a:solidFill>
                <a:latin typeface="Tahoma" panose="020B0604030504040204" pitchFamily="34" charset="0"/>
                <a:ea typeface="+mn-ea"/>
                <a:cs typeface="+mn-cs"/>
              </a:rPr>
              <a:t> размера письменного стола .</a:t>
            </a:r>
            <a:br>
              <a:rPr lang="ru-RU" altLang="ru-RU" sz="2000" b="1" dirty="0">
                <a:solidFill>
                  <a:srgbClr val="FFFFFF"/>
                </a:solidFill>
                <a:latin typeface="Tahoma" panose="020B0604030504040204" pitchFamily="34" charset="0"/>
                <a:ea typeface="+mn-ea"/>
                <a:cs typeface="+mn-cs"/>
              </a:rPr>
            </a:br>
            <a:endParaRPr lang="ru-RU" dirty="0"/>
          </a:p>
        </p:txBody>
      </p:sp>
      <p:pic>
        <p:nvPicPr>
          <p:cNvPr id="4" name="Picture 3" descr="галапагосская, или слоновая черепаха, Geochelone elephantopus на острове Санта-Крус">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37" y="2751364"/>
            <a:ext cx="48244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ГАЛАПАГОССКАЯ СЛОНОВАЯ ЧЕРЕПАХА может весить больше 180 кг. Безжалостная охота на них поставила этот вид на грань вымирани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460" y="2783114"/>
            <a:ext cx="356393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797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Заголовок 1"/>
          <p:cNvSpPr>
            <a:spLocks noGrp="1"/>
          </p:cNvSpPr>
          <p:nvPr>
            <p:ph type="title"/>
          </p:nvPr>
        </p:nvSpPr>
        <p:spPr/>
        <p:txBody>
          <a:bodyPr/>
          <a:lstStyle/>
          <a:p>
            <a:endParaRPr lang="ru-RU" dirty="0"/>
          </a:p>
        </p:txBody>
      </p:sp>
      <p:pic>
        <p:nvPicPr>
          <p:cNvPr id="4" name="Picture 3" descr="18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1" y="75383"/>
            <a:ext cx="3209925" cy="312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Экскурсия на страусиную ферму под Киево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927" y="86073"/>
            <a:ext cx="4894216" cy="31176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ur_seal_beaver_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725" y="3376204"/>
            <a:ext cx="4281487"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2407723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3705" y="3700017"/>
            <a:ext cx="4367802" cy="291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8067" y="20960"/>
            <a:ext cx="3419475"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18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01" y="3279124"/>
            <a:ext cx="3209925" cy="337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27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148045"/>
            <a:ext cx="12531634" cy="7167154"/>
          </a:xfrm>
          <a:prstGeom prst="rect">
            <a:avLst/>
          </a:prstGeom>
        </p:spPr>
      </p:pic>
    </p:spTree>
    <p:extLst>
      <p:ext uri="{BB962C8B-B14F-4D97-AF65-F5344CB8AC3E}">
        <p14:creationId xmlns:p14="http://schemas.microsoft.com/office/powerpoint/2010/main" val="3828223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Заголовок 1"/>
          <p:cNvSpPr>
            <a:spLocks noGrp="1"/>
          </p:cNvSpPr>
          <p:nvPr>
            <p:ph type="title"/>
          </p:nvPr>
        </p:nvSpPr>
        <p:spPr>
          <a:xfrm>
            <a:off x="838200" y="365125"/>
            <a:ext cx="10515600" cy="6227264"/>
          </a:xfrm>
        </p:spPr>
        <p:txBody>
          <a:bodyPr>
            <a:normAutofit/>
          </a:bodyPr>
          <a:lstStyle/>
          <a:p>
            <a:r>
              <a:rPr lang="ru-RU" sz="4800" dirty="0" smtClean="0">
                <a:solidFill>
                  <a:srgbClr val="FF0000"/>
                </a:solidFill>
                <a:latin typeface="Times New Roman" panose="02020603050405020304" pitchFamily="18" charset="0"/>
                <a:cs typeface="Times New Roman" panose="02020603050405020304" pitchFamily="18" charset="0"/>
              </a:rPr>
              <a:t>                         </a:t>
            </a:r>
            <a:r>
              <a:rPr lang="ru-RU" sz="4800" b="1" dirty="0" smtClean="0">
                <a:solidFill>
                  <a:srgbClr val="FF0000"/>
                </a:solidFill>
                <a:latin typeface="Times New Roman" panose="02020603050405020304" pitchFamily="18" charset="0"/>
                <a:cs typeface="Times New Roman" panose="02020603050405020304" pitchFamily="18" charset="0"/>
              </a:rPr>
              <a:t>КРОССВОРД</a:t>
            </a:r>
            <a:r>
              <a:rPr lang="ru-RU" sz="4800" dirty="0" smtClean="0">
                <a:solidFill>
                  <a:srgbClr val="FF0000"/>
                </a:solidFill>
                <a:latin typeface="Times New Roman" panose="02020603050405020304" pitchFamily="18" charset="0"/>
                <a:cs typeface="Times New Roman" panose="02020603050405020304" pitchFamily="18" charset="0"/>
              </a:rPr>
              <a:t/>
            </a:r>
            <a:br>
              <a:rPr lang="ru-RU" sz="4800" dirty="0" smtClean="0">
                <a:solidFill>
                  <a:srgbClr val="FF0000"/>
                </a:solidFill>
                <a:latin typeface="Times New Roman" panose="02020603050405020304" pitchFamily="18" charset="0"/>
                <a:cs typeface="Times New Roman" panose="02020603050405020304" pitchFamily="18" charset="0"/>
              </a:rPr>
            </a:br>
            <a:r>
              <a:rPr lang="ru-RU" sz="2400" dirty="0" smtClean="0">
                <a:solidFill>
                  <a:schemeClr val="bg1"/>
                </a:solidFill>
                <a:latin typeface="Times New Roman" panose="02020603050405020304" pitchFamily="18" charset="0"/>
                <a:cs typeface="Times New Roman" panose="02020603050405020304" pitchFamily="18" charset="0"/>
              </a:rPr>
              <a:t>1. Не надо говорить «</a:t>
            </a:r>
            <a:r>
              <a:rPr lang="ru-RU" sz="2400" dirty="0" err="1" smtClean="0">
                <a:solidFill>
                  <a:schemeClr val="bg1"/>
                </a:solidFill>
                <a:latin typeface="Times New Roman" panose="02020603050405020304" pitchFamily="18" charset="0"/>
                <a:cs typeface="Times New Roman" panose="02020603050405020304" pitchFamily="18" charset="0"/>
              </a:rPr>
              <a:t>Кись-Кись</a:t>
            </a:r>
            <a:r>
              <a:rPr lang="ru-RU" sz="2400" dirty="0" smtClean="0">
                <a:solidFill>
                  <a:schemeClr val="bg1"/>
                </a:solidFill>
                <a:latin typeface="Times New Roman" panose="02020603050405020304" pitchFamily="18" charset="0"/>
                <a:cs typeface="Times New Roman" panose="02020603050405020304" pitchFamily="18" charset="0"/>
              </a:rPr>
              <a:t>»:</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a:solidFill>
                  <a:schemeClr val="bg1"/>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   Большая кошка эта - ………….</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smtClean="0">
                <a:solidFill>
                  <a:schemeClr val="bg1"/>
                </a:solidFill>
                <a:latin typeface="Times New Roman" panose="02020603050405020304" pitchFamily="18" charset="0"/>
                <a:cs typeface="Times New Roman" panose="02020603050405020304" pitchFamily="18" charset="0"/>
              </a:rPr>
              <a:t>2. Колючки – лучшее из блюд,</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a:solidFill>
                  <a:schemeClr val="bg1"/>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   На завтрак любит наш - …..</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smtClean="0">
                <a:solidFill>
                  <a:schemeClr val="bg1"/>
                </a:solidFill>
                <a:latin typeface="Times New Roman" panose="02020603050405020304" pitchFamily="18" charset="0"/>
                <a:cs typeface="Times New Roman" panose="02020603050405020304" pitchFamily="18" charset="0"/>
              </a:rPr>
              <a:t>3. Оборвал стальной капкан,</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a:solidFill>
                  <a:schemeClr val="bg1"/>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   Поросенок – великан….</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smtClean="0">
                <a:solidFill>
                  <a:schemeClr val="bg1"/>
                </a:solidFill>
                <a:latin typeface="Times New Roman" panose="02020603050405020304" pitchFamily="18" charset="0"/>
                <a:cs typeface="Times New Roman" panose="02020603050405020304" pitchFamily="18" charset="0"/>
              </a:rPr>
              <a:t>4. В Нил добычу утащил,</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a:solidFill>
                  <a:schemeClr val="bg1"/>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   Кровожадный ……….</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smtClean="0">
                <a:solidFill>
                  <a:schemeClr val="bg1"/>
                </a:solidFill>
                <a:latin typeface="Times New Roman" panose="02020603050405020304" pitchFamily="18" charset="0"/>
                <a:cs typeface="Times New Roman" panose="02020603050405020304" pitchFamily="18" charset="0"/>
              </a:rPr>
              <a:t>5. В речке сеть разорвалась,</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a:solidFill>
                  <a:schemeClr val="bg1"/>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   На простор уплыл …….</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smtClean="0">
                <a:solidFill>
                  <a:schemeClr val="bg1"/>
                </a:solidFill>
                <a:latin typeface="Times New Roman" panose="02020603050405020304" pitchFamily="18" charset="0"/>
                <a:cs typeface="Times New Roman" panose="02020603050405020304" pitchFamily="18" charset="0"/>
              </a:rPr>
              <a:t>6. Не подходит к нам в друзья,</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a:solidFill>
                  <a:schemeClr val="bg1"/>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   Ядовитая……………..</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smtClean="0">
                <a:solidFill>
                  <a:schemeClr val="bg1"/>
                </a:solidFill>
                <a:latin typeface="Times New Roman" panose="02020603050405020304" pitchFamily="18" charset="0"/>
                <a:cs typeface="Times New Roman" panose="02020603050405020304" pitchFamily="18" charset="0"/>
              </a:rPr>
              <a:t>7.  У курятника таится,</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a:solidFill>
                  <a:schemeClr val="bg1"/>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    Эта хитрая ……….</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smtClean="0">
                <a:solidFill>
                  <a:schemeClr val="bg1"/>
                </a:solidFill>
                <a:latin typeface="Times New Roman" panose="02020603050405020304" pitchFamily="18" charset="0"/>
                <a:cs typeface="Times New Roman" panose="02020603050405020304" pitchFamily="18" charset="0"/>
              </a:rPr>
              <a:t>8. Толстокож, жесток и строг,</a:t>
            </a:r>
            <a:br>
              <a:rPr lang="ru-RU" sz="2400" dirty="0" smtClean="0">
                <a:solidFill>
                  <a:schemeClr val="bg1"/>
                </a:solidFill>
                <a:latin typeface="Times New Roman" panose="02020603050405020304" pitchFamily="18" charset="0"/>
                <a:cs typeface="Times New Roman" panose="02020603050405020304" pitchFamily="18" charset="0"/>
              </a:rPr>
            </a:br>
            <a:r>
              <a:rPr lang="ru-RU" sz="2400" dirty="0">
                <a:solidFill>
                  <a:schemeClr val="bg1"/>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   Африканский ………….</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126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Заголовок 1"/>
          <p:cNvSpPr>
            <a:spLocks noGrp="1"/>
          </p:cNvSpPr>
          <p:nvPr>
            <p:ph type="title"/>
          </p:nvPr>
        </p:nvSpPr>
        <p:spPr/>
        <p:txBody>
          <a:bodyPr/>
          <a:lstStyle/>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054770331"/>
              </p:ext>
            </p:extLst>
          </p:nvPr>
        </p:nvGraphicFramePr>
        <p:xfrm>
          <a:off x="914403" y="200291"/>
          <a:ext cx="10439403" cy="6376615"/>
        </p:xfrm>
        <a:graphic>
          <a:graphicData uri="http://schemas.openxmlformats.org/drawingml/2006/table">
            <a:tbl>
              <a:tblPr firstRow="1" bandRow="1">
                <a:tableStyleId>{5C22544A-7EE6-4342-B048-85BDC9FD1C3A}</a:tableStyleId>
              </a:tblPr>
              <a:tblGrid>
                <a:gridCol w="803031">
                  <a:extLst>
                    <a:ext uri="{9D8B030D-6E8A-4147-A177-3AD203B41FA5}">
                      <a16:colId xmlns:a16="http://schemas.microsoft.com/office/drawing/2014/main" val="483819719"/>
                    </a:ext>
                  </a:extLst>
                </a:gridCol>
                <a:gridCol w="803031">
                  <a:extLst>
                    <a:ext uri="{9D8B030D-6E8A-4147-A177-3AD203B41FA5}">
                      <a16:colId xmlns:a16="http://schemas.microsoft.com/office/drawing/2014/main" val="2059311466"/>
                    </a:ext>
                  </a:extLst>
                </a:gridCol>
                <a:gridCol w="803031">
                  <a:extLst>
                    <a:ext uri="{9D8B030D-6E8A-4147-A177-3AD203B41FA5}">
                      <a16:colId xmlns:a16="http://schemas.microsoft.com/office/drawing/2014/main" val="989922421"/>
                    </a:ext>
                  </a:extLst>
                </a:gridCol>
                <a:gridCol w="803031">
                  <a:extLst>
                    <a:ext uri="{9D8B030D-6E8A-4147-A177-3AD203B41FA5}">
                      <a16:colId xmlns:a16="http://schemas.microsoft.com/office/drawing/2014/main" val="350099401"/>
                    </a:ext>
                  </a:extLst>
                </a:gridCol>
                <a:gridCol w="803031">
                  <a:extLst>
                    <a:ext uri="{9D8B030D-6E8A-4147-A177-3AD203B41FA5}">
                      <a16:colId xmlns:a16="http://schemas.microsoft.com/office/drawing/2014/main" val="477421247"/>
                    </a:ext>
                  </a:extLst>
                </a:gridCol>
                <a:gridCol w="803031">
                  <a:extLst>
                    <a:ext uri="{9D8B030D-6E8A-4147-A177-3AD203B41FA5}">
                      <a16:colId xmlns:a16="http://schemas.microsoft.com/office/drawing/2014/main" val="952554078"/>
                    </a:ext>
                  </a:extLst>
                </a:gridCol>
                <a:gridCol w="803031">
                  <a:extLst>
                    <a:ext uri="{9D8B030D-6E8A-4147-A177-3AD203B41FA5}">
                      <a16:colId xmlns:a16="http://schemas.microsoft.com/office/drawing/2014/main" val="3838107864"/>
                    </a:ext>
                  </a:extLst>
                </a:gridCol>
                <a:gridCol w="803031">
                  <a:extLst>
                    <a:ext uri="{9D8B030D-6E8A-4147-A177-3AD203B41FA5}">
                      <a16:colId xmlns:a16="http://schemas.microsoft.com/office/drawing/2014/main" val="713482111"/>
                    </a:ext>
                  </a:extLst>
                </a:gridCol>
                <a:gridCol w="803031">
                  <a:extLst>
                    <a:ext uri="{9D8B030D-6E8A-4147-A177-3AD203B41FA5}">
                      <a16:colId xmlns:a16="http://schemas.microsoft.com/office/drawing/2014/main" val="833488924"/>
                    </a:ext>
                  </a:extLst>
                </a:gridCol>
                <a:gridCol w="803031">
                  <a:extLst>
                    <a:ext uri="{9D8B030D-6E8A-4147-A177-3AD203B41FA5}">
                      <a16:colId xmlns:a16="http://schemas.microsoft.com/office/drawing/2014/main" val="3928879433"/>
                    </a:ext>
                  </a:extLst>
                </a:gridCol>
                <a:gridCol w="803031">
                  <a:extLst>
                    <a:ext uri="{9D8B030D-6E8A-4147-A177-3AD203B41FA5}">
                      <a16:colId xmlns:a16="http://schemas.microsoft.com/office/drawing/2014/main" val="2891606889"/>
                    </a:ext>
                  </a:extLst>
                </a:gridCol>
                <a:gridCol w="803031">
                  <a:extLst>
                    <a:ext uri="{9D8B030D-6E8A-4147-A177-3AD203B41FA5}">
                      <a16:colId xmlns:a16="http://schemas.microsoft.com/office/drawing/2014/main" val="3939785444"/>
                    </a:ext>
                  </a:extLst>
                </a:gridCol>
                <a:gridCol w="803031">
                  <a:extLst>
                    <a:ext uri="{9D8B030D-6E8A-4147-A177-3AD203B41FA5}">
                      <a16:colId xmlns:a16="http://schemas.microsoft.com/office/drawing/2014/main" val="200724340"/>
                    </a:ext>
                  </a:extLst>
                </a:gridCol>
              </a:tblGrid>
              <a:tr h="497741">
                <a:tc>
                  <a:txBody>
                    <a:bodyPr/>
                    <a:lstStyle/>
                    <a:p>
                      <a:endParaRPr lang="ru-RU" sz="2400" dirty="0">
                        <a:solidFill>
                          <a:schemeClr val="accent1">
                            <a:lumMod val="75000"/>
                          </a:schemeClr>
                        </a:solidFill>
                      </a:endParaRPr>
                    </a:p>
                  </a:txBody>
                  <a:tcPr>
                    <a:solidFill>
                      <a:schemeClr val="bg2">
                        <a:lumMod val="90000"/>
                      </a:schemeClr>
                    </a:solidFill>
                  </a:tcPr>
                </a:tc>
                <a:tc>
                  <a:txBody>
                    <a:bodyPr/>
                    <a:lstStyle/>
                    <a:p>
                      <a:endParaRPr lang="ru-RU" sz="2400" dirty="0">
                        <a:solidFill>
                          <a:schemeClr val="accent1">
                            <a:lumMod val="75000"/>
                          </a:schemeClr>
                        </a:solidFill>
                      </a:endParaRPr>
                    </a:p>
                  </a:txBody>
                  <a:tcPr>
                    <a:solidFill>
                      <a:schemeClr val="bg2">
                        <a:lumMod val="90000"/>
                      </a:schemeClr>
                    </a:solidFill>
                  </a:tcPr>
                </a:tc>
                <a:tc>
                  <a:txBody>
                    <a:bodyPr/>
                    <a:lstStyle/>
                    <a:p>
                      <a:endParaRPr lang="ru-RU" sz="2400" dirty="0">
                        <a:solidFill>
                          <a:schemeClr val="accent1">
                            <a:lumMod val="75000"/>
                          </a:schemeClr>
                        </a:solidFill>
                      </a:endParaRPr>
                    </a:p>
                  </a:txBody>
                  <a:tcPr>
                    <a:solidFill>
                      <a:schemeClr val="bg2">
                        <a:lumMod val="90000"/>
                      </a:schemeClr>
                    </a:solidFill>
                  </a:tcPr>
                </a:tc>
                <a:tc>
                  <a:txBody>
                    <a:bodyPr/>
                    <a:lstStyle/>
                    <a:p>
                      <a:endParaRPr lang="ru-RU" sz="2400" dirty="0">
                        <a:solidFill>
                          <a:schemeClr val="accent1">
                            <a:lumMod val="75000"/>
                          </a:schemeClr>
                        </a:solidFill>
                      </a:endParaRPr>
                    </a:p>
                  </a:txBody>
                  <a:tcPr>
                    <a:solidFill>
                      <a:schemeClr val="bg2">
                        <a:lumMod val="90000"/>
                      </a:schemeClr>
                    </a:solidFill>
                  </a:tcPr>
                </a:tc>
                <a:tc>
                  <a:txBody>
                    <a:bodyPr/>
                    <a:lstStyle/>
                    <a:p>
                      <a:endParaRPr lang="ru-RU" sz="2400" dirty="0">
                        <a:solidFill>
                          <a:schemeClr val="accent1">
                            <a:lumMod val="75000"/>
                          </a:schemeClr>
                        </a:solidFill>
                      </a:endParaRPr>
                    </a:p>
                  </a:txBody>
                  <a:tcPr>
                    <a:solidFill>
                      <a:schemeClr val="bg2">
                        <a:lumMod val="90000"/>
                      </a:schemeClr>
                    </a:solidFill>
                  </a:tcPr>
                </a:tc>
                <a:tc>
                  <a:txBody>
                    <a:bodyPr/>
                    <a:lstStyle/>
                    <a:p>
                      <a:endParaRPr lang="ru-RU" sz="2400" dirty="0">
                        <a:solidFill>
                          <a:schemeClr val="accent1">
                            <a:lumMod val="75000"/>
                          </a:schemeClr>
                        </a:solidFill>
                      </a:endParaRPr>
                    </a:p>
                  </a:txBody>
                  <a:tcPr>
                    <a:solidFill>
                      <a:schemeClr val="bg2">
                        <a:lumMod val="90000"/>
                      </a:schemeClr>
                    </a:solidFill>
                  </a:tcPr>
                </a:tc>
                <a:tc>
                  <a:txBody>
                    <a:bodyPr/>
                    <a:lstStyle/>
                    <a:p>
                      <a:endParaRPr lang="ru-RU" sz="2400" dirty="0">
                        <a:solidFill>
                          <a:schemeClr val="accent1">
                            <a:lumMod val="75000"/>
                          </a:schemeClr>
                        </a:solidFill>
                      </a:endParaRPr>
                    </a:p>
                  </a:txBody>
                  <a:tcPr>
                    <a:solidFill>
                      <a:schemeClr val="bg2">
                        <a:lumMod val="90000"/>
                      </a:schemeClr>
                    </a:solidFill>
                  </a:tcPr>
                </a:tc>
                <a:tc>
                  <a:txBody>
                    <a:bodyPr/>
                    <a:lstStyle/>
                    <a:p>
                      <a:endParaRPr lang="ru-RU" sz="2400" dirty="0">
                        <a:solidFill>
                          <a:schemeClr val="accent1">
                            <a:lumMod val="75000"/>
                          </a:schemeClr>
                        </a:solidFill>
                      </a:endParaRPr>
                    </a:p>
                  </a:txBody>
                  <a:tcPr>
                    <a:solidFill>
                      <a:schemeClr val="bg2">
                        <a:lumMod val="90000"/>
                      </a:schemeClr>
                    </a:solidFill>
                  </a:tcPr>
                </a:tc>
                <a:tc>
                  <a:txBody>
                    <a:bodyPr/>
                    <a:lstStyle/>
                    <a:p>
                      <a:r>
                        <a:rPr lang="ru-RU" sz="2400" dirty="0" smtClean="0">
                          <a:solidFill>
                            <a:srgbClr val="C00000"/>
                          </a:solidFill>
                        </a:rPr>
                        <a:t>К</a:t>
                      </a:r>
                      <a:endParaRPr lang="ru-RU" sz="2400" dirty="0">
                        <a:solidFill>
                          <a:srgbClr val="C00000"/>
                        </a:solidFill>
                      </a:endParaRPr>
                    </a:p>
                  </a:txBody>
                  <a:tcPr>
                    <a:solidFill>
                      <a:schemeClr val="bg2">
                        <a:lumMod val="90000"/>
                      </a:schemeClr>
                    </a:solidFill>
                  </a:tcPr>
                </a:tc>
                <a:tc>
                  <a:txBody>
                    <a:bodyPr/>
                    <a:lstStyle/>
                    <a:p>
                      <a:r>
                        <a:rPr lang="ru-RU" sz="2400" dirty="0" smtClean="0">
                          <a:solidFill>
                            <a:srgbClr val="C00000"/>
                          </a:solidFill>
                        </a:rPr>
                        <a:t>А</a:t>
                      </a:r>
                      <a:endParaRPr lang="ru-RU" sz="2400" dirty="0">
                        <a:solidFill>
                          <a:srgbClr val="C00000"/>
                        </a:solidFill>
                      </a:endParaRPr>
                    </a:p>
                  </a:txBody>
                  <a:tcPr>
                    <a:solidFill>
                      <a:schemeClr val="bg2">
                        <a:lumMod val="90000"/>
                      </a:schemeClr>
                    </a:solidFill>
                  </a:tcPr>
                </a:tc>
                <a:tc>
                  <a:txBody>
                    <a:bodyPr/>
                    <a:lstStyle/>
                    <a:p>
                      <a:r>
                        <a:rPr lang="ru-RU" sz="2400" dirty="0" smtClean="0">
                          <a:solidFill>
                            <a:srgbClr val="C00000"/>
                          </a:solidFill>
                        </a:rPr>
                        <a:t>Б</a:t>
                      </a:r>
                      <a:endParaRPr lang="ru-RU" sz="2400" dirty="0">
                        <a:solidFill>
                          <a:srgbClr val="C00000"/>
                        </a:solidFill>
                      </a:endParaRPr>
                    </a:p>
                  </a:txBody>
                  <a:tcPr>
                    <a:solidFill>
                      <a:schemeClr val="bg2">
                        <a:lumMod val="90000"/>
                      </a:schemeClr>
                    </a:solidFill>
                  </a:tcPr>
                </a:tc>
                <a:tc>
                  <a:txBody>
                    <a:bodyPr/>
                    <a:lstStyle/>
                    <a:p>
                      <a:r>
                        <a:rPr lang="ru-RU" sz="2400" dirty="0" smtClean="0">
                          <a:solidFill>
                            <a:srgbClr val="C00000"/>
                          </a:solidFill>
                        </a:rPr>
                        <a:t>А</a:t>
                      </a:r>
                      <a:endParaRPr lang="ru-RU" sz="2400" dirty="0">
                        <a:solidFill>
                          <a:srgbClr val="C00000"/>
                        </a:solidFill>
                      </a:endParaRPr>
                    </a:p>
                  </a:txBody>
                  <a:tcPr>
                    <a:solidFill>
                      <a:schemeClr val="bg2">
                        <a:lumMod val="90000"/>
                      </a:schemeClr>
                    </a:solidFill>
                  </a:tcPr>
                </a:tc>
                <a:tc>
                  <a:txBody>
                    <a:bodyPr/>
                    <a:lstStyle/>
                    <a:p>
                      <a:r>
                        <a:rPr lang="ru-RU" sz="2400" dirty="0" smtClean="0">
                          <a:solidFill>
                            <a:srgbClr val="C00000"/>
                          </a:solidFill>
                        </a:rPr>
                        <a:t>Н</a:t>
                      </a:r>
                      <a:endParaRPr lang="ru-RU" sz="2400" dirty="0">
                        <a:solidFill>
                          <a:srgbClr val="C00000"/>
                        </a:solidFill>
                      </a:endParaRPr>
                    </a:p>
                  </a:txBody>
                  <a:tcPr>
                    <a:solidFill>
                      <a:schemeClr val="bg2">
                        <a:lumMod val="90000"/>
                      </a:schemeClr>
                    </a:solidFill>
                  </a:tcPr>
                </a:tc>
                <a:extLst>
                  <a:ext uri="{0D108BD9-81ED-4DB2-BD59-A6C34878D82A}">
                    <a16:rowId xmlns:a16="http://schemas.microsoft.com/office/drawing/2014/main" val="668189636"/>
                  </a:ext>
                </a:extLst>
              </a:tr>
              <a:tr h="497741">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r>
                        <a:rPr lang="ru-RU" sz="2400" b="1" dirty="0" smtClean="0">
                          <a:solidFill>
                            <a:srgbClr val="C00000"/>
                          </a:solidFill>
                        </a:rPr>
                        <a:t>А</a:t>
                      </a:r>
                      <a:endParaRPr lang="ru-RU" sz="2400" b="1" dirty="0">
                        <a:solidFill>
                          <a:srgbClr val="C00000"/>
                        </a:solidFill>
                      </a:endParaRPr>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О</a:t>
                      </a:r>
                      <a:endParaRPr lang="ru-RU" sz="2400" b="1" dirty="0">
                        <a:solidFill>
                          <a:srgbClr val="C00000"/>
                        </a:solidFill>
                      </a:endParaRPr>
                    </a:p>
                  </a:txBody>
                  <a:tcPr>
                    <a:solidFill>
                      <a:schemeClr val="bg2">
                        <a:lumMod val="90000"/>
                      </a:schemeClr>
                    </a:solidFill>
                  </a:tcPr>
                </a:tc>
                <a:extLst>
                  <a:ext uri="{0D108BD9-81ED-4DB2-BD59-A6C34878D82A}">
                    <a16:rowId xmlns:a16="http://schemas.microsoft.com/office/drawing/2014/main" val="1745585009"/>
                  </a:ext>
                </a:extLst>
              </a:tr>
              <a:tr h="497741">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Р</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r>
                        <a:rPr lang="ru-RU" sz="2400" b="1" dirty="0" smtClean="0">
                          <a:solidFill>
                            <a:srgbClr val="C00000"/>
                          </a:solidFill>
                        </a:rPr>
                        <a:t>С</a:t>
                      </a:r>
                      <a:endParaRPr lang="ru-RU" sz="2400" b="1" dirty="0">
                        <a:solidFill>
                          <a:srgbClr val="C00000"/>
                        </a:solidFill>
                      </a:endParaRPr>
                    </a:p>
                  </a:txBody>
                  <a:tcPr>
                    <a:solidFill>
                      <a:schemeClr val="bg2">
                        <a:lumMod val="90000"/>
                      </a:schemeClr>
                    </a:solidFill>
                  </a:tcPr>
                </a:tc>
                <a:extLst>
                  <a:ext uri="{0D108BD9-81ED-4DB2-BD59-A6C34878D82A}">
                    <a16:rowId xmlns:a16="http://schemas.microsoft.com/office/drawing/2014/main" val="948707399"/>
                  </a:ext>
                </a:extLst>
              </a:tr>
              <a:tr h="497741">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К</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А</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r>
                        <a:rPr lang="ru-RU" sz="2400" b="1" dirty="0" smtClean="0">
                          <a:solidFill>
                            <a:srgbClr val="C00000"/>
                          </a:solidFill>
                        </a:rPr>
                        <a:t>О</a:t>
                      </a:r>
                      <a:endParaRPr lang="ru-RU" sz="2400" b="1" dirty="0">
                        <a:solidFill>
                          <a:srgbClr val="C00000"/>
                        </a:solidFill>
                      </a:endParaRPr>
                    </a:p>
                  </a:txBody>
                  <a:tcPr>
                    <a:solidFill>
                      <a:schemeClr val="bg2">
                        <a:lumMod val="90000"/>
                      </a:schemeClr>
                    </a:solidFill>
                  </a:tcPr>
                </a:tc>
                <a:extLst>
                  <a:ext uri="{0D108BD9-81ED-4DB2-BD59-A6C34878D82A}">
                    <a16:rowId xmlns:a16="http://schemas.microsoft.com/office/drawing/2014/main" val="3487014152"/>
                  </a:ext>
                </a:extLst>
              </a:tr>
              <a:tr h="497741">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Р</a:t>
                      </a:r>
                      <a:endParaRPr lang="ru-RU" sz="2400" b="1" dirty="0">
                        <a:solidFill>
                          <a:srgbClr val="C00000"/>
                        </a:solidFill>
                      </a:endParaRPr>
                    </a:p>
                  </a:txBody>
                  <a:tcPr>
                    <a:solidFill>
                      <a:schemeClr val="bg2">
                        <a:lumMod val="90000"/>
                      </a:schemeClr>
                    </a:solidFill>
                  </a:tcPr>
                </a:tc>
                <a:tc>
                  <a:txBody>
                    <a:bodyPr/>
                    <a:lstStyle/>
                    <a:p>
                      <a:r>
                        <a:rPr lang="ru-RU" sz="2400" b="1" dirty="0" smtClean="0">
                          <a:solidFill>
                            <a:srgbClr val="C00000"/>
                          </a:solidFill>
                        </a:rPr>
                        <a:t>Ы</a:t>
                      </a:r>
                      <a:endParaRPr lang="ru-RU" sz="2400" b="1" dirty="0">
                        <a:solidFill>
                          <a:srgbClr val="C00000"/>
                        </a:solidFill>
                      </a:endParaRPr>
                    </a:p>
                  </a:txBody>
                  <a:tcPr>
                    <a:solidFill>
                      <a:schemeClr val="bg2">
                        <a:lumMod val="90000"/>
                      </a:schemeClr>
                    </a:solidFill>
                  </a:tcPr>
                </a:tc>
                <a:tc>
                  <a:txBody>
                    <a:bodyPr/>
                    <a:lstStyle/>
                    <a:p>
                      <a:r>
                        <a:rPr lang="ru-RU" sz="2400" b="1" dirty="0" smtClean="0">
                          <a:solidFill>
                            <a:srgbClr val="C00000"/>
                          </a:solidFill>
                        </a:rPr>
                        <a:t>С</a:t>
                      </a:r>
                      <a:endParaRPr lang="ru-RU" sz="2400" b="1" dirty="0">
                        <a:solidFill>
                          <a:srgbClr val="C00000"/>
                        </a:solidFill>
                      </a:endParaRPr>
                    </a:p>
                  </a:txBody>
                  <a:tcPr>
                    <a:solidFill>
                      <a:schemeClr val="bg2">
                        <a:lumMod val="90000"/>
                      </a:schemeClr>
                    </a:solidFill>
                  </a:tcPr>
                </a:tc>
                <a:tc>
                  <a:txBody>
                    <a:bodyPr/>
                    <a:lstStyle/>
                    <a:p>
                      <a:r>
                        <a:rPr lang="ru-RU" sz="2400" b="1" dirty="0" smtClean="0">
                          <a:solidFill>
                            <a:srgbClr val="C00000"/>
                          </a:solidFill>
                        </a:rPr>
                        <a:t>Ь</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r>
                        <a:rPr lang="ru-RU" sz="2400" b="1" dirty="0" smtClean="0">
                          <a:solidFill>
                            <a:srgbClr val="C00000"/>
                          </a:solidFill>
                        </a:rPr>
                        <a:t>Р</a:t>
                      </a:r>
                      <a:endParaRPr lang="ru-RU" sz="2400" b="1" dirty="0">
                        <a:solidFill>
                          <a:srgbClr val="C00000"/>
                        </a:solidFill>
                      </a:endParaRPr>
                    </a:p>
                  </a:txBody>
                  <a:tcPr>
                    <a:solidFill>
                      <a:schemeClr val="bg2">
                        <a:lumMod val="90000"/>
                      </a:schemeClr>
                    </a:solidFill>
                  </a:tcPr>
                </a:tc>
                <a:extLst>
                  <a:ext uri="{0D108BD9-81ED-4DB2-BD59-A6C34878D82A}">
                    <a16:rowId xmlns:a16="http://schemas.microsoft.com/office/drawing/2014/main" val="4042583471"/>
                  </a:ext>
                </a:extLst>
              </a:tr>
              <a:tr h="497741">
                <a:tc>
                  <a:txBody>
                    <a:bodyPr/>
                    <a:lstStyle/>
                    <a:p>
                      <a:endParaRPr lang="ru-RU" sz="2400" dirty="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r>
                        <a:rPr lang="ru-RU" sz="2400" b="1" dirty="0" smtClean="0">
                          <a:solidFill>
                            <a:srgbClr val="C00000"/>
                          </a:solidFill>
                        </a:rPr>
                        <a:t>О</a:t>
                      </a:r>
                      <a:endParaRPr lang="ru-RU" sz="2400" b="1" dirty="0">
                        <a:solidFill>
                          <a:srgbClr val="C00000"/>
                        </a:solidFill>
                      </a:endParaRPr>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r>
                        <a:rPr lang="ru-RU" sz="2400" b="1" dirty="0" smtClean="0">
                          <a:solidFill>
                            <a:srgbClr val="C00000"/>
                          </a:solidFill>
                        </a:rPr>
                        <a:t>Ь</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r>
                        <a:rPr lang="ru-RU" sz="2400" b="1" dirty="0" smtClean="0">
                          <a:solidFill>
                            <a:srgbClr val="C00000"/>
                          </a:solidFill>
                        </a:rPr>
                        <a:t>О</a:t>
                      </a:r>
                      <a:endParaRPr lang="ru-RU" sz="2400" b="1" dirty="0">
                        <a:solidFill>
                          <a:srgbClr val="C00000"/>
                        </a:solidFill>
                      </a:endParaRPr>
                    </a:p>
                  </a:txBody>
                  <a:tcPr>
                    <a:solidFill>
                      <a:schemeClr val="bg2">
                        <a:lumMod val="90000"/>
                      </a:schemeClr>
                    </a:solidFill>
                  </a:tcPr>
                </a:tc>
                <a:extLst>
                  <a:ext uri="{0D108BD9-81ED-4DB2-BD59-A6C34878D82A}">
                    <a16:rowId xmlns:a16="http://schemas.microsoft.com/office/drawing/2014/main" val="3651542558"/>
                  </a:ext>
                </a:extLst>
              </a:tr>
              <a:tr h="497741">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З</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К</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r>
                        <a:rPr lang="ru-RU" sz="2400" b="1" dirty="0" smtClean="0">
                          <a:solidFill>
                            <a:srgbClr val="C00000"/>
                          </a:solidFill>
                        </a:rPr>
                        <a:t>Г</a:t>
                      </a:r>
                      <a:endParaRPr lang="ru-RU" sz="2400" b="1" dirty="0">
                        <a:solidFill>
                          <a:srgbClr val="C00000"/>
                        </a:solidFill>
                      </a:endParaRPr>
                    </a:p>
                  </a:txBody>
                  <a:tcPr>
                    <a:solidFill>
                      <a:schemeClr val="bg2">
                        <a:lumMod val="90000"/>
                      </a:schemeClr>
                    </a:solidFill>
                  </a:tcPr>
                </a:tc>
                <a:extLst>
                  <a:ext uri="{0D108BD9-81ED-4DB2-BD59-A6C34878D82A}">
                    <a16:rowId xmlns:a16="http://schemas.microsoft.com/office/drawing/2014/main" val="119004646"/>
                  </a:ext>
                </a:extLst>
              </a:tr>
              <a:tr h="497741">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М</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О</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endParaRPr lang="ru-RU" sz="2400" dirty="0"/>
                    </a:p>
                  </a:txBody>
                  <a:tcPr>
                    <a:solidFill>
                      <a:schemeClr val="bg2">
                        <a:lumMod val="90000"/>
                      </a:schemeClr>
                    </a:solidFill>
                  </a:tcPr>
                </a:tc>
                <a:extLst>
                  <a:ext uri="{0D108BD9-81ED-4DB2-BD59-A6C34878D82A}">
                    <a16:rowId xmlns:a16="http://schemas.microsoft.com/office/drawing/2014/main" val="1279247856"/>
                  </a:ext>
                </a:extLst>
              </a:tr>
              <a:tr h="497741">
                <a:tc>
                  <a:txBody>
                    <a:bodyPr/>
                    <a:lstStyle/>
                    <a:p>
                      <a:r>
                        <a:rPr lang="ru-RU" sz="2400" b="1" dirty="0" smtClean="0">
                          <a:solidFill>
                            <a:srgbClr val="C00000"/>
                          </a:solidFill>
                        </a:rPr>
                        <a:t>В</a:t>
                      </a:r>
                      <a:endParaRPr lang="ru-RU" sz="2400" b="1" dirty="0">
                        <a:solidFill>
                          <a:srgbClr val="C00000"/>
                        </a:solidFill>
                      </a:endParaRPr>
                    </a:p>
                  </a:txBody>
                  <a:tcPr>
                    <a:solidFill>
                      <a:schemeClr val="bg2">
                        <a:lumMod val="90000"/>
                      </a:schemeClr>
                    </a:solidFill>
                  </a:tcPr>
                </a:tc>
                <a:tc>
                  <a:txBody>
                    <a:bodyPr/>
                    <a:lstStyle/>
                    <a:p>
                      <a:r>
                        <a:rPr lang="ru-RU" sz="2400" b="1" dirty="0" smtClean="0">
                          <a:solidFill>
                            <a:srgbClr val="C00000"/>
                          </a:solidFill>
                        </a:rPr>
                        <a:t>Е</a:t>
                      </a:r>
                      <a:endParaRPr lang="ru-RU" sz="2400" b="1" dirty="0">
                        <a:solidFill>
                          <a:srgbClr val="C00000"/>
                        </a:solidFill>
                      </a:endParaRPr>
                    </a:p>
                  </a:txBody>
                  <a:tcPr>
                    <a:solidFill>
                      <a:schemeClr val="bg2">
                        <a:lumMod val="90000"/>
                      </a:schemeClr>
                    </a:solidFill>
                  </a:tcPr>
                </a:tc>
                <a:tc>
                  <a:txBody>
                    <a:bodyPr/>
                    <a:lstStyle/>
                    <a:p>
                      <a:r>
                        <a:rPr lang="ru-RU" sz="2400" b="1" dirty="0" smtClean="0">
                          <a:solidFill>
                            <a:srgbClr val="C00000"/>
                          </a:solidFill>
                        </a:rPr>
                        <a:t>Р</a:t>
                      </a:r>
                      <a:endParaRPr lang="ru-RU" sz="2400" b="1" dirty="0">
                        <a:solidFill>
                          <a:srgbClr val="C00000"/>
                        </a:solidFill>
                      </a:endParaRPr>
                    </a:p>
                  </a:txBody>
                  <a:tcPr>
                    <a:solidFill>
                      <a:schemeClr val="bg2">
                        <a:lumMod val="90000"/>
                      </a:schemeClr>
                    </a:solidFill>
                  </a:tcPr>
                </a:tc>
                <a:tc>
                  <a:txBody>
                    <a:bodyPr/>
                    <a:lstStyle/>
                    <a:p>
                      <a:r>
                        <a:rPr lang="ru-RU" sz="2400" b="1" dirty="0" smtClean="0">
                          <a:solidFill>
                            <a:srgbClr val="C00000"/>
                          </a:solidFill>
                        </a:rPr>
                        <a:t>Б</a:t>
                      </a:r>
                      <a:endParaRPr lang="ru-RU" sz="2400" b="1" dirty="0">
                        <a:solidFill>
                          <a:srgbClr val="C00000"/>
                        </a:solidFill>
                      </a:endParaRPr>
                    </a:p>
                  </a:txBody>
                  <a:tcPr>
                    <a:solidFill>
                      <a:schemeClr val="bg2">
                        <a:lumMod val="90000"/>
                      </a:schemeClr>
                    </a:solidFill>
                  </a:tcPr>
                </a:tc>
                <a:tc>
                  <a:txBody>
                    <a:bodyPr/>
                    <a:lstStyle/>
                    <a:p>
                      <a:r>
                        <a:rPr lang="ru-RU" sz="2400" b="1" dirty="0" smtClean="0">
                          <a:solidFill>
                            <a:srgbClr val="C00000"/>
                          </a:solidFill>
                        </a:rPr>
                        <a:t>Л</a:t>
                      </a:r>
                      <a:endParaRPr lang="ru-RU" sz="2400" b="1" dirty="0">
                        <a:solidFill>
                          <a:srgbClr val="C00000"/>
                        </a:solidFill>
                      </a:endParaRPr>
                    </a:p>
                  </a:txBody>
                  <a:tcPr>
                    <a:solidFill>
                      <a:schemeClr val="bg2">
                        <a:lumMod val="90000"/>
                      </a:schemeClr>
                    </a:solidFill>
                  </a:tcPr>
                </a:tc>
                <a:tc>
                  <a:txBody>
                    <a:bodyPr/>
                    <a:lstStyle/>
                    <a:p>
                      <a:r>
                        <a:rPr lang="ru-RU" sz="2400" b="1" dirty="0" smtClean="0">
                          <a:solidFill>
                            <a:srgbClr val="C00000"/>
                          </a:solidFill>
                        </a:rPr>
                        <a:t>Ю</a:t>
                      </a:r>
                      <a:endParaRPr lang="ru-RU" sz="2400" b="1" dirty="0">
                        <a:solidFill>
                          <a:srgbClr val="C00000"/>
                        </a:solidFill>
                      </a:endParaRPr>
                    </a:p>
                  </a:txBody>
                  <a:tcPr>
                    <a:solidFill>
                      <a:schemeClr val="bg2">
                        <a:lumMod val="90000"/>
                      </a:schemeClr>
                    </a:solidFill>
                  </a:tcPr>
                </a:tc>
                <a:tc>
                  <a:txBody>
                    <a:bodyPr/>
                    <a:lstStyle/>
                    <a:p>
                      <a:r>
                        <a:rPr lang="ru-RU" sz="2400" b="1" dirty="0" smtClean="0">
                          <a:solidFill>
                            <a:srgbClr val="C00000"/>
                          </a:solidFill>
                        </a:rPr>
                        <a:t>Д</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endParaRPr lang="ru-RU" sz="2400" dirty="0"/>
                    </a:p>
                  </a:txBody>
                  <a:tcPr>
                    <a:solidFill>
                      <a:schemeClr val="bg2">
                        <a:lumMod val="90000"/>
                      </a:schemeClr>
                    </a:solidFill>
                  </a:tcPr>
                </a:tc>
                <a:extLst>
                  <a:ext uri="{0D108BD9-81ED-4DB2-BD59-A6C34878D82A}">
                    <a16:rowId xmlns:a16="http://schemas.microsoft.com/office/drawing/2014/main" val="3341029598"/>
                  </a:ext>
                </a:extLst>
              </a:tr>
              <a:tr h="497741">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Я</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И</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И</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endParaRPr lang="ru-RU" sz="2400" dirty="0"/>
                    </a:p>
                  </a:txBody>
                  <a:tcPr>
                    <a:solidFill>
                      <a:schemeClr val="bg2">
                        <a:lumMod val="90000"/>
                      </a:schemeClr>
                    </a:solidFill>
                  </a:tcPr>
                </a:tc>
                <a:extLst>
                  <a:ext uri="{0D108BD9-81ED-4DB2-BD59-A6C34878D82A}">
                    <a16:rowId xmlns:a16="http://schemas.microsoft.com/office/drawing/2014/main" val="815953228"/>
                  </a:ext>
                </a:extLst>
              </a:tr>
              <a:tr h="497741">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С</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Л</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endParaRPr lang="ru-RU" sz="2400" dirty="0"/>
                    </a:p>
                  </a:txBody>
                  <a:tcPr>
                    <a:solidFill>
                      <a:schemeClr val="bg2">
                        <a:lumMod val="90000"/>
                      </a:schemeClr>
                    </a:solidFill>
                  </a:tcPr>
                </a:tc>
                <a:extLst>
                  <a:ext uri="{0D108BD9-81ED-4DB2-BD59-A6C34878D82A}">
                    <a16:rowId xmlns:a16="http://schemas.microsoft.com/office/drawing/2014/main" val="1408497694"/>
                  </a:ext>
                </a:extLst>
              </a:tr>
              <a:tr h="497741">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r>
                        <a:rPr lang="ru-RU" sz="2400" b="1" dirty="0" smtClean="0">
                          <a:solidFill>
                            <a:srgbClr val="C00000"/>
                          </a:solidFill>
                        </a:rPr>
                        <a:t>А</a:t>
                      </a:r>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b="1" dirty="0">
                        <a:solidFill>
                          <a:srgbClr val="C00000"/>
                        </a:solidFill>
                      </a:endParaRPr>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a:p>
                  </a:txBody>
                  <a:tcPr>
                    <a:solidFill>
                      <a:schemeClr val="bg2">
                        <a:lumMod val="90000"/>
                      </a:schemeClr>
                    </a:solidFill>
                  </a:tcPr>
                </a:tc>
                <a:tc>
                  <a:txBody>
                    <a:bodyPr/>
                    <a:lstStyle/>
                    <a:p>
                      <a:endParaRPr lang="ru-RU" sz="2400" dirty="0"/>
                    </a:p>
                  </a:txBody>
                  <a:tcPr>
                    <a:solidFill>
                      <a:schemeClr val="bg2">
                        <a:lumMod val="90000"/>
                      </a:schemeClr>
                    </a:solidFill>
                  </a:tcPr>
                </a:tc>
                <a:tc>
                  <a:txBody>
                    <a:bodyPr/>
                    <a:lstStyle/>
                    <a:p>
                      <a:endParaRPr lang="ru-RU" sz="2400" dirty="0"/>
                    </a:p>
                  </a:txBody>
                  <a:tcPr>
                    <a:solidFill>
                      <a:schemeClr val="bg2">
                        <a:lumMod val="90000"/>
                      </a:schemeClr>
                    </a:solidFill>
                  </a:tcPr>
                </a:tc>
                <a:extLst>
                  <a:ext uri="{0D108BD9-81ED-4DB2-BD59-A6C34878D82A}">
                    <a16:rowId xmlns:a16="http://schemas.microsoft.com/office/drawing/2014/main" val="1715173139"/>
                  </a:ext>
                </a:extLst>
              </a:tr>
              <a:tr h="403723">
                <a:tc>
                  <a:txBody>
                    <a:bodyPr/>
                    <a:lstStyle/>
                    <a:p>
                      <a:endParaRPr lang="ru-RU"/>
                    </a:p>
                  </a:txBody>
                  <a:tcPr>
                    <a:solidFill>
                      <a:schemeClr val="bg2">
                        <a:lumMod val="90000"/>
                      </a:schemeClr>
                    </a:solidFill>
                  </a:tcPr>
                </a:tc>
                <a:tc>
                  <a:txBody>
                    <a:bodyPr/>
                    <a:lstStyle/>
                    <a:p>
                      <a:endParaRPr lang="ru-RU"/>
                    </a:p>
                  </a:txBody>
                  <a:tcPr>
                    <a:solidFill>
                      <a:schemeClr val="bg2">
                        <a:lumMod val="90000"/>
                      </a:schemeClr>
                    </a:solidFill>
                  </a:tcPr>
                </a:tc>
                <a:tc>
                  <a:txBody>
                    <a:bodyPr/>
                    <a:lstStyle/>
                    <a:p>
                      <a:endParaRPr lang="ru-RU"/>
                    </a:p>
                  </a:txBody>
                  <a:tcPr>
                    <a:solidFill>
                      <a:schemeClr val="bg2">
                        <a:lumMod val="90000"/>
                      </a:schemeClr>
                    </a:solidFill>
                  </a:tcPr>
                </a:tc>
                <a:tc>
                  <a:txBody>
                    <a:bodyPr/>
                    <a:lstStyle/>
                    <a:p>
                      <a:endParaRPr lang="ru-RU"/>
                    </a:p>
                  </a:txBody>
                  <a:tcPr>
                    <a:solidFill>
                      <a:schemeClr val="bg2">
                        <a:lumMod val="90000"/>
                      </a:schemeClr>
                    </a:solidFill>
                  </a:tcPr>
                </a:tc>
                <a:tc>
                  <a:txBody>
                    <a:bodyPr/>
                    <a:lstStyle/>
                    <a:p>
                      <a:endParaRPr lang="ru-RU"/>
                    </a:p>
                  </a:txBody>
                  <a:tcPr>
                    <a:solidFill>
                      <a:schemeClr val="bg2">
                        <a:lumMod val="90000"/>
                      </a:schemeClr>
                    </a:solidFill>
                  </a:tcPr>
                </a:tc>
                <a:tc>
                  <a:txBody>
                    <a:bodyPr/>
                    <a:lstStyle/>
                    <a:p>
                      <a:endParaRPr lang="ru-RU"/>
                    </a:p>
                  </a:txBody>
                  <a:tcPr>
                    <a:solidFill>
                      <a:schemeClr val="bg2">
                        <a:lumMod val="90000"/>
                      </a:schemeClr>
                    </a:solidFill>
                  </a:tcPr>
                </a:tc>
                <a:tc>
                  <a:txBody>
                    <a:bodyPr/>
                    <a:lstStyle/>
                    <a:p>
                      <a:endParaRPr lang="ru-RU" b="1" dirty="0">
                        <a:solidFill>
                          <a:srgbClr val="C00000"/>
                        </a:solidFill>
                      </a:endParaRPr>
                    </a:p>
                  </a:txBody>
                  <a:tcPr>
                    <a:solidFill>
                      <a:schemeClr val="bg2">
                        <a:lumMod val="90000"/>
                      </a:schemeClr>
                    </a:solidFill>
                  </a:tcPr>
                </a:tc>
                <a:tc>
                  <a:txBody>
                    <a:bodyPr/>
                    <a:lstStyle/>
                    <a:p>
                      <a:endParaRPr lang="ru-RU"/>
                    </a:p>
                  </a:txBody>
                  <a:tcPr>
                    <a:solidFill>
                      <a:schemeClr val="bg2">
                        <a:lumMod val="90000"/>
                      </a:schemeClr>
                    </a:solidFill>
                  </a:tcPr>
                </a:tc>
                <a:tc>
                  <a:txBody>
                    <a:bodyPr/>
                    <a:lstStyle/>
                    <a:p>
                      <a:endParaRPr lang="ru-RU"/>
                    </a:p>
                  </a:txBody>
                  <a:tcPr>
                    <a:solidFill>
                      <a:schemeClr val="bg2">
                        <a:lumMod val="90000"/>
                      </a:schemeClr>
                    </a:solidFill>
                  </a:tcPr>
                </a:tc>
                <a:tc>
                  <a:txBody>
                    <a:bodyPr/>
                    <a:lstStyle/>
                    <a:p>
                      <a:endParaRPr lang="ru-RU"/>
                    </a:p>
                  </a:txBody>
                  <a:tcPr>
                    <a:solidFill>
                      <a:schemeClr val="bg2">
                        <a:lumMod val="90000"/>
                      </a:schemeClr>
                    </a:solidFill>
                  </a:tcPr>
                </a:tc>
                <a:tc>
                  <a:txBody>
                    <a:bodyPr/>
                    <a:lstStyle/>
                    <a:p>
                      <a:endParaRPr lang="ru-RU"/>
                    </a:p>
                  </a:txBody>
                  <a:tcPr>
                    <a:solidFill>
                      <a:schemeClr val="bg2">
                        <a:lumMod val="90000"/>
                      </a:schemeClr>
                    </a:solidFill>
                  </a:tcPr>
                </a:tc>
                <a:tc>
                  <a:txBody>
                    <a:bodyPr/>
                    <a:lstStyle/>
                    <a:p>
                      <a:endParaRPr lang="ru-RU"/>
                    </a:p>
                  </a:txBody>
                  <a:tcPr>
                    <a:solidFill>
                      <a:schemeClr val="bg2">
                        <a:lumMod val="90000"/>
                      </a:schemeClr>
                    </a:solidFill>
                  </a:tcPr>
                </a:tc>
                <a:tc>
                  <a:txBody>
                    <a:bodyPr/>
                    <a:lstStyle/>
                    <a:p>
                      <a:endParaRPr lang="ru-RU" dirty="0"/>
                    </a:p>
                  </a:txBody>
                  <a:tcPr>
                    <a:solidFill>
                      <a:schemeClr val="bg2">
                        <a:lumMod val="90000"/>
                      </a:schemeClr>
                    </a:solidFill>
                  </a:tcPr>
                </a:tc>
                <a:extLst>
                  <a:ext uri="{0D108BD9-81ED-4DB2-BD59-A6C34878D82A}">
                    <a16:rowId xmlns:a16="http://schemas.microsoft.com/office/drawing/2014/main" val="3822926280"/>
                  </a:ext>
                </a:extLst>
              </a:tr>
            </a:tbl>
          </a:graphicData>
        </a:graphic>
      </p:graphicFrame>
    </p:spTree>
    <p:extLst>
      <p:ext uri="{BB962C8B-B14F-4D97-AF65-F5344CB8AC3E}">
        <p14:creationId xmlns:p14="http://schemas.microsoft.com/office/powerpoint/2010/main" val="3564155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Заголовок 1"/>
          <p:cNvSpPr>
            <a:spLocks noGrp="1"/>
          </p:cNvSpPr>
          <p:nvPr>
            <p:ph type="title"/>
          </p:nvPr>
        </p:nvSpPr>
        <p:spPr>
          <a:xfrm>
            <a:off x="838200" y="365125"/>
            <a:ext cx="10515600" cy="5774418"/>
          </a:xfrm>
        </p:spPr>
        <p:txBody>
          <a:bodyPr>
            <a:normAutofit/>
          </a:bodyPr>
          <a:lstStyle/>
          <a:p>
            <a:pPr algn="ctr"/>
            <a:r>
              <a:rPr lang="ru-RU" dirty="0" smtClean="0">
                <a:solidFill>
                  <a:schemeClr val="bg1"/>
                </a:solidFill>
              </a:rPr>
              <a:t>Сегодня посетить ЗООПАРК можно не выходя из дома, для этого достаточно чтобы у вас был компьютер.</a:t>
            </a:r>
            <a:br>
              <a:rPr lang="ru-RU" dirty="0" smtClean="0">
                <a:solidFill>
                  <a:schemeClr val="bg1"/>
                </a:solidFill>
              </a:rPr>
            </a:br>
            <a:r>
              <a:rPr lang="ru-RU" sz="8000" b="1" dirty="0" smtClean="0">
                <a:solidFill>
                  <a:schemeClr val="bg1"/>
                </a:solidFill>
              </a:rPr>
              <a:t>До новых встреч!</a:t>
            </a:r>
            <a:endParaRPr lang="ru-RU" sz="8000" b="1" dirty="0">
              <a:solidFill>
                <a:schemeClr val="bg1"/>
              </a:solidFill>
            </a:endParaRPr>
          </a:p>
        </p:txBody>
      </p:sp>
    </p:spTree>
    <p:extLst>
      <p:ext uri="{BB962C8B-B14F-4D97-AF65-F5344CB8AC3E}">
        <p14:creationId xmlns:p14="http://schemas.microsoft.com/office/powerpoint/2010/main" val="352601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142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302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799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Заголовок 1"/>
          <p:cNvSpPr>
            <a:spLocks noGrp="1"/>
          </p:cNvSpPr>
          <p:nvPr>
            <p:ph type="title"/>
          </p:nvPr>
        </p:nvSpPr>
        <p:spPr>
          <a:xfrm>
            <a:off x="838200" y="365125"/>
            <a:ext cx="10515600" cy="5661206"/>
          </a:xfrm>
        </p:spPr>
        <p:txBody>
          <a:bodyPr>
            <a:noAutofit/>
          </a:bodyPr>
          <a:lstStyle/>
          <a:p>
            <a:r>
              <a:rPr lang="ru-RU" sz="6000" dirty="0" smtClean="0">
                <a:solidFill>
                  <a:schemeClr val="bg1"/>
                </a:solidFill>
              </a:rPr>
              <a:t>Сегодня вам ребята предлагаю посетить виртуальный зоопарк и проверить вашу эрудицию ответив на вопросы викторины.</a:t>
            </a:r>
            <a:endParaRPr lang="ru-RU" sz="6000" dirty="0">
              <a:solidFill>
                <a:schemeClr val="bg1"/>
              </a:solidFill>
            </a:endParaRPr>
          </a:p>
        </p:txBody>
      </p:sp>
    </p:spTree>
    <p:extLst>
      <p:ext uri="{BB962C8B-B14F-4D97-AF65-F5344CB8AC3E}">
        <p14:creationId xmlns:p14="http://schemas.microsoft.com/office/powerpoint/2010/main" val="221152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252549" y="444137"/>
            <a:ext cx="11617234" cy="3785652"/>
          </a:xfrm>
          <a:prstGeom prst="rect">
            <a:avLst/>
          </a:prstGeom>
        </p:spPr>
        <p:txBody>
          <a:bodyPr wrap="square">
            <a:spAutoFit/>
          </a:bodyPr>
          <a:lstStyle/>
          <a:p>
            <a:pPr lvl="0" fontAlgn="base">
              <a:spcBef>
                <a:spcPct val="0"/>
              </a:spcBef>
              <a:spcAft>
                <a:spcPct val="0"/>
              </a:spcAft>
            </a:pPr>
            <a:r>
              <a:rPr lang="ru-RU" altLang="ru-RU" sz="2400" b="1" dirty="0">
                <a:solidFill>
                  <a:srgbClr val="FFFFFF"/>
                </a:solidFill>
                <a:latin typeface="Tahoma" panose="020B0604030504040204" pitchFamily="34" charset="0"/>
              </a:rPr>
              <a:t>Живут эти животные в Центральной Африке.</a:t>
            </a:r>
          </a:p>
          <a:p>
            <a:pPr lvl="0" fontAlgn="base">
              <a:spcBef>
                <a:spcPct val="0"/>
              </a:spcBef>
              <a:spcAft>
                <a:spcPct val="0"/>
              </a:spcAft>
            </a:pPr>
            <a:r>
              <a:rPr lang="ru-RU" altLang="ru-RU" sz="2400" b="1" dirty="0">
                <a:solidFill>
                  <a:srgbClr val="FFFFFF"/>
                </a:solidFill>
                <a:latin typeface="Tahoma" panose="020B0604030504040204" pitchFamily="34" charset="0"/>
              </a:rPr>
              <a:t>Взрослый самец достигает роста пяти с половиной </a:t>
            </a:r>
          </a:p>
          <a:p>
            <a:pPr lvl="0" fontAlgn="base">
              <a:spcBef>
                <a:spcPct val="0"/>
              </a:spcBef>
              <a:spcAft>
                <a:spcPct val="0"/>
              </a:spcAft>
            </a:pPr>
            <a:r>
              <a:rPr lang="ru-RU" altLang="ru-RU" sz="2400" b="1" dirty="0">
                <a:solidFill>
                  <a:srgbClr val="FFFFFF"/>
                </a:solidFill>
                <a:latin typeface="Tahoma" panose="020B0604030504040204" pitchFamily="34" charset="0"/>
              </a:rPr>
              <a:t>– шести метров и весит целую тонну. Это очень </a:t>
            </a:r>
          </a:p>
          <a:p>
            <a:pPr lvl="0" fontAlgn="base">
              <a:spcBef>
                <a:spcPct val="0"/>
              </a:spcBef>
              <a:spcAft>
                <a:spcPct val="0"/>
              </a:spcAft>
            </a:pPr>
            <a:r>
              <a:rPr lang="ru-RU" altLang="ru-RU" sz="2400" b="1" dirty="0">
                <a:solidFill>
                  <a:srgbClr val="FFFFFF"/>
                </a:solidFill>
                <a:latin typeface="Tahoma" panose="020B0604030504040204" pitchFamily="34" charset="0"/>
              </a:rPr>
              <a:t>грациозное животное.  Оно великолепно </a:t>
            </a:r>
            <a:r>
              <a:rPr lang="ru-RU" altLang="ru-RU" sz="2400" b="1" dirty="0" err="1">
                <a:solidFill>
                  <a:srgbClr val="FFFFFF"/>
                </a:solidFill>
                <a:latin typeface="Tahoma" panose="020B0604030504040204" pitchFamily="34" charset="0"/>
              </a:rPr>
              <a:t>приспособ</a:t>
            </a:r>
            <a:r>
              <a:rPr lang="ru-RU" altLang="ru-RU" sz="2400" b="1" dirty="0">
                <a:solidFill>
                  <a:srgbClr val="FFFFFF"/>
                </a:solidFill>
                <a:latin typeface="Tahoma" panose="020B0604030504040204" pitchFamily="34" charset="0"/>
              </a:rPr>
              <a:t>-</a:t>
            </a:r>
          </a:p>
          <a:p>
            <a:pPr lvl="0" fontAlgn="base">
              <a:spcBef>
                <a:spcPct val="0"/>
              </a:spcBef>
              <a:spcAft>
                <a:spcPct val="0"/>
              </a:spcAft>
            </a:pPr>
            <a:r>
              <a:rPr lang="ru-RU" altLang="ru-RU" sz="2400" b="1" dirty="0" err="1">
                <a:solidFill>
                  <a:srgbClr val="FFFFFF"/>
                </a:solidFill>
                <a:latin typeface="Tahoma" panose="020B0604030504040204" pitchFamily="34" charset="0"/>
              </a:rPr>
              <a:t>лено</a:t>
            </a:r>
            <a:r>
              <a:rPr lang="ru-RU" altLang="ru-RU" sz="2400" b="1" dirty="0">
                <a:solidFill>
                  <a:srgbClr val="FFFFFF"/>
                </a:solidFill>
                <a:latin typeface="Tahoma" panose="020B0604030504040204" pitchFamily="34" charset="0"/>
              </a:rPr>
              <a:t>, чтобы жить в самых засушливых районах.</a:t>
            </a:r>
          </a:p>
          <a:p>
            <a:pPr lvl="0" fontAlgn="base">
              <a:spcBef>
                <a:spcPct val="0"/>
              </a:spcBef>
              <a:spcAft>
                <a:spcPct val="0"/>
              </a:spcAft>
            </a:pPr>
            <a:r>
              <a:rPr lang="ru-RU" altLang="ru-RU" sz="2400" b="1" dirty="0">
                <a:solidFill>
                  <a:srgbClr val="FFFFFF"/>
                </a:solidFill>
                <a:latin typeface="Tahoma" panose="020B0604030504040204" pitchFamily="34" charset="0"/>
              </a:rPr>
              <a:t>Жираф обладает</a:t>
            </a:r>
          </a:p>
          <a:p>
            <a:pPr lvl="0" fontAlgn="base">
              <a:spcBef>
                <a:spcPct val="0"/>
              </a:spcBef>
              <a:spcAft>
                <a:spcPct val="0"/>
              </a:spcAft>
            </a:pPr>
            <a:r>
              <a:rPr lang="ru-RU" altLang="ru-RU" sz="2400" b="1" dirty="0">
                <a:solidFill>
                  <a:srgbClr val="FFFFFF"/>
                </a:solidFill>
                <a:latin typeface="Tahoma" panose="020B0604030504040204" pitchFamily="34" charset="0"/>
              </a:rPr>
              <a:t>чутким слухом и</a:t>
            </a:r>
          </a:p>
          <a:p>
            <a:pPr lvl="0" fontAlgn="base">
              <a:spcBef>
                <a:spcPct val="0"/>
              </a:spcBef>
              <a:spcAft>
                <a:spcPct val="0"/>
              </a:spcAft>
            </a:pPr>
            <a:r>
              <a:rPr lang="ru-RU" altLang="ru-RU" sz="2400" b="1" dirty="0">
                <a:solidFill>
                  <a:srgbClr val="FFFFFF"/>
                </a:solidFill>
                <a:latin typeface="Tahoma" panose="020B0604030504040204" pitchFamily="34" charset="0"/>
              </a:rPr>
              <a:t>отличным зрением.</a:t>
            </a:r>
          </a:p>
          <a:p>
            <a:pPr lvl="0" fontAlgn="base">
              <a:spcBef>
                <a:spcPct val="0"/>
              </a:spcBef>
              <a:spcAft>
                <a:spcPct val="0"/>
              </a:spcAft>
            </a:pPr>
            <a:r>
              <a:rPr lang="ru-RU" altLang="ru-RU" sz="2400" b="1" dirty="0">
                <a:solidFill>
                  <a:srgbClr val="FFFFFF"/>
                </a:solidFill>
                <a:latin typeface="Tahoma" panose="020B0604030504040204" pitchFamily="34" charset="0"/>
              </a:rPr>
              <a:t>Бегает очень</a:t>
            </a:r>
          </a:p>
          <a:p>
            <a:pPr lvl="0" fontAlgn="base">
              <a:spcBef>
                <a:spcPct val="0"/>
              </a:spcBef>
              <a:spcAft>
                <a:spcPct val="0"/>
              </a:spcAft>
            </a:pPr>
            <a:r>
              <a:rPr lang="ru-RU" altLang="ru-RU" sz="2400" b="1" dirty="0">
                <a:solidFill>
                  <a:srgbClr val="FFFFFF"/>
                </a:solidFill>
                <a:latin typeface="Tahoma" panose="020B0604030504040204" pitchFamily="34" charset="0"/>
              </a:rPr>
              <a:t> быстро. </a:t>
            </a:r>
          </a:p>
        </p:txBody>
      </p:sp>
      <p:pic>
        <p:nvPicPr>
          <p:cNvPr id="6" name="Picture 2" descr="757365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080" y="2469334"/>
            <a:ext cx="5648325"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5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212" cy="6779623"/>
          </a:xfrm>
          <a:prstGeom prst="rect">
            <a:avLst/>
          </a:prstGeom>
        </p:spPr>
      </p:pic>
      <p:sp>
        <p:nvSpPr>
          <p:cNvPr id="2" name="Заголовок 1"/>
          <p:cNvSpPr>
            <a:spLocks noGrp="1"/>
          </p:cNvSpPr>
          <p:nvPr>
            <p:ph type="title"/>
          </p:nvPr>
        </p:nvSpPr>
        <p:spPr>
          <a:xfrm>
            <a:off x="322217" y="1"/>
            <a:ext cx="11031583" cy="2786742"/>
          </a:xfrm>
        </p:spPr>
        <p:txBody>
          <a:bodyPr>
            <a:normAutofit/>
          </a:bodyPr>
          <a:lstStyle/>
          <a:p>
            <a:pPr lvl="0" fontAlgn="base">
              <a:lnSpc>
                <a:spcPct val="100000"/>
              </a:lnSpc>
              <a:spcBef>
                <a:spcPct val="50000"/>
              </a:spcBef>
              <a:spcAft>
                <a:spcPct val="0"/>
              </a:spcAft>
            </a:pPr>
            <a:r>
              <a:rPr lang="ru-RU" altLang="ru-RU" sz="1800" dirty="0">
                <a:solidFill>
                  <a:srgbClr val="FFFFFF"/>
                </a:solidFill>
                <a:latin typeface="Tahoma" panose="020B0604030504040204" pitchFamily="34" charset="0"/>
                <a:ea typeface="+mn-ea"/>
                <a:cs typeface="+mn-cs"/>
              </a:rPr>
              <a:t>Слоны - самые большие животные, они питаются листьями деревьев, которые срывают своим хоботом – так у слонов называется длинный нос. А вот это бивни. Как вы думаете, для чего они нужны слону? (Ответы детей). Бивнями слон защищается от врагов, это такие рога. Огромными ушами слон обмахивается как веером, чтобы не было так жарко. Слоны очень любят воду и если есть поблизости река или озеро, обязательно зайдут искупаться, как дети держатся за руку матери, так и слонята ходят, держась хоботком за хвост слонихи.</a:t>
            </a:r>
            <a:br>
              <a:rPr lang="ru-RU" altLang="ru-RU" sz="1800" dirty="0">
                <a:solidFill>
                  <a:srgbClr val="FFFFFF"/>
                </a:solidFill>
                <a:latin typeface="Tahoma" panose="020B0604030504040204" pitchFamily="34" charset="0"/>
                <a:ea typeface="+mn-ea"/>
                <a:cs typeface="+mn-cs"/>
              </a:rPr>
            </a:br>
            <a:endParaRPr lang="ru-RU" dirty="0"/>
          </a:p>
        </p:txBody>
      </p:sp>
      <p:pic>
        <p:nvPicPr>
          <p:cNvPr id="4" name="Picture 2" descr="eleph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140" y="2044006"/>
            <a:ext cx="736282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0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0"/>
            <a:ext cx="12131040" cy="6858000"/>
          </a:xfrm>
          <a:prstGeom prst="rect">
            <a:avLst/>
          </a:prstGeom>
        </p:spPr>
      </p:pic>
      <p:sp>
        <p:nvSpPr>
          <p:cNvPr id="2" name="Заголовок 1"/>
          <p:cNvSpPr>
            <a:spLocks noGrp="1"/>
          </p:cNvSpPr>
          <p:nvPr>
            <p:ph type="title"/>
          </p:nvPr>
        </p:nvSpPr>
        <p:spPr>
          <a:xfrm>
            <a:off x="838200" y="365125"/>
            <a:ext cx="10515600" cy="2169069"/>
          </a:xfrm>
        </p:spPr>
        <p:txBody>
          <a:bodyPr>
            <a:normAutofit/>
          </a:bodyPr>
          <a:lstStyle/>
          <a:p>
            <a:pPr lvl="0" fontAlgn="base">
              <a:lnSpc>
                <a:spcPct val="100000"/>
              </a:lnSpc>
              <a:spcAft>
                <a:spcPct val="0"/>
              </a:spcAft>
            </a:pPr>
            <a:r>
              <a:rPr lang="ru-RU" altLang="ru-RU" sz="2400" b="1" dirty="0">
                <a:solidFill>
                  <a:srgbClr val="FFFFFF"/>
                </a:solidFill>
                <a:latin typeface="Tahoma" panose="020B0604030504040204" pitchFamily="34" charset="0"/>
                <a:ea typeface="+mn-ea"/>
                <a:cs typeface="+mn-cs"/>
              </a:rPr>
              <a:t>Тигр- самый большой и грозный из крупных кошек.</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Весит  200 - 300 кг.  Сейчас тигры стали редкими</a:t>
            </a:r>
            <a:br>
              <a:rPr lang="ru-RU" altLang="ru-RU" sz="2400" b="1" dirty="0">
                <a:solidFill>
                  <a:srgbClr val="FFFFFF"/>
                </a:solidFill>
                <a:latin typeface="Tahoma" panose="020B0604030504040204" pitchFamily="34" charset="0"/>
                <a:ea typeface="+mn-ea"/>
                <a:cs typeface="+mn-cs"/>
              </a:rPr>
            </a:br>
            <a:r>
              <a:rPr lang="ru-RU" altLang="ru-RU" sz="2400" b="1" dirty="0">
                <a:solidFill>
                  <a:srgbClr val="FFFFFF"/>
                </a:solidFill>
                <a:latin typeface="Tahoma" panose="020B0604030504040204" pitchFamily="34" charset="0"/>
                <a:ea typeface="+mn-ea"/>
                <a:cs typeface="+mn-cs"/>
              </a:rPr>
              <a:t>животными.</a:t>
            </a:r>
            <a:br>
              <a:rPr lang="ru-RU" altLang="ru-RU" sz="2400" b="1" dirty="0">
                <a:solidFill>
                  <a:srgbClr val="FFFFFF"/>
                </a:solidFill>
                <a:latin typeface="Tahoma" panose="020B0604030504040204" pitchFamily="34" charset="0"/>
                <a:ea typeface="+mn-ea"/>
                <a:cs typeface="+mn-cs"/>
              </a:rPr>
            </a:br>
            <a:endParaRPr lang="ru-RU" dirty="0"/>
          </a:p>
        </p:txBody>
      </p:sp>
      <p:pic>
        <p:nvPicPr>
          <p:cNvPr id="4" name="Picture 2" descr="ti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411" y="1449659"/>
            <a:ext cx="6945313"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216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587</Words>
  <Application>Microsoft Office PowerPoint</Application>
  <PresentationFormat>Широкоэкранный</PresentationFormat>
  <Paragraphs>69</Paragraphs>
  <Slides>29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29</vt:i4>
      </vt:variant>
    </vt:vector>
  </HeadingPairs>
  <TitlesOfParts>
    <vt:vector size="35" baseType="lpstr">
      <vt:lpstr>Arial</vt:lpstr>
      <vt:lpstr>Calibri</vt:lpstr>
      <vt:lpstr>Calibri Light</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Сегодня вам ребята предлагаю посетить виртуальный зоопарк и проверить вашу эрудицию ответив на вопросы викторины.</vt:lpstr>
      <vt:lpstr>Презентация PowerPoint</vt:lpstr>
      <vt:lpstr>Слоны - самые большие животные, они питаются листьями деревьев, которые срывают своим хоботом – так у слонов называется длинный нос. А вот это бивни. Как вы думаете, для чего они нужны слону? (Ответы детей). Бивнями слон защищается от врагов, это такие рога. Огромными ушами слон обмахивается как веером, чтобы не было так жарко. Слоны очень любят воду и если есть поблизости река или озеро, обязательно зайдут искупаться, как дети держатся за руку матери, так и слонята ходят, держась хоботком за хвост слонихи. </vt:lpstr>
      <vt:lpstr>Тигр- самый большой и грозный из крупных кошек. Весит  200 - 300 кг.  Сейчас тигры стали редкими животными. </vt:lpstr>
      <vt:lpstr>На земле существует 15 миллионов верблюдов и  все они крепкие и выносливые животные. У них  много приспособлений, чтобы жить в пустыне. Последние дикие верблюды живут в Монголии в пустыне Гоби. </vt:lpstr>
      <vt:lpstr>Среди гигантов суши бегемот уступает только слону. Взрослый самец достигает в длину 4,5 метров. Высота  его 1.5 м, а весит он 3.5 т. Бегемот- травоядное  животное. За день может  съесть до 500 кг травы. </vt:lpstr>
      <vt:lpstr>.. Это обезьяна. Она живет на деревьях и там же питается листьями и плодами. Хвост обезьяны помогает ей держаться за ветви деревьев.   Мамы обезьяны очень заботливые: купают своих детенышей, обкусывают им ногти, покрикивают на непослушных. </vt:lpstr>
      <vt:lpstr> Хамелеоны – это маленькие потомки динозавров. Смена цвета у хамелеона зависит от  состояния –  гнева, страха, усталости, голода, жажды.</vt:lpstr>
      <vt:lpstr>Комодский дракон  был обнаружен только в  1911 году. Эта огромная ящерица весит 150 кг, а её длина превышает 3 метров. Драконы –  плотоядные рептилии, они едят живых существ. Чаще их добычей становятся слабые и больные  животные. </vt:lpstr>
      <vt:lpstr>Это крокодил. Грозное и опасное животное. А почему, как вы думаете? (Ответы детей). Сильные зубы нужны крокодилу для того, чтобы хватать добычу, разрывать и пережевывать. Знаете ли вы, чем питается крокодил? (Ответы детей). Молодые крокодилы едят рыбу, птиц, насекомых, а взрослым по зубам даже зебры, прибежавшие к водоему попить воды. Такие животные, которые как крокодилы, питаются другими животными, называются – хищники. Повторите это слово и постарайтесь запомнить. Ну, и конечно, такие зубы служат надежной защитой от врагов. Крокодил может жить и на земле и в воде. Но именно в воде они чувствуют себя спокойнее. Плавать крокодилам помогают лапы, которыми они гребут, и хвост, который они используют как руль. Крокодилиха откладывает яйца в ямку недалеко от воды. А детеныши крокодила вылупляются из яиц, совсем как цыплята или утята. </vt:lpstr>
      <vt:lpstr> Большая панда  скрывается от  любопытных глаз в  восточных Гималаях. Живёт в непроходимых  бамбуковых лесах.  Любит молодые побеги  бамбука. Но если их нет, то  ест старые стебли. Охотится  и на мелких зверюшек.</vt:lpstr>
      <vt:lpstr>Медведи – это мохнатые  тяжеловесы среди   хищников. Самый большой из  медведей – белый  полярный медведь.  Его  длина больше 3 м,  весит он целую тонну. </vt:lpstr>
      <vt:lpstr> Еноты – жители Северной Америки. Селятся около пресных водоёмов, где и ищут пищу  и корм. Очень любопытные, смышлёные и приспосабливающиеся животные.</vt:lpstr>
      <vt:lpstr>Это лев. Вы узнали его по густой гриве. Но такая грива бывает только у львов – пап, у львиц – мам гривы нет. Льва называют «царь зверей». Львы любят подолгу дремать и бездельничать. Нападают они только тогда, когда голодны или кто-то пытается его обидеть. Львы – хищники. Что это значит? Чем питаются львы?  Львы не охотятся в одиночку. Живут они тоже большими семьями. Взрослые львы любят поиграть с малышами – львятами. Еще они учат их всему важному для жизни львов. </vt:lpstr>
      <vt:lpstr>Бурундук – проворный и ловкий, похож на маленькую  белку. Обитает в  глухих таёжных лесах, на зелёных   полянах. </vt:lpstr>
      <vt:lpstr>Хорёк –ловкое и быстрое животное, очень умное, хитрое и осторожное. Обитает по всей Европе и Азии. </vt:lpstr>
      <vt:lpstr>Ленивец – живёт во влажных лесах Южной Америки. Он всю жизнь проводит вверх ногами, цепляется  всеми четырьмя конечностями за ветку  и весит под ней.  Не испытывает неудобств. </vt:lpstr>
      <vt:lpstr>Его фигура в средней части напоминает нам хвост рака, уши  похожи на уши опоссума, а хвост... Уж не позаимствовал ли он его  у динозавра? Бронированная спина животного покрыта пучками  редких жестких волос, а у основания хвоста расположены железы,  издающие резкий мускусный запах. В Южной Америке броненосцы  распространены достаточно широко.  </vt:lpstr>
      <vt:lpstr>Гигантская черепаха по имени Генриетта - старейшая из ныне  живущих на Земле существ, отметила сегодня очередной день  рождения. Легендарной долгожительнице исполнилось 175 лет.  В честь юбилея зоопарк Стива Ирвина в Австралии, где последние  десятилетия живет Генриетта, устроил пышный праздник.  Именинницу накормили разными лакомствами, в частности  розовым тортом из гибискуса.  Старушка-черепаха, которая к своим преклонным годам достигла  размера письменного стола . </vt:lpstr>
      <vt:lpstr>Презентация PowerPoint</vt:lpstr>
      <vt:lpstr>Презентация PowerPoint</vt:lpstr>
      <vt:lpstr>                         КРОССВОРД 1. Не надо говорить «Кись-Кись»:     Большая кошка эта - …………. 2. Колючки – лучшее из блюд,     На завтрак любит наш - ….. 3. Оборвал стальной капкан,     Поросенок – великан…. 4. В Нил добычу утащил,     Кровожадный ………. 5. В речке сеть разорвалась,     На простор уплыл ……. 6. Не подходит к нам в друзья,     Ядовитая…………….. 7.  У курятника таится,      Эта хитрая ………. 8. Толстокож, жесток и строг,     Африканский ………….</vt:lpstr>
      <vt:lpstr>Презентация PowerPoint</vt:lpstr>
      <vt:lpstr>Сегодня посетить ЗООПАРК можно не выходя из дома, для этого достаточно чтобы у вас был компьютер. До новых встреч!</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Nik Nik</dc:creator>
  <cp:lastModifiedBy>Nik Nik</cp:lastModifiedBy>
  <cp:revision>18</cp:revision>
  <dcterms:created xsi:type="dcterms:W3CDTF">2021-02-09T06:12:31Z</dcterms:created>
  <dcterms:modified xsi:type="dcterms:W3CDTF">2021-02-12T07:14:27Z</dcterms:modified>
</cp:coreProperties>
</file>