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6" r:id="rId4"/>
    <p:sldId id="270" r:id="rId5"/>
    <p:sldId id="292" r:id="rId6"/>
    <p:sldId id="291" r:id="rId7"/>
    <p:sldId id="294" r:id="rId8"/>
    <p:sldId id="293" r:id="rId9"/>
    <p:sldId id="279" r:id="rId10"/>
    <p:sldId id="274" r:id="rId11"/>
    <p:sldId id="277" r:id="rId12"/>
    <p:sldId id="272" r:id="rId13"/>
    <p:sldId id="273" r:id="rId14"/>
    <p:sldId id="282" r:id="rId15"/>
    <p:sldId id="295" r:id="rId16"/>
    <p:sldId id="283" r:id="rId17"/>
    <p:sldId id="284" r:id="rId18"/>
    <p:sldId id="285" r:id="rId19"/>
    <p:sldId id="286" r:id="rId20"/>
    <p:sldId id="281" r:id="rId21"/>
    <p:sldId id="278" r:id="rId22"/>
    <p:sldId id="287" r:id="rId23"/>
    <p:sldId id="289" r:id="rId24"/>
    <p:sldId id="288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497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c.academic.ru/dic.nsf/ruwiki/50145" TargetMode="External"/><Relationship Id="rId4" Type="http://schemas.openxmlformats.org/officeDocument/2006/relationships/hyperlink" Target="https://dic.academic.ru/dic.nsf/ruwiki/17140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indent="809625" algn="ctr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600" dirty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3600" dirty="0"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ормы,  методы  и  приемы   обучения  игре  на  детских </a:t>
            </a:r>
            <a:br>
              <a:rPr lang="ru-RU" sz="3600" dirty="0"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шумовых и  музыкальных  инструментах</a:t>
            </a:r>
            <a:endParaRPr lang="ru-RU" sz="3600" dirty="0">
              <a:solidFill>
                <a:srgbClr val="0070C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Дистанционное обучение\3-аш\image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3"/>
            <a:ext cx="5544616" cy="131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F:\Дистанционное обучение\3-аш\hello_html_55a8c0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6247259" cy="243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Изображение длительностей на начальном этапе могут выглядеть и так….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Большие предметы – более долгие звуки,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маленькие –короткие звуки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2492896"/>
            <a:ext cx="8049615" cy="954107"/>
            <a:chOff x="755576" y="2492896"/>
            <a:chExt cx="8049615" cy="95410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5576" y="2564904"/>
              <a:ext cx="5184576" cy="64807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2160" y="2492896"/>
              <a:ext cx="2793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rgbClr val="0070C0"/>
                  </a:solidFill>
                  <a:latin typeface="Arial Narrow" pitchFamily="34" charset="0"/>
                </a:rPr>
                <a:t>А так выглядят ноты </a:t>
              </a:r>
            </a:p>
            <a:p>
              <a:pPr algn="ctr"/>
              <a:r>
                <a:rPr lang="ru-RU" sz="1400" b="1" i="1" dirty="0" smtClean="0">
                  <a:solidFill>
                    <a:srgbClr val="0070C0"/>
                  </a:solidFill>
                  <a:latin typeface="Arial Narrow" pitchFamily="34" charset="0"/>
                </a:rPr>
                <a:t>указывающие на продолжительность</a:t>
              </a:r>
            </a:p>
            <a:p>
              <a:pPr algn="ctr"/>
              <a:r>
                <a:rPr lang="ru-RU" sz="1400" b="1" i="1" dirty="0" smtClean="0">
                  <a:solidFill>
                    <a:srgbClr val="0070C0"/>
                  </a:solidFill>
                  <a:latin typeface="Arial Narrow" pitchFamily="34" charset="0"/>
                </a:rPr>
                <a:t> звука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012160" y="2852936"/>
              <a:ext cx="504056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Дистанционное обучение\3-аш\img14.jpg"/>
          <p:cNvPicPr>
            <a:picLocks noChangeAspect="1" noChangeArrowheads="1"/>
          </p:cNvPicPr>
          <p:nvPr/>
        </p:nvPicPr>
        <p:blipFill>
          <a:blip r:embed="rId2" cstate="print"/>
          <a:srcRect t="25590" b="7083"/>
          <a:stretch>
            <a:fillRect/>
          </a:stretch>
        </p:blipFill>
        <p:spPr bwMode="auto">
          <a:xfrm>
            <a:off x="3923928" y="548680"/>
            <a:ext cx="4752528" cy="2399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Дистанционное обучение\3-аш\img18.jpg"/>
          <p:cNvPicPr>
            <a:picLocks noChangeAspect="1" noChangeArrowheads="1"/>
          </p:cNvPicPr>
          <p:nvPr/>
        </p:nvPicPr>
        <p:blipFill>
          <a:blip r:embed="rId3" cstate="print"/>
          <a:srcRect t="12462" r="51806" b="19550"/>
          <a:stretch>
            <a:fillRect/>
          </a:stretch>
        </p:blipFill>
        <p:spPr bwMode="auto">
          <a:xfrm>
            <a:off x="611560" y="2564904"/>
            <a:ext cx="3528392" cy="373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F:\Дистанционное обучение\3-аш\img7.jpg"/>
          <p:cNvPicPr>
            <a:picLocks noChangeAspect="1" noChangeArrowheads="1"/>
          </p:cNvPicPr>
          <p:nvPr/>
        </p:nvPicPr>
        <p:blipFill>
          <a:blip r:embed="rId4" cstate="print"/>
          <a:srcRect l="18500" t="2751" b="2751"/>
          <a:stretch>
            <a:fillRect/>
          </a:stretch>
        </p:blipFill>
        <p:spPr bwMode="auto">
          <a:xfrm>
            <a:off x="5076056" y="3068960"/>
            <a:ext cx="3337294" cy="3079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54868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Соединение символа длительности  музыкального звука 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и слова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Дистанционное обучение\3-аш\27861009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2077" t="11664" r="7410" b="66310"/>
          <a:stretch>
            <a:fillRect/>
          </a:stretch>
        </p:blipFill>
        <p:spPr bwMode="auto">
          <a:xfrm>
            <a:off x="1187624" y="2276872"/>
            <a:ext cx="6768752" cy="137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:\Дистанционное обучение\3-аш\27861009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2077" t="68552" r="7410" b="11012"/>
          <a:stretch>
            <a:fillRect/>
          </a:stretch>
        </p:blipFill>
        <p:spPr bwMode="auto">
          <a:xfrm>
            <a:off x="1259632" y="4221088"/>
            <a:ext cx="67687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Ритмические  упражнения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Выполните задание!!!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№1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Допишите ритмический рисунок к стихотворениям, обозначая долгие слоги одной палочкой, а более короткие соединенные по две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54868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Приемы развития чувства ритма</a:t>
            </a:r>
          </a:p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Arial Narrow" pitchFamily="34" charset="0"/>
              </a:rPr>
              <a:t>Прохлопывание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 (выстукивания) ритма имен и слов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44034" name="Picture 2" descr="F:\Дистанционное обучение\3-аш\slay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Вот вам новая игра,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В ритме говорить слова.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Как узнаешь инструмент,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Называй в тот же момент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4038" name="AutoShape 6" descr="https://im0-tub-ru.yandex.net/i?id=b9ed7f1c39c61588060802d829345eeb&amp;n=33&amp;w=219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im0-tub-ru.yandex.net/i?id=f861a9c3c63c61164727cea82b7b7983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F:\Дистанционное обучение\3-аш\slay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2795803" cy="2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515719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Выполните задание!!!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№2  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Напишите (по аналогии с примерами на слайде)  ритм двух слов и двух имен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Дистанционное обучение\3-аш\1ab16d89f123c77e548d7001290675db.jpg"/>
          <p:cNvPicPr>
            <a:picLocks noChangeAspect="1" noChangeArrowheads="1"/>
          </p:cNvPicPr>
          <p:nvPr/>
        </p:nvPicPr>
        <p:blipFill>
          <a:blip r:embed="rId2" cstate="print"/>
          <a:srcRect l="2362" t="4725" r="1958" b="10226"/>
          <a:stretch>
            <a:fillRect/>
          </a:stretch>
        </p:blipFill>
        <p:spPr bwMode="auto">
          <a:xfrm>
            <a:off x="5076056" y="1844824"/>
            <a:ext cx="3600400" cy="219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F:\Дистанционное обучение\3-аш\img0.jpg"/>
          <p:cNvPicPr>
            <a:picLocks noChangeAspect="1" noChangeArrowheads="1"/>
          </p:cNvPicPr>
          <p:nvPr/>
        </p:nvPicPr>
        <p:blipFill>
          <a:blip r:embed="rId3" cstate="print"/>
          <a:srcRect l="8269" t="6300" r="13770" b="49601"/>
          <a:stretch>
            <a:fillRect/>
          </a:stretch>
        </p:blipFill>
        <p:spPr bwMode="auto">
          <a:xfrm>
            <a:off x="323528" y="4293096"/>
            <a:ext cx="475252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F:\Дистанционное обучение\3-аш\img15.jpg"/>
          <p:cNvPicPr>
            <a:picLocks noChangeAspect="1" noChangeArrowheads="1"/>
          </p:cNvPicPr>
          <p:nvPr/>
        </p:nvPicPr>
        <p:blipFill>
          <a:blip r:embed="rId4" cstate="print"/>
          <a:srcRect l="27669" t="22191" r="22435" b="42585"/>
          <a:stretch>
            <a:fillRect/>
          </a:stretch>
        </p:blipFill>
        <p:spPr bwMode="auto">
          <a:xfrm>
            <a:off x="539552" y="1772816"/>
            <a:ext cx="4191465" cy="236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F:\Дистанционное обучение\3-аш\img9.jpg"/>
          <p:cNvPicPr>
            <a:picLocks noChangeAspect="1" noChangeArrowheads="1"/>
          </p:cNvPicPr>
          <p:nvPr/>
        </p:nvPicPr>
        <p:blipFill>
          <a:blip r:embed="rId5" cstate="print"/>
          <a:srcRect t="17150" b="2351"/>
          <a:stretch>
            <a:fillRect/>
          </a:stretch>
        </p:blipFill>
        <p:spPr bwMode="auto">
          <a:xfrm>
            <a:off x="5220072" y="4293096"/>
            <a:ext cx="3312368" cy="199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76470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1.Слушаем музыку и выбираем инструменты</a:t>
            </a:r>
          </a:p>
          <a:p>
            <a:r>
              <a:rPr lang="ru-RU" sz="2000" b="1" dirty="0" smtClean="0">
                <a:latin typeface="Arial Narrow" pitchFamily="34" charset="0"/>
              </a:rPr>
              <a:t>2. Решаем, какой инструмент будет исполнять короткие звуки, а какой ударения (акценты) и долгие звуки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76672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Переходим к практике…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277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Выбор музыкального инструмента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для детского исполнения чаще используют ударные шумовые инструменты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выбирая «роли» для инструментов – ориентируемся на характер их звучания (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они не должны заглушать звучание основной мелодии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инструментам с продолжительным звуком (как у треугольника) стараемся не поручать исполнение коротких звуков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0648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Терминологический  словарь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Способ игры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– это исходная позиция инструмента, т.е. Вариант расположения его в руках исполнителя при игре стоя или сидя.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Приём игры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– это приём </a:t>
            </a:r>
            <a:r>
              <a:rPr lang="ru-RU" sz="2000" b="1" dirty="0" err="1" smtClean="0">
                <a:latin typeface="Arial Narrow" pitchFamily="34" charset="0"/>
              </a:rPr>
              <a:t>звукоизвлечения</a:t>
            </a:r>
            <a:r>
              <a:rPr lang="ru-RU" sz="2000" b="1" dirty="0" smtClean="0">
                <a:latin typeface="Arial Narrow" pitchFamily="34" charset="0"/>
              </a:rPr>
              <a:t>. </a:t>
            </a:r>
          </a:p>
          <a:p>
            <a:r>
              <a:rPr lang="ru-RU" sz="2000" b="1" i="1" dirty="0" err="1" smtClean="0">
                <a:solidFill>
                  <a:srgbClr val="0070C0"/>
                </a:solidFill>
                <a:latin typeface="Arial Narrow" pitchFamily="34" charset="0"/>
              </a:rPr>
              <a:t>Остинатный</a:t>
            </a:r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 ритм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– постоянный заданный ритм, </a:t>
            </a: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 </a:t>
            </a:r>
            <a:endParaRPr lang="ru-RU" sz="2000" b="1" dirty="0" smtClean="0">
              <a:latin typeface="Arial Narrow" pitchFamily="34" charset="0"/>
            </a:endParaRPr>
          </a:p>
          <a:p>
            <a:r>
              <a:rPr lang="ru-RU" sz="2000" b="1" i="1" dirty="0" smtClean="0">
                <a:latin typeface="Arial Narrow" pitchFamily="34" charset="0"/>
              </a:rPr>
              <a:t>Виды инструментального сопровождения:</a:t>
            </a:r>
            <a:r>
              <a:rPr lang="ru-RU" sz="2000" b="1" dirty="0" smtClean="0">
                <a:latin typeface="Arial Narrow" pitchFamily="34" charset="0"/>
              </a:rPr>
              <a:t> </a:t>
            </a:r>
          </a:p>
          <a:p>
            <a:r>
              <a:rPr lang="ru-RU" sz="2000" b="1" dirty="0" smtClean="0">
                <a:latin typeface="Arial Narrow" pitchFamily="34" charset="0"/>
              </a:rPr>
              <a:t>- пульсация долей (</a:t>
            </a:r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равномерное чередование</a:t>
            </a:r>
            <a:r>
              <a:rPr lang="ru-RU" sz="2000" b="1" dirty="0" smtClean="0">
                <a:latin typeface="Arial Narrow" pitchFamily="34" charset="0"/>
              </a:rPr>
              <a:t>); </a:t>
            </a:r>
          </a:p>
          <a:p>
            <a:r>
              <a:rPr lang="ru-RU" sz="2000" b="1" dirty="0" smtClean="0">
                <a:latin typeface="Arial Narrow" pitchFamily="34" charset="0"/>
              </a:rPr>
              <a:t>- дублирование ритмического рисунка произведения(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обычно это называют «хлопать в такт» музыки, повторяя ее ритм</a:t>
            </a:r>
            <a:r>
              <a:rPr lang="ru-RU" sz="2000" b="1" dirty="0" smtClean="0">
                <a:latin typeface="Arial Narrow" pitchFamily="34" charset="0"/>
              </a:rPr>
              <a:t>); </a:t>
            </a:r>
          </a:p>
          <a:p>
            <a:r>
              <a:rPr lang="ru-RU" sz="2000" b="1" dirty="0" smtClean="0">
                <a:latin typeface="Arial Narrow" pitchFamily="34" charset="0"/>
              </a:rPr>
              <a:t>- исполнение </a:t>
            </a:r>
            <a:r>
              <a:rPr lang="ru-RU" sz="2000" b="1" dirty="0" err="1" smtClean="0">
                <a:latin typeface="Arial Narrow" pitchFamily="34" charset="0"/>
              </a:rPr>
              <a:t>остинатного</a:t>
            </a:r>
            <a:r>
              <a:rPr lang="ru-RU" sz="2000" b="1" dirty="0" smtClean="0">
                <a:latin typeface="Arial Narrow" pitchFamily="34" charset="0"/>
              </a:rPr>
              <a:t> ритма:  2/4 (</a:t>
            </a:r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например, всегда прохлопываем только на счет «раз» - простой вид </a:t>
            </a:r>
            <a:r>
              <a:rPr lang="ru-RU" sz="2000" b="1" i="1" dirty="0" err="1" smtClean="0">
                <a:solidFill>
                  <a:srgbClr val="0070C0"/>
                </a:solidFill>
                <a:latin typeface="Arial Narrow" pitchFamily="34" charset="0"/>
              </a:rPr>
              <a:t>остинатного</a:t>
            </a:r>
            <a:r>
              <a:rPr lang="ru-RU" sz="2000" b="1" i="1" dirty="0" smtClean="0">
                <a:solidFill>
                  <a:srgbClr val="0070C0"/>
                </a:solidFill>
                <a:latin typeface="Arial Narrow" pitchFamily="34" charset="0"/>
              </a:rPr>
              <a:t> ритма</a:t>
            </a:r>
            <a:r>
              <a:rPr lang="ru-RU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ru-RU" sz="2000" b="1" i="1" u="sng" dirty="0" smtClean="0">
                <a:latin typeface="Arial Narrow" pitchFamily="34" charset="0"/>
              </a:rPr>
              <a:t>1 этап</a:t>
            </a:r>
            <a:r>
              <a:rPr lang="ru-RU" sz="2000" b="1" dirty="0" smtClean="0">
                <a:latin typeface="Arial Narrow" pitchFamily="34" charset="0"/>
              </a:rPr>
              <a:t> – равномерная пульсация долей;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6804248" y="443711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80312" y="4509120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Arial Narrow" pitchFamily="34" charset="0"/>
              </a:rPr>
              <a:t>Сильный удар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11560" y="4437112"/>
            <a:ext cx="5904656" cy="1753858"/>
            <a:chOff x="611560" y="4437112"/>
            <a:chExt cx="5904656" cy="175385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11560" y="4437112"/>
              <a:ext cx="5904656" cy="1753858"/>
              <a:chOff x="611560" y="4437112"/>
              <a:chExt cx="5904656" cy="1753858"/>
            </a:xfrm>
          </p:grpSpPr>
          <p:pic>
            <p:nvPicPr>
              <p:cNvPr id="8193" name="Picture 1" descr="F:\Дистанционное обучение\3-аш\img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01" t="12201" r="14563" b="56300"/>
              <a:stretch>
                <a:fillRect/>
              </a:stretch>
            </p:blipFill>
            <p:spPr bwMode="auto">
              <a:xfrm>
                <a:off x="611560" y="4437112"/>
                <a:ext cx="5904656" cy="17538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" name="Овал 3"/>
              <p:cNvSpPr/>
              <p:nvPr/>
            </p:nvSpPr>
            <p:spPr>
              <a:xfrm>
                <a:off x="827584" y="5085184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Скругленный прямоугольник 7"/>
            <p:cNvSpPr/>
            <p:nvPr/>
          </p:nvSpPr>
          <p:spPr>
            <a:xfrm>
              <a:off x="827584" y="4437112"/>
              <a:ext cx="5616624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Arial Narrow" pitchFamily="34" charset="0"/>
              </a:rPr>
              <a:t>2 этап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– восприятие и воспроизведение только сильных долей; </a:t>
            </a:r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r>
              <a:rPr lang="ru-RU" sz="2000" b="1" i="1" u="sng" dirty="0" smtClean="0">
                <a:solidFill>
                  <a:srgbClr val="0070C0"/>
                </a:solidFill>
                <a:latin typeface="Arial Narrow" pitchFamily="34" charset="0"/>
              </a:rPr>
              <a:t>3 этап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– восприятие и воспроизведение только слабых долей;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i="1" u="sng" dirty="0" smtClean="0"/>
          </a:p>
          <a:p>
            <a:endParaRPr lang="ru-RU" b="1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1043608" y="1124744"/>
            <a:ext cx="6912768" cy="1224136"/>
            <a:chOff x="1043608" y="4725144"/>
            <a:chExt cx="6408712" cy="1183498"/>
          </a:xfrm>
        </p:grpSpPr>
        <p:pic>
          <p:nvPicPr>
            <p:cNvPr id="3" name="Picture 1" descr="F:\Дистанционное обучение\3-аш\img2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24116" r="14563" b="56300"/>
            <a:stretch>
              <a:fillRect/>
            </a:stretch>
          </p:blipFill>
          <p:spPr bwMode="auto">
            <a:xfrm>
              <a:off x="1043608" y="4725144"/>
              <a:ext cx="6408712" cy="1183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835696" y="5301208"/>
              <a:ext cx="288032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555776" y="5229200"/>
              <a:ext cx="288032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275856" y="5301208"/>
              <a:ext cx="288032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1187624" y="3356992"/>
            <a:ext cx="6552728" cy="1440160"/>
            <a:chOff x="1115616" y="3429000"/>
            <a:chExt cx="6408712" cy="1183498"/>
          </a:xfrm>
        </p:grpSpPr>
        <p:pic>
          <p:nvPicPr>
            <p:cNvPr id="10" name="Picture 1" descr="F:\Дистанционное обучение\3-аш\img2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24116" r="14563" b="56300"/>
            <a:stretch>
              <a:fillRect/>
            </a:stretch>
          </p:blipFill>
          <p:spPr bwMode="auto">
            <a:xfrm>
              <a:off x="1115616" y="3429000"/>
              <a:ext cx="6408712" cy="1183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1547664" y="4005064"/>
              <a:ext cx="288032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67744" y="4005064"/>
              <a:ext cx="288032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987824" y="4005064"/>
              <a:ext cx="288032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15616" y="5229200"/>
            <a:ext cx="678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№3   Простучите карандашом или ручкой ритмические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9695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5 этап – восприятие и воспроизведение </a:t>
            </a:r>
            <a:r>
              <a:rPr lang="ru-RU" sz="2000" b="1" dirty="0" err="1" smtClean="0">
                <a:latin typeface="Arial Narrow" pitchFamily="34" charset="0"/>
              </a:rPr>
              <a:t>остинатного</a:t>
            </a:r>
            <a:r>
              <a:rPr lang="ru-RU" sz="2000" b="1" dirty="0" smtClean="0">
                <a:latin typeface="Arial Narrow" pitchFamily="34" charset="0"/>
              </a:rPr>
              <a:t> ритма </a:t>
            </a:r>
          </a:p>
          <a:p>
            <a:r>
              <a:rPr lang="ru-RU" sz="2000" b="1" dirty="0" smtClean="0">
                <a:latin typeface="Arial Narrow" pitchFamily="34" charset="0"/>
              </a:rPr>
              <a:t>приучить детей к коллективному согласованному </a:t>
            </a:r>
            <a:r>
              <a:rPr lang="ru-RU" sz="2000" b="1" dirty="0" err="1" smtClean="0">
                <a:latin typeface="Arial Narrow" pitchFamily="34" charset="0"/>
              </a:rPr>
              <a:t>музицированию</a:t>
            </a:r>
            <a:r>
              <a:rPr lang="ru-RU" sz="2000" b="1" dirty="0" smtClean="0">
                <a:latin typeface="Arial Narrow" pitchFamily="34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Arial Narrow" pitchFamily="34" charset="0"/>
              </a:rPr>
              <a:t>4 этап</a:t>
            </a:r>
            <a:r>
              <a:rPr lang="ru-RU" sz="2000" b="1" dirty="0" smtClean="0">
                <a:latin typeface="Arial Narrow" pitchFamily="34" charset="0"/>
              </a:rPr>
              <a:t> – восприятие и воспроизведение ритма, т.е. Точного ритмического рисунка произведения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124744"/>
            <a:ext cx="7815417" cy="1784598"/>
            <a:chOff x="611560" y="1124744"/>
            <a:chExt cx="7815417" cy="1784598"/>
          </a:xfrm>
        </p:grpSpPr>
        <p:pic>
          <p:nvPicPr>
            <p:cNvPr id="4" name="Picture 2" descr="F:\Дистанционное обучение\3-аш\3.jpg"/>
            <p:cNvPicPr>
              <a:picLocks noChangeAspect="1" noChangeArrowheads="1"/>
            </p:cNvPicPr>
            <p:nvPr/>
          </p:nvPicPr>
          <p:blipFill>
            <a:blip r:embed="rId2" cstate="print"/>
            <a:srcRect l="3538" t="18676" r="2751"/>
            <a:stretch>
              <a:fillRect/>
            </a:stretch>
          </p:blipFill>
          <p:spPr bwMode="auto">
            <a:xfrm>
              <a:off x="1475656" y="1124744"/>
              <a:ext cx="6951321" cy="178459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11560" y="119675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 Narrow" pitchFamily="34" charset="0"/>
                </a:rPr>
                <a:t>ритм</a:t>
              </a:r>
              <a:endParaRPr lang="ru-RU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0" y="2060848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 Narrow" pitchFamily="34" charset="0"/>
                </a:rPr>
                <a:t>метр</a:t>
              </a:r>
            </a:p>
          </p:txBody>
        </p:sp>
      </p:grpSp>
      <p:pic>
        <p:nvPicPr>
          <p:cNvPr id="39938" name="Picture 2" descr="F:\Дистанционное обучение\3-аш\img36.jpg"/>
          <p:cNvPicPr>
            <a:picLocks noChangeAspect="1" noChangeArrowheads="1"/>
          </p:cNvPicPr>
          <p:nvPr/>
        </p:nvPicPr>
        <p:blipFill>
          <a:blip r:embed="rId3" cstate="print"/>
          <a:srcRect l="5901" t="43700" r="5113" b="34250"/>
          <a:stretch>
            <a:fillRect/>
          </a:stretch>
        </p:blipFill>
        <p:spPr bwMode="auto">
          <a:xfrm>
            <a:off x="755576" y="4869160"/>
            <a:ext cx="8136904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378904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Это интересно!!!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В произведении  «Болеро»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композитора Мориса Равеля (фр.)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Малый барабан исполняет этот </a:t>
            </a:r>
            <a:r>
              <a:rPr lang="ru-RU" sz="2000" b="1" dirty="0" err="1" smtClean="0">
                <a:solidFill>
                  <a:srgbClr val="0070C0"/>
                </a:solidFill>
                <a:latin typeface="Arial Narrow" pitchFamily="34" charset="0"/>
              </a:rPr>
              <a:t>остинатный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ритм 169 раз (4056 ударов)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Решаем задачи: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подготовить детей к восприятию дирижерских жестов;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развивать их собственное творчество, путем импровизации и сочинения, используя при этом самые простые и доступные детям тексты и шумовые инструменты;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исполнение своей партии в оркестровом коллективе, 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умение слушать и понимать музыку, исполняемую отдельными группами и оркестром в целом, 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 Narrow" pitchFamily="34" charset="0"/>
              </a:rPr>
              <a:t>согласованное исполнение в оркестре в соответствии с требованиями руководителя (дирижера).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1246693"/>
            <a:ext cx="7991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ормы,  методы  и  приемы   обучения  игре  на  детских </a:t>
            </a:r>
          </a:p>
          <a:p>
            <a:pPr marL="0" marR="0" lvl="0" indent="8096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шумовых и  музыкальных  инструментах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indent="8096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на  занятиях используются различные формы работы, сочетаются изучение </a:t>
            </a:r>
            <a:r>
              <a:rPr lang="ru-RU" sz="2000" u="sng" dirty="0" smtClean="0">
                <a:latin typeface="Arial Narrow" pitchFamily="34" charset="0"/>
                <a:cs typeface="Arial" pitchFamily="34" charset="0"/>
              </a:rPr>
              <a:t>теоретического материала  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и </a:t>
            </a:r>
            <a:r>
              <a:rPr lang="ru-RU" sz="2000" u="sng" dirty="0" smtClean="0">
                <a:latin typeface="Arial Narrow" pitchFamily="34" charset="0"/>
                <a:cs typeface="Arial" pitchFamily="34" charset="0"/>
              </a:rPr>
              <a:t>практическая работа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: </a:t>
            </a:r>
          </a:p>
          <a:p>
            <a:pPr indent="80962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ритмические упражнения, игра на металлофоне и ксилофоне (основные навыки), игра  на  шумовых  инструментах,  игра в оркестре, творческие упражнения, импровизации. </a:t>
            </a:r>
          </a:p>
          <a:p>
            <a:pPr indent="80962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Все формы работы логично сменяют и дополняют друг друга.</a:t>
            </a:r>
          </a:p>
          <a:p>
            <a:pPr marL="0" marR="0" lvl="0" indent="809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Виды инструментов:</a:t>
            </a:r>
          </a:p>
          <a:p>
            <a:pPr marL="0" marR="0" lvl="0" indent="809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Мелодические (металлофон, ксилофон)</a:t>
            </a:r>
          </a:p>
          <a:p>
            <a:pPr marL="0" marR="0" lvl="0" indent="809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Немелодические (бубенцы, треугольники различного размера и толщины, бубны, кастаньеты, трещотки, ложки, блоки и т.д.)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Существует несколько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способов обучения игры на мелодических инструментах: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по нотам, </a:t>
            </a:r>
            <a:b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по цветовым или цифровым обозначениям, </a:t>
            </a:r>
            <a:b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по слуху.</a:t>
            </a:r>
            <a:endParaRPr lang="ru-RU" sz="24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Дистанционное обучение\3-аш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im0-tub-ru.yandex.net/i?id=dd4d8c01f03b1345489d5ad538fa87f2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3" name="Picture 3" descr="F:\Дистанционное обучение\3-аш\101.jpg"/>
          <p:cNvPicPr>
            <a:picLocks noChangeAspect="1" noChangeArrowheads="1"/>
          </p:cNvPicPr>
          <p:nvPr/>
        </p:nvPicPr>
        <p:blipFill>
          <a:blip r:embed="rId2" cstate="print"/>
          <a:srcRect l="6048" t="23520" r="34481" b="7265"/>
          <a:stretch>
            <a:fillRect/>
          </a:stretch>
        </p:blipFill>
        <p:spPr bwMode="auto">
          <a:xfrm>
            <a:off x="3718390" y="1988840"/>
            <a:ext cx="4784688" cy="4176464"/>
          </a:xfrm>
          <a:prstGeom prst="rect">
            <a:avLst/>
          </a:prstGeom>
          <a:noFill/>
        </p:spPr>
      </p:pic>
      <p:pic>
        <p:nvPicPr>
          <p:cNvPr id="40964" name="Picture 4" descr="F:\Дистанционное обучение\3-аш\c6d6b64b691ddae6cbb795b6099469da.jpg"/>
          <p:cNvPicPr>
            <a:picLocks noChangeAspect="1" noChangeArrowheads="1"/>
          </p:cNvPicPr>
          <p:nvPr/>
        </p:nvPicPr>
        <p:blipFill>
          <a:blip r:embed="rId3" cstate="print"/>
          <a:srcRect l="12201" t="11135" r="7161" b="9881"/>
          <a:stretch>
            <a:fillRect/>
          </a:stretch>
        </p:blipFill>
        <p:spPr bwMode="auto">
          <a:xfrm rot="5210768" flipH="1">
            <a:off x="313402" y="2647038"/>
            <a:ext cx="3960440" cy="27880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Внимание! </a:t>
            </a:r>
          </a:p>
          <a:p>
            <a:pPr algn="ctr"/>
            <a:r>
              <a:rPr lang="ru-RU" sz="2000" dirty="0" smtClean="0">
                <a:latin typeface="Arial Narrow" pitchFamily="34" charset="0"/>
              </a:rPr>
              <a:t>У каждого инструмента своя цветовая гамма и последовательность цветов.</a:t>
            </a:r>
          </a:p>
          <a:p>
            <a:pPr algn="ctr"/>
            <a:r>
              <a:rPr lang="ru-RU" sz="2000" dirty="0" smtClean="0">
                <a:latin typeface="Arial Narrow" pitchFamily="34" charset="0"/>
              </a:rPr>
              <a:t>К каждому такому инструменту прилагаются свои карточки для исполнения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Вывод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Пульс</a:t>
            </a:r>
            <a:r>
              <a:rPr lang="ru-RU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музыке – это равномерные одинаковые удары</a:t>
            </a:r>
            <a:r>
              <a:rPr lang="ru-RU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Сильные и слабые уд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ары пульса.</a:t>
            </a:r>
            <a:r>
              <a:rPr lang="ru-RU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музыке пульсация имеет строгую закономерность чередования между сильными и слабыми ударами.</a:t>
            </a:r>
            <a:r>
              <a:rPr lang="ru-RU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Ритм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Arial Narrow" pitchFamily="34" charset="0"/>
              </a:rPr>
              <a:t>последовательность  звуков различной продолжительности, </a:t>
            </a:r>
          </a:p>
          <a:p>
            <a:r>
              <a:rPr lang="ru-RU" b="1" dirty="0" smtClean="0">
                <a:latin typeface="Arial Narrow" pitchFamily="34" charset="0"/>
              </a:rPr>
              <a:t>Ритм влияет на  эмоциональный строй музыки</a:t>
            </a:r>
            <a:r>
              <a:rPr lang="ru-RU" dirty="0" smtClean="0">
                <a:latin typeface="Arial Narrow" pitchFamily="34" charset="0"/>
              </a:rPr>
              <a:t>( в марше и колыбельной разный ритм)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Музыкальные инструменты 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отличаются окраской звука</a:t>
            </a:r>
          </a:p>
          <a:p>
            <a:endParaRPr lang="ru-RU" b="1" dirty="0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Способ игры 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это исходная позиция инструмента, т.е. Вариант расположения его в руках исполнителя при игре стоя или сидя.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Приём игры 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это приём </a:t>
            </a:r>
            <a:r>
              <a:rPr lang="ru-RU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звукоизвлечения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Остинатный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ритм 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постоянный заданный ритм, </a:t>
            </a:r>
          </a:p>
          <a:p>
            <a:pPr algn="ctr"/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Виды инструментального сопровождения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- пульсация долей; </a:t>
            </a:r>
          </a:p>
          <a:p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- дублирование ритмического рисунка произведения;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b="1" dirty="0" err="1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остинатного</a:t>
            </a:r>
            <a:r>
              <a:rPr lang="ru-RU" b="1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ритма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Обучение игре на музыкальных инструментах – от речевых упражнений до игры в ансамбле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1124744"/>
            <a:ext cx="78488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Включение в урок игры на детских музыкальных инструментах связано с решением следующих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педагогических задач: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  <a:tab pos="9144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стимулировать исполнительскую деятельность детей на занятиях, во внеклассной работе и в свободное время;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  <a:tab pos="9144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способствовать формированию художественного вкуса и интересов;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  <a:tab pos="9144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различать тембр инструментов;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  <a:tab pos="9144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активизировать развитие музыкальных способностей: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ладовое чувство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– способность чувствовать эмоциональную выразительность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звуковысотного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движения;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музыкально-слуховые представления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- способность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звуковысотного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отражения мелодии;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  <a:tab pos="9144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чувство ритма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– способность активного двигательного переживания музыки, ощущение его воспроизведения;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  <a:tab pos="9144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чувство музыкальной формы;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98475" algn="l"/>
                <a:tab pos="9144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тембровый слух.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692696"/>
            <a:ext cx="5123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Цель </a:t>
            </a:r>
            <a:r>
              <a:rPr lang="ru-RU" sz="2000" b="1" dirty="0" smtClean="0">
                <a:latin typeface="Arial Narrow" pitchFamily="34" charset="0"/>
              </a:rPr>
              <a:t>– формирование музыкальной культуры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65124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Рефлексия содержания занятия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(облако "тегов", которые необходимо дополнить)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latin typeface="Arial Narrow" pitchFamily="34" charset="0"/>
              </a:rPr>
              <a:t> </a:t>
            </a:r>
          </a:p>
          <a:p>
            <a:pPr marL="0" lvl="1"/>
            <a:r>
              <a:rPr lang="ru-RU" sz="2400" b="1" dirty="0" smtClean="0">
                <a:latin typeface="Arial Narrow" pitchFamily="34" charset="0"/>
              </a:rPr>
              <a:t>Сегодня я узнал...</a:t>
            </a:r>
          </a:p>
          <a:p>
            <a:pPr marL="0" lvl="1"/>
            <a:endParaRPr lang="ru-RU" sz="2000" b="1" dirty="0" smtClean="0">
              <a:latin typeface="Arial Narrow" pitchFamily="34" charset="0"/>
            </a:endParaRPr>
          </a:p>
          <a:p>
            <a:pPr marL="0" lvl="1"/>
            <a:r>
              <a:rPr lang="ru-RU" sz="2400" b="1" dirty="0" smtClean="0">
                <a:latin typeface="Arial Narrow" pitchFamily="34" charset="0"/>
              </a:rPr>
              <a:t>Было трудно…</a:t>
            </a:r>
          </a:p>
          <a:p>
            <a:pPr marL="0" lvl="1"/>
            <a:endParaRPr lang="ru-RU" sz="2000" b="1" dirty="0" smtClean="0">
              <a:latin typeface="Arial Narrow" pitchFamily="34" charset="0"/>
            </a:endParaRPr>
          </a:p>
          <a:p>
            <a:pPr marL="0" lvl="1"/>
            <a:r>
              <a:rPr lang="ru-RU" sz="2400" b="1" dirty="0" smtClean="0">
                <a:latin typeface="Arial Narrow" pitchFamily="34" charset="0"/>
              </a:rPr>
              <a:t>Я понял, что…</a:t>
            </a:r>
          </a:p>
          <a:p>
            <a:pPr marL="0" lvl="1"/>
            <a:endParaRPr lang="ru-RU" sz="2000" b="1" dirty="0" smtClean="0">
              <a:latin typeface="Arial Narrow" pitchFamily="34" charset="0"/>
            </a:endParaRPr>
          </a:p>
          <a:p>
            <a:pPr marL="0" lvl="1"/>
            <a:r>
              <a:rPr lang="ru-RU" sz="2400" b="1" dirty="0" smtClean="0">
                <a:latin typeface="Arial Narrow" pitchFamily="34" charset="0"/>
              </a:rPr>
              <a:t>Было интересно узнать, что…</a:t>
            </a:r>
          </a:p>
          <a:p>
            <a:pPr marL="0" lvl="1"/>
            <a:endParaRPr lang="ru-RU" sz="2000" b="1" dirty="0" smtClean="0">
              <a:latin typeface="Arial Narrow" pitchFamily="34" charset="0"/>
            </a:endParaRPr>
          </a:p>
          <a:p>
            <a:pPr marL="0" lvl="1"/>
            <a:r>
              <a:rPr lang="ru-RU" sz="2400" b="1" dirty="0" smtClean="0">
                <a:latin typeface="Arial Narrow" pitchFamily="34" charset="0"/>
              </a:rPr>
              <a:t>Меня удивило…</a:t>
            </a:r>
          </a:p>
          <a:p>
            <a:pPr marL="0" lvl="1"/>
            <a:endParaRPr lang="ru-RU" sz="2000" b="1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Мне захотелось…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35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Шумовые инструменты своими руками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31" name="Picture 7" descr="F:\Дистанционное обучение\3-аш\Homemade-Shaker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331236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Дистанционное обучение\3-аш\detsad-362031-145919442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rot="5400000">
            <a:off x="6217552" y="1207384"/>
            <a:ext cx="2965376" cy="222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F:\Дистанционное обучение\3-аш\0010-011-.jpg"/>
          <p:cNvPicPr>
            <a:picLocks noChangeAspect="1" noChangeArrowheads="1"/>
          </p:cNvPicPr>
          <p:nvPr/>
        </p:nvPicPr>
        <p:blipFill>
          <a:blip r:embed="rId4" cstate="print">
            <a:lum bright="30000" contrast="20000"/>
          </a:blip>
          <a:srcRect l="4444" t="5200" r="8889" b="8993"/>
          <a:stretch>
            <a:fillRect/>
          </a:stretch>
        </p:blipFill>
        <p:spPr bwMode="auto">
          <a:xfrm>
            <a:off x="971600" y="3838892"/>
            <a:ext cx="3004696" cy="254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F:\Дистанционное обучение\3-аш\206918_5.jpeg"/>
          <p:cNvPicPr>
            <a:picLocks noChangeAspect="1" noChangeArrowheads="1"/>
          </p:cNvPicPr>
          <p:nvPr/>
        </p:nvPicPr>
        <p:blipFill>
          <a:blip r:embed="rId5" cstate="print"/>
          <a:srcRect l="17500" r="10000"/>
          <a:stretch>
            <a:fillRect/>
          </a:stretch>
        </p:blipFill>
        <p:spPr bwMode="auto">
          <a:xfrm>
            <a:off x="395536" y="908720"/>
            <a:ext cx="2597088" cy="268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F:\Дистанционное обучение\3-аш\podelki_iz_brosovogo_materiala_18.jpg"/>
          <p:cNvPicPr>
            <a:picLocks noChangeAspect="1" noChangeArrowheads="1"/>
          </p:cNvPicPr>
          <p:nvPr/>
        </p:nvPicPr>
        <p:blipFill>
          <a:blip r:embed="rId6" cstate="print"/>
          <a:srcRect l="5958" t="5423" r="6158" b="13147"/>
          <a:stretch>
            <a:fillRect/>
          </a:stretch>
        </p:blipFill>
        <p:spPr bwMode="auto">
          <a:xfrm>
            <a:off x="5004048" y="3933056"/>
            <a:ext cx="331588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s://madeheart.com/media/productphoto/129/39693833/1_31_2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madeheart.com/media/productphoto/129/39693833/1_31_2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madeheart.com/media/productphoto/129/39693833/1_31_2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madeheart.com/media/productphoto/129/39693833/1_31_2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5" name="Picture 9" descr="F:\Дистанционное обучение\3-аш\бу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916" y="3140968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F:\Дистанционное обучение\3-аш\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5248583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9552" y="47667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Ритм, пульс – мерность в окружающем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20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Попробуйте рассмотреть внимательно, в деталях, какой-нибудь орнамент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Слово  "орнамент" означает украшение, с которым мы постоянно встречаемся в быту (на салфетках, коврах, обоях, посуде).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каждом орнаменте его элементы повторяются, и повтор этот отличает одна особенность – ритмичность.</a:t>
            </a:r>
          </a:p>
          <a:p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680520" cy="350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65875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399" y="2636912"/>
            <a:ext cx="470416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Ритм – важное средство организации элементов формы, которое реализуется как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многократное закономерное чередование элементов ряда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с целью их упорядочивания.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70080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Ритм и метр в орнаментах одежды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611560" y="620688"/>
            <a:ext cx="7772400" cy="1569660"/>
          </a:xfrm>
          <a:prstGeom prst="rect">
            <a:avLst/>
          </a:prstGeom>
        </p:spPr>
        <p:txBody>
          <a:bodyPr vert="horz"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В музыке  слово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«ритм»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подразумевает ритмический рисунок –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последовательность  звуков различной продолжительности,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определяющая эмоциональный строй музыки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2210961"/>
            <a:ext cx="806489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Пульс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музыке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– это равномерные одинаковые удары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Эти удары могут быть быстрыми или медленными, главное, что бы они были равномерными.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ритме чередуются долгие и короткие звуки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но основой всего является пульс, который музыканты чувствуют внутри себя.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Сильные и слабые удары пульса.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Удары пульса в музыке не равномерны по силе и не однородны.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Есть удары сильные, а есть слабы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е. Это можно сравнить с ударением в словах. Так же, если ударные и безударные слоги чередуются в определённом порядке, то получается поэзия.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музыке пульсация имеет строгую закономерность чередования между сильными и слабыми ударами.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96952"/>
            <a:ext cx="19640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6048672" cy="2304256"/>
          </a:xfrm>
        </p:spPr>
        <p:txBody>
          <a:bodyPr>
            <a:normAutofit/>
          </a:bodyPr>
          <a:lstStyle/>
          <a:p>
            <a:pPr algn="ctr"/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  <a:t>Метр —равномерное чередование сильных и слабых </a:t>
            </a:r>
            <a:r>
              <a:rPr lang="ru-RU" sz="2100" dirty="0" smtClean="0">
                <a:solidFill>
                  <a:srgbClr val="FF0000"/>
                </a:solidFill>
                <a:effectLst/>
                <a:latin typeface="Arial Narrow" pitchFamily="34" charset="0"/>
                <a:ea typeface="+mn-ea"/>
                <a:cs typeface="+mn-cs"/>
                <a:hlinkClick r:id="rId3"/>
              </a:rPr>
              <a:t>долей</a:t>
            </a:r>
            <a:r>
              <a:rPr lang="ru-RU" sz="2100" dirty="0" smtClean="0">
                <a:solidFill>
                  <a:srgbClr val="FF0000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</a:b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  <a:t>Также метр можно сравнить с ударами невидимого 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  <a:hlinkClick r:id="rId4"/>
              </a:rPr>
              <a:t>метронома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  <a:t>, задающего ход времени музыкального произведения, в который вписываются звуки (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  <a:hlinkClick r:id="rId5"/>
              </a:rPr>
              <a:t>ноты</a:t>
            </a:r>
            <a:r>
              <a:rPr lang="ru-RU" sz="2100" dirty="0" smtClean="0">
                <a:solidFill>
                  <a:srgbClr val="002060"/>
                </a:solidFill>
                <a:effectLst/>
                <a:latin typeface="Arial Narrow" pitchFamily="34" charset="0"/>
                <a:ea typeface="+mn-ea"/>
                <a:cs typeface="+mn-cs"/>
              </a:rPr>
              <a:t>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546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Что такое музыкальный метр? </a:t>
            </a:r>
          </a:p>
          <a:p>
            <a:pPr algn="ctr">
              <a:buNone/>
            </a:pPr>
            <a:endParaRPr lang="ru-RU" sz="23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45085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Для удобства чередующиеся удары пульса пересчитываются. </a:t>
            </a:r>
          </a:p>
          <a:p>
            <a:pPr marL="0" indent="450850">
              <a:buNone/>
            </a:pPr>
            <a:endParaRPr lang="ru-RU" sz="23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45085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Сильный удар всегда считается как «РАЗ», то есть становится первым начальным, а уже после идут слабые удары – второй, третий (если есть). </a:t>
            </a:r>
          </a:p>
          <a:p>
            <a:pPr marL="0" indent="450850">
              <a:buNone/>
            </a:pPr>
            <a:endParaRPr lang="ru-RU" sz="23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45085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Arial Narrow" pitchFamily="34" charset="0"/>
              </a:rPr>
              <a:t>Такой счет долей(ударов) в музыке называется МЕТРОМ.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100" dirty="0" smtClean="0">
              <a:latin typeface="Arial Narrow" pitchFamily="34" charset="0"/>
            </a:endParaRPr>
          </a:p>
          <a:p>
            <a:endParaRPr lang="ru-RU" sz="21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истанционное обучение\3-аш\592766930.jpg"/>
          <p:cNvPicPr>
            <a:picLocks noChangeAspect="1" noChangeArrowheads="1"/>
          </p:cNvPicPr>
          <p:nvPr/>
        </p:nvPicPr>
        <p:blipFill>
          <a:blip r:embed="rId2" cstate="print"/>
          <a:srcRect l="9838" t="6895" r="8263" b="8001"/>
          <a:stretch>
            <a:fillRect/>
          </a:stretch>
        </p:blipFill>
        <p:spPr bwMode="auto">
          <a:xfrm>
            <a:off x="2483768" y="1700808"/>
            <a:ext cx="4536504" cy="335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Донотный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период обучения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-   Звуки долгие обозначаются толстой линией и слогом «та»,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-   Звуки короткие – тонкой линией и слогом «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ти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37321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Попробуйте прохлопать в ладоши ритм детского стихотворения,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 вы заметите, что в нем чередуются долгие и короткие слоги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из которых сложился ритмический рисунок на картинке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821</Words>
  <Application>Microsoft Office PowerPoint</Application>
  <PresentationFormat>Экран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Verdana</vt:lpstr>
      <vt:lpstr>Wingdings</vt:lpstr>
      <vt:lpstr>Wingdings 2</vt:lpstr>
      <vt:lpstr>Аспект</vt:lpstr>
      <vt:lpstr>Формы,  методы  и  приемы   обучения  игре  на  детских   шумовых и  музыкальных  инструментах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Метр —равномерное чередование сильных и слабых долей  Также метр можно сравнить с ударами невидимого метронома, задающего ход времени музыкального произведения, в который вписываются звуки (ноты).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Существует несколько способов обучения игры на мелодических инструментах:   по нотам,  по цветовым или цифровым обозначениям,  по слуху.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</dc:title>
  <dc:creator>галина</dc:creator>
  <cp:lastModifiedBy>Методист</cp:lastModifiedBy>
  <cp:revision>75</cp:revision>
  <dcterms:created xsi:type="dcterms:W3CDTF">2020-04-18T19:17:25Z</dcterms:created>
  <dcterms:modified xsi:type="dcterms:W3CDTF">2021-04-07T11:44:03Z</dcterms:modified>
</cp:coreProperties>
</file>