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8B5AC-A666-4A29-AF08-6EFDF0DCBFC9}" v="137" dt="2021-03-27T15:41:47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AE61-E0B9-48C6-8FB5-DF1C4E8FB7AB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893D3-60D5-4C5F-806B-FA331A37D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60722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Оборот </a:t>
            </a:r>
          </a:p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 be going to do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172A0AC-3DCE-4672-BCAF-28FEF91F6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E6F1C77-EDC9-4C5F-8C1C-62DD46BDA3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r="15203"/>
          <a:stretch/>
        </p:blipFill>
        <p:spPr bwMode="auto">
          <a:xfrm>
            <a:off x="20" y="10"/>
            <a:ext cx="6337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947" y="1291409"/>
            <a:ext cx="3873999" cy="4745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Упражнение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2. </a:t>
            </a:r>
            <a:endParaRPr lang="ru-RU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Paul is dreaming about future. Write about his plans using «to be going to» </a:t>
            </a:r>
            <a:r>
              <a:rPr lang="en-US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construction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FFFFFF"/>
                </a:solidFill>
                <a:latin typeface="Times New Roman"/>
                <a:cs typeface="Times New Roman"/>
              </a:rPr>
              <a:t>Пример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:   I … (study) astronomy at university. – I’m going to study astronomy at university. 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 … (move) to London.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 … (fly) to the Moon.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 … (marry) at 25.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 and my wife … (have) three kids.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 … (open) a flying school in England.</a:t>
            </a:r>
          </a:p>
        </p:txBody>
      </p:sp>
      <p:pic>
        <p:nvPicPr>
          <p:cNvPr id="6" name="Рисунок 5" descr="shutterstock_520138918.jpg"/>
          <p:cNvPicPr>
            <a:picLocks noChangeAspect="1"/>
          </p:cNvPicPr>
          <p:nvPr/>
        </p:nvPicPr>
        <p:blipFill rotWithShape="1">
          <a:blip r:embed="rId3" cstate="print"/>
          <a:srcRect l="27487" r="28985" b="-1"/>
          <a:stretch/>
        </p:blipFill>
        <p:spPr>
          <a:xfrm>
            <a:off x="4669497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2000x1335.jpg"/>
          <p:cNvPicPr>
            <a:picLocks noChangeAspect="1"/>
          </p:cNvPicPr>
          <p:nvPr/>
        </p:nvPicPr>
        <p:blipFill rotWithShape="1">
          <a:blip r:embed="rId2" cstate="print"/>
          <a:srcRect t="4019" r="-2" b="4016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Рисунок 5" descr="selling_house_beginners-2048x1367.jpg"/>
          <p:cNvPicPr>
            <a:picLocks noChangeAspect="1"/>
          </p:cNvPicPr>
          <p:nvPr/>
        </p:nvPicPr>
        <p:blipFill rotWithShape="1">
          <a:blip r:embed="rId3" cstate="print"/>
          <a:srcRect t="12929" r="-2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042" y="2512611"/>
            <a:ext cx="3624602" cy="3664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latin typeface="Times New Roman"/>
                <a:cs typeface="Times New Roman"/>
              </a:rPr>
              <a:t>Упражнение</a:t>
            </a:r>
            <a:r>
              <a:rPr lang="en-US" sz="1700" dirty="0">
                <a:latin typeface="Times New Roman"/>
                <a:cs typeface="Times New Roman"/>
              </a:rPr>
              <a:t> 3. </a:t>
            </a:r>
            <a:endParaRPr lang="ru-RU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Times New Roman"/>
                <a:cs typeface="Times New Roman"/>
              </a:rPr>
              <a:t>Write negative sentences using the «to be going to» construction.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>
                <a:latin typeface="Times New Roman"/>
                <a:cs typeface="Times New Roman"/>
              </a:rPr>
              <a:t>We – not – catch – that train.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>
                <a:latin typeface="Times New Roman"/>
                <a:cs typeface="Times New Roman"/>
              </a:rPr>
              <a:t>He – not – buy – a new sofa.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>
                <a:latin typeface="Times New Roman"/>
                <a:cs typeface="Times New Roman"/>
              </a:rPr>
              <a:t>They – not – watch – a football match tonight.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>
                <a:latin typeface="Times New Roman"/>
                <a:cs typeface="Times New Roman"/>
              </a:rPr>
              <a:t>I – not – tell – your secret to anyone.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>
                <a:latin typeface="Times New Roman"/>
                <a:cs typeface="Times New Roman"/>
              </a:rPr>
              <a:t>Anna – not – stay – at home.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b-le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1683" y="623275"/>
            <a:ext cx="2023317" cy="2644859"/>
          </a:xfrm>
          <a:prstGeom prst="rect">
            <a:avLst/>
          </a:prstGeom>
        </p:spPr>
      </p:pic>
      <p:pic>
        <p:nvPicPr>
          <p:cNvPr id="8" name="Рисунок 7" descr="at-the-airport-23.jpg"/>
          <p:cNvPicPr>
            <a:picLocks noChangeAspect="1"/>
          </p:cNvPicPr>
          <p:nvPr/>
        </p:nvPicPr>
        <p:blipFill>
          <a:blip r:embed="rId3" cstate="print"/>
          <a:srcRect t="6640" r="25000"/>
          <a:stretch>
            <a:fillRect/>
          </a:stretch>
        </p:blipFill>
        <p:spPr>
          <a:xfrm>
            <a:off x="861788" y="3586297"/>
            <a:ext cx="3183107" cy="264486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86A5A31-B10A-4793-84D4-D785959AE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3900" y="623275"/>
            <a:ext cx="385622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987688" y="832069"/>
            <a:ext cx="3511032" cy="3656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Times New Roman"/>
                <a:cs typeface="Times New Roman"/>
              </a:rPr>
              <a:t>Упражнение</a:t>
            </a:r>
            <a:r>
              <a:rPr lang="en-US" dirty="0">
                <a:latin typeface="Times New Roman"/>
                <a:cs typeface="Times New Roman"/>
              </a:rPr>
              <a:t> 4.</a:t>
            </a:r>
            <a:endParaRPr lang="en-US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Ask questions to the sentences, starting with the words in parentheses.</a:t>
            </a:r>
            <a:endParaRPr lang="en-US"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I am going to phone him tomorrow. (When …?)</a:t>
            </a:r>
            <a:endParaRPr lang="en-US"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That tower is going to collapse soon. (Why …?)</a:t>
            </a:r>
            <a:endParaRPr lang="en-US"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My colleagues are going to arrive today. (How many colleagues …?)</a:t>
            </a:r>
            <a:endParaRPr lang="en-US"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We are going to pay for her. (How much …?)</a:t>
            </a:r>
            <a:endParaRPr lang="en-US"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Mum is going to see her dentist on Monday. (When…?)</a:t>
            </a:r>
            <a:endParaRPr lang="en-US"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I am going to wear a white dress tonight. (Why…?)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Выражение действий 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прошедшем времени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Оборот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 going to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прошедем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времени  используется для того, что бы сказать, что человек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собирался что – либо сделать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так и не сделал.</a:t>
            </a:r>
          </a:p>
          <a:p>
            <a:pPr marL="342900" indent="-34290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8001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построить такое предложение, глагол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ставится в прошедшую форму.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единственного числа (I,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множественного числа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was going to go to the shop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собирался пойти в магазин.  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( говорящий собирался пойти в магазин, но по каким – либо причинам не смог этого сделать)</a:t>
            </a:r>
          </a:p>
          <a:p>
            <a:pPr marL="342900" indent="-34290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422" y="6429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образования предложения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Подлежащее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going to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Остальные слова</a:t>
            </a: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Примеры: </a:t>
            </a:r>
          </a:p>
          <a:p>
            <a:pPr marL="342900" indent="-34290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143248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was not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swim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собирался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плавать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was not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cook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готовить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were not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drive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собирались 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машину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4357694"/>
            <a:ext cx="794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прошедшем времени утвердительные, вопросительные и отрицательные предложения строятся по такой же схеме как и в настоящем времени, но при этом изменяется глагол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0105025_m.jpg"/>
          <p:cNvPicPr>
            <a:picLocks noChangeAspect="1"/>
          </p:cNvPicPr>
          <p:nvPr/>
        </p:nvPicPr>
        <p:blipFill rotWithShape="1">
          <a:blip r:embed="rId2" cstate="print"/>
          <a:srcRect r="3" b="4637"/>
          <a:stretch/>
        </p:blipFill>
        <p:spPr>
          <a:xfrm>
            <a:off x="4511330" y="-1"/>
            <a:ext cx="4632671" cy="2937954"/>
          </a:xfrm>
          <a:prstGeom prst="rect">
            <a:avLst/>
          </a:prstGeom>
        </p:spPr>
      </p:pic>
      <p:pic>
        <p:nvPicPr>
          <p:cNvPr id="6" name="Рисунок 5" descr="multi-brand-retailer-thumb_583665441_1536x1536.jpg"/>
          <p:cNvPicPr>
            <a:picLocks noChangeAspect="1"/>
          </p:cNvPicPr>
          <p:nvPr/>
        </p:nvPicPr>
        <p:blipFill rotWithShape="1">
          <a:blip r:embed="rId3" cstate="print"/>
          <a:srcRect t="1535" r="-1" b="33035"/>
          <a:stretch/>
        </p:blipFill>
        <p:spPr>
          <a:xfrm>
            <a:off x="3152728" y="2937953"/>
            <a:ext cx="5991270" cy="3920047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552" y="405431"/>
            <a:ext cx="3944394" cy="4154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Times New Roman"/>
              <a:cs typeface="Calibri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Times New Roman"/>
                <a:cs typeface="Times New Roman"/>
              </a:rPr>
              <a:t>Упражнение</a:t>
            </a:r>
            <a:r>
              <a:rPr lang="en-US" sz="1600" dirty="0">
                <a:latin typeface="Times New Roman"/>
                <a:cs typeface="Times New Roman"/>
              </a:rPr>
              <a:t> 1.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Times New Roman"/>
                <a:cs typeface="Times New Roman"/>
              </a:rPr>
              <a:t>Put «to be going </a:t>
            </a:r>
            <a:r>
              <a:rPr lang="en-US" sz="1600" dirty="0" smtClean="0">
                <a:latin typeface="Times New Roman"/>
                <a:cs typeface="Times New Roman"/>
              </a:rPr>
              <a:t>to</a:t>
            </a:r>
            <a:r>
              <a:rPr lang="ru-RU" sz="1600" dirty="0" smtClean="0">
                <a:latin typeface="Times New Roman"/>
                <a:cs typeface="Times New Roman"/>
              </a:rPr>
              <a:t>»</a:t>
            </a:r>
            <a:r>
              <a:rPr lang="en-US" sz="1600" dirty="0" smtClean="0">
                <a:latin typeface="Times New Roman"/>
                <a:cs typeface="Times New Roman"/>
              </a:rPr>
              <a:t> construction, </a:t>
            </a:r>
            <a:r>
              <a:rPr lang="en-US" sz="1600" dirty="0">
                <a:latin typeface="Times New Roman"/>
                <a:cs typeface="Times New Roman"/>
              </a:rPr>
              <a:t>read the sentences and translate. </a:t>
            </a:r>
          </a:p>
          <a:p>
            <a:pPr marL="571500" indent="-342900" fontAlgn="base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>
                <a:latin typeface="Times New Roman"/>
                <a:cs typeface="Times New Roman"/>
              </a:rPr>
              <a:t>We ___________ to travel by train, but then we decided to go by car instead.</a:t>
            </a:r>
          </a:p>
          <a:p>
            <a:pPr marL="571500" indent="-342900" fontAlgn="base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>
                <a:latin typeface="Times New Roman"/>
                <a:cs typeface="Times New Roman"/>
              </a:rPr>
              <a:t>I ___________ to buy some new clothes yesterday, but 1 was very busy and didn't have time to go to the shops.</a:t>
            </a:r>
          </a:p>
          <a:p>
            <a:pPr marL="571500" indent="-342900" fontAlgn="base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>
                <a:latin typeface="Times New Roman"/>
                <a:cs typeface="Times New Roman"/>
              </a:rPr>
              <a:t>Martin and I </a:t>
            </a:r>
            <a:r>
              <a:rPr lang="en-US" sz="1600" dirty="0" smtClean="0">
                <a:latin typeface="Times New Roman"/>
                <a:cs typeface="Times New Roman"/>
              </a:rPr>
              <a:t>_________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to play tennis </a:t>
            </a:r>
            <a:r>
              <a:rPr lang="en-US" sz="1600" dirty="0">
                <a:latin typeface="Times New Roman"/>
                <a:cs typeface="Times New Roman"/>
              </a:rPr>
              <a:t>last week, but he was injured.</a:t>
            </a:r>
          </a:p>
          <a:p>
            <a:pPr marL="571500" indent="-342900" fontAlgn="base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>
                <a:latin typeface="Times New Roman"/>
                <a:cs typeface="Times New Roman"/>
              </a:rPr>
              <a:t>I ________ to call Jane, but I decided to email her instead.</a:t>
            </a:r>
          </a:p>
          <a:p>
            <a:pPr marL="571500" indent="-342900" fontAlgn="base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>
                <a:latin typeface="Times New Roman"/>
                <a:cs typeface="Times New Roman"/>
              </a:rPr>
              <a:t>When I last saw Tim, he ______ to leave his job. - That's right, but in the end he decided to stay where he was.</a:t>
            </a:r>
          </a:p>
          <a:p>
            <a:pPr marL="571500" indent="-342900" fontAlgn="base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600" dirty="0">
                <a:latin typeface="Times New Roman"/>
                <a:cs typeface="Times New Roman"/>
              </a:rPr>
              <a:t>We ___________ </a:t>
            </a:r>
            <a:r>
              <a:rPr lang="en-US" sz="1600" dirty="0" smtClean="0">
                <a:latin typeface="Times New Roman"/>
                <a:cs typeface="Times New Roman"/>
              </a:rPr>
              <a:t>to arrange </a:t>
            </a:r>
            <a:r>
              <a:rPr lang="en-US" sz="1600" dirty="0">
                <a:latin typeface="Times New Roman"/>
                <a:cs typeface="Times New Roman"/>
              </a:rPr>
              <a:t>a party last week, but some of our friends couldn't come, so we cancelled it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228600" fontAlgn="base"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ple-Syrup-Wallpaper.jpg"/>
          <p:cNvPicPr>
            <a:picLocks noChangeAspect="1"/>
          </p:cNvPicPr>
          <p:nvPr/>
        </p:nvPicPr>
        <p:blipFill rotWithShape="1">
          <a:blip r:embed="rId2" cstate="print"/>
          <a:srcRect l="32993" r="23224" b="-1"/>
          <a:stretch/>
        </p:blipFill>
        <p:spPr>
          <a:xfrm>
            <a:off x="4638788" y="10"/>
            <a:ext cx="4498224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7" name="Рисунок 6" descr="Kastryulya-s-edoj-na-plite.jpg"/>
          <p:cNvPicPr>
            <a:picLocks noChangeAspect="1"/>
          </p:cNvPicPr>
          <p:nvPr/>
        </p:nvPicPr>
        <p:blipFill rotWithShape="1">
          <a:blip r:embed="rId3" cstate="print"/>
          <a:srcRect l="26850" r="2667"/>
          <a:stretch/>
        </p:blipFill>
        <p:spPr>
          <a:xfrm>
            <a:off x="20" y="10"/>
            <a:ext cx="6856287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1" y="2153380"/>
            <a:ext cx="4224080" cy="17759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Times New Roman"/>
                <a:cs typeface="Times New Roman"/>
              </a:rPr>
              <a:t>Упражнение</a:t>
            </a:r>
            <a:r>
              <a:rPr lang="en-US" dirty="0">
                <a:latin typeface="Times New Roman"/>
                <a:cs typeface="Times New Roman"/>
              </a:rPr>
              <a:t> 2.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Translate the sentences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Они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собирались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пойти</a:t>
            </a:r>
            <a:r>
              <a:rPr lang="en-US" dirty="0">
                <a:latin typeface="Times New Roman"/>
                <a:cs typeface="Times New Roman"/>
              </a:rPr>
              <a:t> в </a:t>
            </a:r>
            <a:r>
              <a:rPr lang="en-US" dirty="0" err="1">
                <a:latin typeface="Times New Roman"/>
                <a:cs typeface="Times New Roman"/>
              </a:rPr>
              <a:t>кино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Почему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собирался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уехать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из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страны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Что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они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собирались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готовить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Она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собиралась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купить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кленовый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сироп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Ты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собирался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позвонить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учителю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Maple syrup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785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3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Put was / were: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said he … going to use his own money for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She did not say she … going to take some time off.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thought he … going to hurt him.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said he … going to see the contract through.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Irvin said that he … going to start dating.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Rosa … not going to let that happen.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… going to get married in spring.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… going to wash his car, wasn’t he?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My best friend Robert and his sister … going to ride their bikes.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was ill but … not going to stay at home.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… you going to tell about it?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643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4.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Make negative sentences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was going to return and ask him.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Emil was going to break his toy.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was going to take her out for dinner.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going to tell his opinion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was going to ask if she wants a lift.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were going to check some e-mails.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You were going to call your parents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going to use some make-up.</a:t>
            </a:r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75724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 is a disco at the club this afternoon. Let’s see what everyone is going to do.</a:t>
            </a: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I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am going 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bring some cassettes.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___________________ blow some balloons.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You ___________________ dance.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___________________ watch some cartoons.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 ___________________ eat some ice-cream.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___________________ show us some tricks.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She ___________________ bring some popcorn.</a:t>
            </a:r>
          </a:p>
          <a:p>
            <a:pPr fontAlgn="base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Write negative and interrogative sentences in the past tense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8860" y="714356"/>
            <a:ext cx="4386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Оборот «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to be going to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357298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Оборот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 going to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переводится как «собираться что-либо делать» 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используется для того, чтобы сказать, что человек собирается или не собирается совершать какое – либо действие.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оборот является способом выражения  действий в прошлом и настоящем.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конструкции оборота используется глагол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422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Выражение действий в настоящем времени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образования утвердительного предложения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Подлежащее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going to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Остальные слова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Примеры: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am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swim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собираюсь плавать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is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cook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собирается готовить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are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drive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собираются вести машину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В каждом примере подчеркнут оборот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 going to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4" y="785794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Упражнение на перевод: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собираются читать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Её брат собирается смотреть телевизор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Их родители собираются в магазин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собираюсь купить платье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422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построения отрицательного предложения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571612"/>
            <a:ext cx="7643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Подлежащее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Отрицательная частица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Going to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Остальные слова 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not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swim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не собираюсь плавать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is not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cook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не собирается готовить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are not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drive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не собираются вести машину</a:t>
            </a:r>
          </a:p>
          <a:p>
            <a:pPr marL="342900" indent="-34290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46748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Упражнение на перевод: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не собираются читать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Её брат не собирается смотреть телевизор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Их родители не собираются в магазин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не собираюсь купить платье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84" y="642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задать вопрос с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85860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спросить, собирается ли кто-то что-либо делать, глагол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ставится на первое место.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Am I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собираюсь плавать?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Is he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cook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собирается готовить?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Are they going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drive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собираются вести машину?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Упражнение на перевод: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собираются читать?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Её брат собирается смотреть телевизор?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Их родители собираются в магазин?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собираюсь купить платье?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1.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Carla is going to spend her holiday at the sea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Ask her questions with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construction. Use these phrases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3116"/>
            <a:ext cx="78581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Speak Spanish there, play beach volleyball, stay in a good hotel, eat lobsters, go windsurfing</a:t>
            </a:r>
          </a:p>
        </p:txBody>
      </p:sp>
      <p:pic>
        <p:nvPicPr>
          <p:cNvPr id="7" name="Рисунок 6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928934"/>
            <a:ext cx="5036379" cy="33575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926</Words>
  <Application>Microsoft Office PowerPoint</Application>
  <PresentationFormat>Экран (4:3)</PresentationFormat>
  <Paragraphs>154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Ученик</cp:lastModifiedBy>
  <cp:revision>73</cp:revision>
  <dcterms:created xsi:type="dcterms:W3CDTF">2021-03-27T13:21:27Z</dcterms:created>
  <dcterms:modified xsi:type="dcterms:W3CDTF">2021-04-06T04:06:58Z</dcterms:modified>
</cp:coreProperties>
</file>