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78" r:id="rId4"/>
    <p:sldId id="310" r:id="rId5"/>
    <p:sldId id="304" r:id="rId6"/>
    <p:sldId id="279" r:id="rId7"/>
    <p:sldId id="280" r:id="rId8"/>
    <p:sldId id="311" r:id="rId9"/>
    <p:sldId id="293" r:id="rId10"/>
    <p:sldId id="294" r:id="rId11"/>
    <p:sldId id="263" r:id="rId12"/>
    <p:sldId id="295" r:id="rId13"/>
    <p:sldId id="296" r:id="rId14"/>
    <p:sldId id="298" r:id="rId15"/>
    <p:sldId id="299" r:id="rId16"/>
    <p:sldId id="300" r:id="rId17"/>
    <p:sldId id="318" r:id="rId18"/>
    <p:sldId id="320" r:id="rId19"/>
    <p:sldId id="271" r:id="rId20"/>
    <p:sldId id="314" r:id="rId21"/>
    <p:sldId id="316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D5B5"/>
    <a:srgbClr val="FCE2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55" autoAdjust="0"/>
    <p:restoredTop sz="94624" autoAdjust="0"/>
  </p:normalViewPr>
  <p:slideViewPr>
    <p:cSldViewPr>
      <p:cViewPr>
        <p:scale>
          <a:sx n="75" d="100"/>
          <a:sy n="75" d="100"/>
        </p:scale>
        <p:origin x="-14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9325B-6520-431B-813C-ABD3E09DAB98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57756-8B15-42EB-9FA3-EA229694AB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163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F871-EAF6-44B0-9CF1-D23580FCC55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ВЕО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090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1440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01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79712" y="1600200"/>
            <a:ext cx="6707088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75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720" y="274638"/>
            <a:ext cx="44252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327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1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36912"/>
            <a:ext cx="7772400" cy="12841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786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5675" y="1578563"/>
            <a:ext cx="33905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1600200"/>
            <a:ext cx="31786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705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31236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204864"/>
            <a:ext cx="33201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92080" y="2174875"/>
            <a:ext cx="33947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06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06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820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2576265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73050"/>
            <a:ext cx="40427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196752"/>
            <a:ext cx="2520280" cy="49685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722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6408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404664"/>
            <a:ext cx="6048672" cy="41764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73216"/>
            <a:ext cx="6408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02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600200"/>
            <a:ext cx="67790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7DB4-1BCB-4959-8DD9-6A15E51D768B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0C58-6C33-4421-9AE9-C77C5608D0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05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chemeClr val="accent2">
              <a:lumMod val="75000"/>
            </a:schemeClr>
          </a:solidFill>
          <a:latin typeface="Book Antiqua" panose="0204060205030503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FF0000"/>
                </a:solidFill>
                <a:latin typeface="Wooden Ship Decorated" pitchFamily="2" charset="0"/>
              </a:rPr>
              <a:t>«Развитие речи детей младшего дошкольного возраста средствами фольклора»</a:t>
            </a:r>
            <a:endParaRPr lang="ru-RU" b="1" i="0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514" y="476672"/>
            <a:ext cx="5403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«Детский сад № 5 ст. Зеленчукской»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15719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Чапурина Е.Н.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35818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рина\Desktop\Фото Степа\DSCF4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10735">
            <a:off x="2349251" y="479090"/>
            <a:ext cx="3176717" cy="258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012160" y="476672"/>
            <a:ext cx="23762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Глубоко - не мелко,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Корабли в тарелках.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Луку головка,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Красная морковка,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Петрушка, картошка,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Крупки немножко.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кораблик плывет,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Заплывает прямо в рот!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339752" y="4005064"/>
            <a:ext cx="28803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Ай, бай, бай, бай,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собачка, не лай!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Ты, корова, не мычи!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Ты, петух, не кричи!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 детка будет спать,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Станет глазки закрывать. </a:t>
            </a:r>
            <a:b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DCIM\104_FUJI\DSCF45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573016"/>
            <a:ext cx="323734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979712" y="0"/>
            <a:ext cx="6840760" cy="6858000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 на пухлые ручонки,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Надеваем рубашонку.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Повторяй за мной слова: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Ручка – раз, и ручка – два!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Застегнем застежки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твоей одежке: 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Пуговки и кнопочки,               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заклепочки</a:t>
            </a: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мою малышку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Наденем мы штанишки.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Повторяй за мной слова: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Ножка – раз, и ножка – два </a:t>
            </a:r>
            <a:br>
              <a:rPr lang="ru-RU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G:\DCIM\104_FUJI\DSCF45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2808312" cy="2103207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G:\DCIM\104_FUJI\DSCF4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6672"/>
            <a:ext cx="2736304" cy="2160240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G:\DCIM\104_FUJI\DSCF45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2808312" cy="2123306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06755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5256584" cy="1143000"/>
          </a:xfrm>
        </p:spPr>
        <p:txBody>
          <a:bodyPr>
            <a:normAutofit/>
          </a:bodyPr>
          <a:lstStyle/>
          <a:p>
            <a:r>
              <a:rPr lang="ru-RU" sz="3600" i="0" dirty="0" smtClean="0">
                <a:solidFill>
                  <a:srgbClr val="FF0000"/>
                </a:solidFill>
                <a:latin typeface="Times New Roman" pitchFamily="18" charset="0"/>
              </a:rPr>
              <a:t>Наблюдения в природе</a:t>
            </a:r>
            <a:endParaRPr lang="ru-RU" sz="3600" i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4509120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Ты, мороз, мороз, мороз,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показывай свой нос!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Уходи скорей домой,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Стужу уводи с собой.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412776"/>
            <a:ext cx="2880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Солнышко, солнышко, выгляни в окошко!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Солнышко, нарядись, красное, покажись!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Ждут тебя детки, ждут малолетки.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:\DCIM\104_FUJI\DSCF45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3024336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G:\DCIM\104_FUJI\DSCF4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2875022" cy="23042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88224" y="2492375"/>
            <a:ext cx="2160488" cy="1439863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Баю, баю, баю – бай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Ты, собачка не лай,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ба не скули,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chemeClr val="bg1"/>
                </a:solidFill>
              </a:rPr>
              <a:t>Мою дочку не буди!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23728" y="332656"/>
            <a:ext cx="2232248" cy="1901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-99981" tIns="44436" rIns="0" bIns="952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Пальчиковая игра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C3333"/>
                </a:solidFill>
                <a:effectLst/>
                <a:latin typeface="Times New Roman" pitchFamily="18" charset="0"/>
                <a:cs typeface="Times New Roman" pitchFamily="18" charset="0"/>
              </a:rPr>
              <a:t>      «Идет коза рогатая»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CC33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Идет коза рогатая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Идет коза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бодатая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Ножками топ-топ,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Глазками хлоп-хлоп.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Кто каши не ест,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Молока не пьёт, -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Забодает, забодает, забодает.</a:t>
            </a: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156176" y="2636912"/>
            <a:ext cx="2520280" cy="13388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Подвижная игра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«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 ходи на тот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конечик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Там мышка живёт,</a:t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Тебе хвостик отгрызёт.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004048" y="4488795"/>
            <a:ext cx="24837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Подвижная игра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«Мыши водят хоровод».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Мыши водят хоровод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лежанке дремлет кот.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Тише мыши не шумите.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Кота Ваську не будите.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проснется серый кот,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Разобьет весь хоровод.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Шевельнул ушами кот,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исчез весь хоровод!</a:t>
            </a:r>
            <a:endParaRPr kumimoji="0" lang="ru-RU" sz="12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марина\Desktop\для пре\DSC004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653136"/>
            <a:ext cx="2376264" cy="194421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6" descr="C:\Users\марина\Desktop\для пре\DSC004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2257425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марина\Desktop\для пре\DSC004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2300466" cy="20339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hoto.qip.ru/photo/luvilla/115536367/xlarge/132901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84784"/>
            <a:ext cx="1781175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://cdn01.ru/files/users/images/f5/b9/f5b9595e4c63156e7dffd32ed1c12aa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1581150" cy="1872208"/>
          </a:xfrm>
          <a:prstGeom prst="rect">
            <a:avLst/>
          </a:prstGeom>
          <a:solidFill>
            <a:schemeClr val="accent2"/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raduga.name/wp-content/uploads/2014/03/456567723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1" y="3933056"/>
            <a:ext cx="187220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xn----7sbb3aaldicno5bm3eh.xn--p1ai/88/1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7" y="3933056"/>
            <a:ext cx="187220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://michutka.3dn.ru/94/1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84784"/>
            <a:ext cx="180020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://michutka.3dn.ru/93/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581128"/>
            <a:ext cx="175260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95736" y="188640"/>
            <a:ext cx="6588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Wooden Ship Decorated" pitchFamily="2" charset="0"/>
                <a:ea typeface="Calibri" pitchFamily="34" charset="0"/>
                <a:cs typeface="Times New Roman" pitchFamily="18" charset="0"/>
              </a:rPr>
              <a:t>Загадки – это полезное упражнение для детского ума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3672408" cy="850106"/>
          </a:xfrm>
        </p:spPr>
        <p:txBody>
          <a:bodyPr>
            <a:normAutofit/>
          </a:bodyPr>
          <a:lstStyle/>
          <a:p>
            <a:r>
              <a:rPr lang="ru-RU" sz="2800" i="0" dirty="0" smtClean="0">
                <a:solidFill>
                  <a:srgbClr val="FF0000"/>
                </a:solidFill>
                <a:latin typeface="Wooden Ship Decorated" pitchFamily="2" charset="0"/>
              </a:rPr>
              <a:t>СКАЗКА </a:t>
            </a:r>
            <a:endParaRPr lang="ru-RU" sz="2800" i="0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339752" y="785609"/>
            <a:ext cx="62646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не только чудесный мир, но и один из главных источников познания действительности. Сказочные образы полны эмоциональной насыщенности, красочны и необычны и в то же время просты и доступны для детского понимания, правдоподобны и реалистичны. Первые сказки, с которыми знакомится ребенок, имеют несложный сюжет, немного героев, элементы повторения. Это «Курочка ряба», «Репка», «Колобок».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9" name="Picture 7" descr="http://cs7052.vk.me/c540105/v540105891/2aaf8/BXu9mmmXXh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05064"/>
            <a:ext cx="19442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81" name="Picture 9" descr="http://img.knigozor24.ru/covers/000/002/859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3056"/>
            <a:ext cx="1905000" cy="2581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283" name="Picture 11" descr="http://www.playing-field.ru/img/2015/051809/08218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2088232" cy="2880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FF0000"/>
                </a:solidFill>
                <a:latin typeface="Wooden Ship Decorated" pitchFamily="2" charset="0"/>
              </a:rPr>
              <a:t>Театрализованная деятельность</a:t>
            </a:r>
            <a:endParaRPr lang="ru-RU" b="1" i="0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pic>
        <p:nvPicPr>
          <p:cNvPr id="4" name="Picture 5" descr="http://artultra.ru/photos/interier/gorodeckaya-rospis/kartinka-gorodeckaya-rospis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2257" y="4941168"/>
            <a:ext cx="2191743" cy="1728192"/>
          </a:xfrm>
          <a:prstGeom prst="rect">
            <a:avLst/>
          </a:prstGeom>
          <a:noFill/>
        </p:spPr>
      </p:pic>
      <p:pic>
        <p:nvPicPr>
          <p:cNvPr id="6" name="Рисунок 5" descr="C:\Users\марина\Desktop\для пре\DSC00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4896543" cy="376976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498" y="0"/>
            <a:ext cx="719750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476672"/>
            <a:ext cx="43588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Wooden Ship Decorated" pitchFamily="2" charset="0"/>
                <a:ea typeface="Calibri" pitchFamily="34" charset="0"/>
                <a:cs typeface="Times New Roman" pitchFamily="18" charset="0"/>
              </a:rPr>
              <a:t>Центр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0000"/>
                </a:solidFill>
                <a:latin typeface="Wooden Ship Decorated" pitchFamily="2" charset="0"/>
                <a:ea typeface="Calibri" pitchFamily="34" charset="0"/>
                <a:cs typeface="Times New Roman" pitchFamily="18" charset="0"/>
              </a:rPr>
              <a:t>речевого развития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SCF45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67744" y="2420888"/>
            <a:ext cx="3672408" cy="2664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652120" y="1917413"/>
            <a:ext cx="30243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дидактические  игры;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альбомы;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книги;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дидактический материал;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пособия.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498" y="0"/>
            <a:ext cx="7197502" cy="6858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Wooden Ship Decorated" pitchFamily="2" charset="0"/>
              </a:rPr>
              <a:t>Театрализованный   центр</a:t>
            </a:r>
            <a:br>
              <a:rPr lang="ru-RU" sz="2400" dirty="0" smtClean="0">
                <a:solidFill>
                  <a:srgbClr val="FF0000"/>
                </a:solidFill>
                <a:latin typeface="Wooden Ship Decorated" pitchFamily="2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Wooden Ship Decorated" pitchFamily="2" charset="0"/>
              </a:rPr>
              <a:t>«В гостях у сказки»</a:t>
            </a:r>
            <a:endParaRPr lang="ru-RU" sz="2400" dirty="0"/>
          </a:p>
        </p:txBody>
      </p:sp>
      <p:pic>
        <p:nvPicPr>
          <p:cNvPr id="6" name="Picture 2" descr="http://podelka-rukodelie.mybabbie.ru/pictures/63855-vyazanie-kryuchkom-v-pitere-obuc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237626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://xn--d1akcekdb2f5ai.xn--p1ai/uploads/posts/2010-11/1289496033_screenhunter_03-nov.-11-20.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76872"/>
            <a:ext cx="2571849" cy="207357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15" descr="http://www.maam.ru/upload/blogs/b1306d7afc55a7950dc82a5ca09a9aa4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93096"/>
            <a:ext cx="2471539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498" y="0"/>
            <a:ext cx="7197502" cy="6858000"/>
          </a:xfrm>
          <a:prstGeom prst="rect">
            <a:avLst/>
          </a:prstGeom>
          <a:noFill/>
          <a:ln>
            <a:solidFill>
              <a:srgbClr val="FCD5B5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2492896"/>
            <a:ext cx="5544616" cy="52322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 папка «Учимся вместе с нами»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3356992"/>
            <a:ext cx="4203843" cy="523220"/>
          </a:xfrm>
          <a:prstGeom prst="rect">
            <a:avLst/>
          </a:prstGeom>
          <a:ln w="28575">
            <a:noFill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статьи и рекомендации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43808" y="4293096"/>
            <a:ext cx="5544616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стенд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«Фольклор в развитии детей».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052736"/>
            <a:ext cx="182511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беседы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1772816"/>
            <a:ext cx="2749535" cy="523220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435" y="0"/>
            <a:ext cx="7173565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27784" y="3500427"/>
            <a:ext cx="597666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— это цветы жизни,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мы – садовники, которые взращиваем эти прекрасные создания, каждый день, поливая их улыбкой, удобряя их умом и красивой, чистой речью, чтоб не сожалеть потом!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C:\Users\марина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2088232" cy="273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498" y="0"/>
            <a:ext cx="719750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260648"/>
            <a:ext cx="26196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Wooden Ship Decorated" pitchFamily="2" charset="0"/>
              </a:rPr>
              <a:t>Вывод</a:t>
            </a:r>
            <a:endParaRPr lang="ru-RU" sz="6000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1412776"/>
            <a:ext cx="56886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Устное народное творчество является неиссякаемым источником народной мудрости в воспитании детей в целом и развитии речи в частности.</a:t>
            </a:r>
          </a:p>
        </p:txBody>
      </p:sp>
      <p:pic>
        <p:nvPicPr>
          <p:cNvPr id="7" name="Picture 3" descr="http://okartinkah.ru/img/kartinki-zagadki-dlya-detey-1752/kartinki-zagadki-dlya-detey-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05064"/>
            <a:ext cx="2209428" cy="20654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498" y="0"/>
            <a:ext cx="7197502" cy="6858000"/>
          </a:xfrm>
          <a:prstGeom prst="rect">
            <a:avLst/>
          </a:prstGeom>
          <a:noFill/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627784" y="548680"/>
            <a:ext cx="63367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Любой из нас пришёл на свет на этот.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Творить добро, надеяться, любить,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Смеяться, плакать, но при всём при этом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1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Wooden Ship Decorated" pitchFamily="2" charset="0"/>
                <a:ea typeface="Times New Roman" pitchFamily="18" charset="0"/>
                <a:cs typeface="Arial" pitchFamily="34" charset="0"/>
              </a:rPr>
              <a:t>Должны мы научиться ГОВОРИТЬ.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Wooden Ship Decorated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00196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abe0df415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20688"/>
            <a:ext cx="13315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6498" y="0"/>
            <a:ext cx="719750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1880" y="20608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7200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oden Ship Decorated" pitchFamily="2" charset="0"/>
              </a:rPr>
              <a:t>Спасибо</a:t>
            </a:r>
          </a:p>
          <a:p>
            <a:pPr algn="ctr"/>
            <a:r>
              <a:rPr lang="ru-RU" sz="7200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oden Ship Decorated" pitchFamily="2" charset="0"/>
              </a:rPr>
              <a:t> за       </a:t>
            </a:r>
          </a:p>
          <a:p>
            <a:pPr algn="ctr"/>
            <a:r>
              <a:rPr lang="ru-RU" sz="7200" dirty="0" smtClean="0">
                <a:ln w="1905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Wooden Ship Decorated" pitchFamily="2" charset="0"/>
              </a:rPr>
              <a:t>внимание!</a:t>
            </a:r>
            <a:endParaRPr lang="ru-RU" sz="7200" dirty="0">
              <a:ln w="1905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ooden Ship Decorate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для семинара\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77403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435" y="0"/>
            <a:ext cx="717356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71800" y="908720"/>
            <a:ext cx="56166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…Едва ли можно найти материал более близкий, чем тот, который связан с детским бытом, с   повседневной детской жизнью, который  возник  и  развился из исканий    высокой  радости   детской народной массы.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          Это – детский фольклор.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                     	                   </a:t>
            </a:r>
            <a:r>
              <a:rPr lang="ru-RU" sz="2800" dirty="0" smtClean="0">
                <a:latin typeface="Times New Roman" pitchFamily="18" charset="0"/>
              </a:rPr>
              <a:t>Г.С. Виноградов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7236296" cy="6858000"/>
          </a:xfrm>
          <a:prstGeom prst="rect">
            <a:avLst/>
          </a:prstGeom>
          <a:solidFill>
            <a:srgbClr val="FCE2CC"/>
          </a:solidFill>
        </p:spPr>
      </p:pic>
      <p:sp>
        <p:nvSpPr>
          <p:cNvPr id="5" name="TextBox 4"/>
          <p:cNvSpPr txBox="1"/>
          <p:nvPr/>
        </p:nvSpPr>
        <p:spPr>
          <a:xfrm>
            <a:off x="3419872" y="548680"/>
            <a:ext cx="4307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Wooden Ship Decorated" pitchFamily="2" charset="0"/>
              </a:rPr>
              <a:t>ЖАНРЫ   ФОЛЬКЛОРА</a:t>
            </a:r>
            <a:endParaRPr lang="ru-RU" sz="2400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644008" y="2996952"/>
            <a:ext cx="1872208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ФОЛЬКЛОР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580112" y="198884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716016" y="1124744"/>
            <a:ext cx="1584176" cy="770384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ПЕСЕНКИ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88224" y="350100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067944" y="350100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508104" y="41490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372200" y="2276873"/>
            <a:ext cx="864096" cy="7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779912" y="227687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851920" y="3933056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44208" y="3933056"/>
            <a:ext cx="86409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 rot="20014241">
            <a:off x="2735505" y="1463095"/>
            <a:ext cx="1514651" cy="836094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ПОТЕШКИ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 rot="780320">
            <a:off x="6660232" y="1484784"/>
            <a:ext cx="1584176" cy="770384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ЗАГАДКИ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164288" y="3140968"/>
            <a:ext cx="1584176" cy="770384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rgbClr val="C00000"/>
                </a:solidFill>
              </a:rPr>
              <a:t>заклички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267744" y="3140968"/>
            <a:ext cx="1728192" cy="770384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сказки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присказки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699792" y="4437112"/>
            <a:ext cx="1800200" cy="770384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считалки дразнилки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572000" y="5013176"/>
            <a:ext cx="1944216" cy="914400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пословицы и поговорки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 rot="21356981">
            <a:off x="6542032" y="4425149"/>
            <a:ext cx="1728192" cy="792088"/>
          </a:xfrm>
          <a:prstGeom prst="ellipse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народные игры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627784" y="138118"/>
            <a:ext cx="59766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Огромное положительное влияние фольклора на развитие речи детей, отмечали М. Горький, К. Чуковский, С. Маршак и другие советские писатели. Идею использования народной культуры в дошкольном образовании активно поддерживали многие известные педагоги (Е.А.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Флерина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 И. Тихеева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Е. Н.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Водовозова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Рисунок 1" descr="https://im0-tub-ru.yandex.net/i?id=cedff08cdb5efe2cd312491209ab97d5&amp;n=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144016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Рисунок 4" descr="http://rusplt.ru/netcat_files/52/104/620x407/chukovsky_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143636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Рисунок 7" descr="http://www.taday.ru/data/2009/11/03/1234535883/marsha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492896"/>
            <a:ext cx="1411982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Рисунок 25" descr="http://www.nec.m-necropol.ru/flerina-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09120"/>
            <a:ext cx="1512168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Рисунок 19" descr="http://s3.uploads.ru/t/PQGf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25144"/>
            <a:ext cx="1512167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Рисунок 22" descr="https://upload.wikimedia.org/wikipedia/ru/a/a5/%D0%A2%D0%B8%D1%85%D0%B5%D0%B5%D0%B2%D0%B0_%D0%95_%D0%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4581128"/>
            <a:ext cx="1520577" cy="192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76672"/>
            <a:ext cx="61206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Исследования психологов и практиков показывают 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устное народное творчество  представляет   собой прекрасный речевой материал,  который  можно  использовать, как в организованной образовательной деятельности, так и в совместно-партнерской деятельности   детей   раннего   возраста.  </a:t>
            </a:r>
            <a: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284984"/>
            <a:ext cx="38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 их помощью можно развивать: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17"/>
          <p:cNvCxnSpPr>
            <a:cxnSpLocks noChangeShapeType="1"/>
          </p:cNvCxnSpPr>
          <p:nvPr/>
        </p:nvCxnSpPr>
        <p:spPr bwMode="auto">
          <a:xfrm flipH="1">
            <a:off x="2771800" y="3789040"/>
            <a:ext cx="1008112" cy="288032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7" name="Скругленный прямоугольник 6"/>
          <p:cNvSpPr/>
          <p:nvPr/>
        </p:nvSpPr>
        <p:spPr>
          <a:xfrm>
            <a:off x="2051720" y="4149080"/>
            <a:ext cx="1368177" cy="936104"/>
          </a:xfrm>
          <a:prstGeom prst="roundRect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Wingdings" pitchFamily="2" charset="2"/>
              <a:buNone/>
              <a:defRPr/>
            </a:pPr>
            <a:endParaRPr lang="ru-RU" sz="2000" dirty="0">
              <a:solidFill>
                <a:srgbClr val="1111F3"/>
              </a:solidFill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ru-RU" sz="1600" dirty="0" err="1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Фонемати-ческий</a:t>
            </a:r>
            <a:r>
              <a:rPr lang="ru-RU" sz="160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 слух</a:t>
            </a:r>
          </a:p>
          <a:p>
            <a:pPr eaLnBrk="0" hangingPunct="0">
              <a:buFont typeface="Wingdings" pitchFamily="2" charset="2"/>
              <a:buChar char="Ø"/>
              <a:defRPr/>
            </a:pPr>
            <a:endParaRPr lang="ru-RU" sz="16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19"/>
          <p:cNvCxnSpPr>
            <a:cxnSpLocks noChangeShapeType="1"/>
          </p:cNvCxnSpPr>
          <p:nvPr/>
        </p:nvCxnSpPr>
        <p:spPr bwMode="auto">
          <a:xfrm flipH="1">
            <a:off x="4211960" y="3933056"/>
            <a:ext cx="936104" cy="115212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10" name="Скругленный прямоугольник 11"/>
          <p:cNvSpPr/>
          <p:nvPr/>
        </p:nvSpPr>
        <p:spPr>
          <a:xfrm>
            <a:off x="3203848" y="5229200"/>
            <a:ext cx="1800200" cy="1152128"/>
          </a:xfrm>
          <a:prstGeom prst="roundRect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Грамматический </a:t>
            </a:r>
            <a:r>
              <a:rPr lang="ru-RU" sz="160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строй речи</a:t>
            </a:r>
          </a:p>
        </p:txBody>
      </p:sp>
      <p:sp>
        <p:nvSpPr>
          <p:cNvPr id="11" name="Скругленный прямоугольник 11"/>
          <p:cNvSpPr/>
          <p:nvPr/>
        </p:nvSpPr>
        <p:spPr>
          <a:xfrm>
            <a:off x="5364088" y="5229200"/>
            <a:ext cx="1872208" cy="1152128"/>
          </a:xfrm>
          <a:prstGeom prst="roundRect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Звуковую  культуру речи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80312" y="4293096"/>
            <a:ext cx="1439366" cy="936104"/>
          </a:xfrm>
          <a:prstGeom prst="roundRect">
            <a:avLst/>
          </a:prstGeom>
          <a:solidFill>
            <a:srgbClr val="FCD5B5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ru-RU" sz="1600" dirty="0">
                <a:solidFill>
                  <a:srgbClr val="1111F3"/>
                </a:solidFill>
                <a:latin typeface="Times New Roman" pitchFamily="18" charset="0"/>
                <a:cs typeface="Times New Roman" pitchFamily="18" charset="0"/>
              </a:rPr>
              <a:t>Обогащать словарь</a:t>
            </a:r>
          </a:p>
        </p:txBody>
      </p:sp>
      <p:cxnSp>
        <p:nvCxnSpPr>
          <p:cNvPr id="13" name="Прямая со стрелкой 19"/>
          <p:cNvCxnSpPr>
            <a:cxnSpLocks noChangeShapeType="1"/>
          </p:cNvCxnSpPr>
          <p:nvPr/>
        </p:nvCxnSpPr>
        <p:spPr bwMode="auto">
          <a:xfrm>
            <a:off x="5580112" y="3933056"/>
            <a:ext cx="792088" cy="115212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  <p:cxnSp>
        <p:nvCxnSpPr>
          <p:cNvPr id="21" name="Прямая со стрелкой 19"/>
          <p:cNvCxnSpPr>
            <a:cxnSpLocks noChangeShapeType="1"/>
          </p:cNvCxnSpPr>
          <p:nvPr/>
        </p:nvCxnSpPr>
        <p:spPr bwMode="auto">
          <a:xfrm>
            <a:off x="6948264" y="3789040"/>
            <a:ext cx="1080120" cy="432048"/>
          </a:xfrm>
          <a:prstGeom prst="straightConnector1">
            <a:avLst/>
          </a:prstGeom>
          <a:noFill/>
          <a:ln w="9525" algn="ctr">
            <a:solidFill>
              <a:srgbClr val="4A7EBB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boombob.ru/img/picture/Nov/08/ee64185cd9e76b5f52803ceb223fd5a0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420" y="0"/>
            <a:ext cx="731758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620688"/>
            <a:ext cx="2390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Wooden Ship Decorated" pitchFamily="2" charset="0"/>
              </a:rPr>
              <a:t>Задачи</a:t>
            </a:r>
            <a:endParaRPr lang="ru-RU" sz="4800" dirty="0">
              <a:solidFill>
                <a:srgbClr val="FF0000"/>
              </a:solidFill>
              <a:latin typeface="Wooden Ship Decorated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45224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обогатить словарный запас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700808"/>
            <a:ext cx="485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развивать активную речь детей;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5776" y="2420888"/>
            <a:ext cx="57606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показать красоту русского языка через  устное народное творчество, выраженное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колыбельных, загадках, сказках, припевка;</a:t>
            </a: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221088"/>
            <a:ext cx="58326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сформировать у детей интерес к малым жанрам фольклора;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283968" y="5301208"/>
            <a:ext cx="253047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Водичка, водичка</a:t>
            </a:r>
            <a:b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Умой мое личико,</a:t>
            </a:r>
            <a:b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Чтобы глазки блестели,</a:t>
            </a:r>
            <a:b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Чтобы щечки краснели,</a:t>
            </a:r>
            <a:b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Чтоб смеялся роток,</a:t>
            </a:r>
            <a:b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</a:br>
            <a:r>
              <a:rPr lang="ru-RU" sz="1800" i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Чтоб кусался зубок!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9221" name="WordArt 8"/>
          <p:cNvSpPr>
            <a:spLocks noChangeArrowheads="1" noChangeShapeType="1" noTextEdit="1"/>
          </p:cNvSpPr>
          <p:nvPr/>
        </p:nvSpPr>
        <p:spPr bwMode="auto">
          <a:xfrm>
            <a:off x="2123728" y="260648"/>
            <a:ext cx="6502152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Культурно – гигиенические навыки</a:t>
            </a:r>
          </a:p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224" name="Picture 8" descr="Фото-0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2252663" cy="190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051720" y="3501008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Расти коса до пояса,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вырони ни волоса!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372200" y="3356992"/>
            <a:ext cx="2448272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тебя зовут, дружок?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меня зовут «Горшок»!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спасаю всех детей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 разных неприятностей.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Если будем мы дружить,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Будешь ты сухим ходить!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DCIM\104_FUJI\DSCF4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2129790" cy="1817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G:\DCIM\104_FUJI\DSCF45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129293" y="1335203"/>
            <a:ext cx="2154932" cy="1734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theme/theme1.xml><?xml version="1.0" encoding="utf-8"?>
<a:theme xmlns:a="http://schemas.openxmlformats.org/drawingml/2006/main" name="весенний уз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весенний узор</Template>
  <TotalTime>1270</TotalTime>
  <Words>624</Words>
  <Application>Microsoft Office PowerPoint</Application>
  <PresentationFormat>Экран (4:3)</PresentationFormat>
  <Paragraphs>116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весенний узор</vt:lpstr>
      <vt:lpstr>«Развитие речи детей младшего дошкольного возраста средствами фольклора»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Водичка, водичка Умой мое личико, Чтобы глазки блестели, Чтобы щечки краснели, Чтоб смеялся роток, Чтоб кусался зубок! </vt:lpstr>
      <vt:lpstr>Слайд 10</vt:lpstr>
      <vt:lpstr>Слайд 11</vt:lpstr>
      <vt:lpstr>Наблюдения в природе</vt:lpstr>
      <vt:lpstr>Слайд 13</vt:lpstr>
      <vt:lpstr>Слайд 14</vt:lpstr>
      <vt:lpstr>СКАЗКА </vt:lpstr>
      <vt:lpstr>Театрализованная деятельность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раннего возраста средствами устного народного творчества</dc:title>
  <dc:creator>Владислав</dc:creator>
  <cp:lastModifiedBy>марина</cp:lastModifiedBy>
  <cp:revision>44</cp:revision>
  <dcterms:created xsi:type="dcterms:W3CDTF">2014-04-04T12:02:58Z</dcterms:created>
  <dcterms:modified xsi:type="dcterms:W3CDTF">2015-12-14T06:05:11Z</dcterms:modified>
</cp:coreProperties>
</file>