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1"/>
  </p:notesMasterIdLst>
  <p:sldIdLst>
    <p:sldId id="311" r:id="rId2"/>
    <p:sldId id="257" r:id="rId3"/>
    <p:sldId id="319" r:id="rId4"/>
    <p:sldId id="312" r:id="rId5"/>
    <p:sldId id="322" r:id="rId6"/>
    <p:sldId id="327" r:id="rId7"/>
    <p:sldId id="328" r:id="rId8"/>
    <p:sldId id="329" r:id="rId9"/>
    <p:sldId id="330" r:id="rId10"/>
    <p:sldId id="332" r:id="rId11"/>
    <p:sldId id="339" r:id="rId12"/>
    <p:sldId id="340" r:id="rId13"/>
    <p:sldId id="341" r:id="rId14"/>
    <p:sldId id="342" r:id="rId15"/>
    <p:sldId id="344" r:id="rId16"/>
    <p:sldId id="345" r:id="rId17"/>
    <p:sldId id="346" r:id="rId18"/>
    <p:sldId id="352" r:id="rId19"/>
    <p:sldId id="314" r:id="rId20"/>
    <p:sldId id="315" r:id="rId21"/>
    <p:sldId id="316" r:id="rId22"/>
    <p:sldId id="317" r:id="rId23"/>
    <p:sldId id="348" r:id="rId24"/>
    <p:sldId id="354" r:id="rId25"/>
    <p:sldId id="355" r:id="rId26"/>
    <p:sldId id="350" r:id="rId27"/>
    <p:sldId id="356" r:id="rId28"/>
    <p:sldId id="336" r:id="rId29"/>
    <p:sldId id="308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FF0000"/>
    <a:srgbClr val="0033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CBC372-1469-4538-BEA9-14EF254DACCF}" type="doc">
      <dgm:prSet loTypeId="urn:microsoft.com/office/officeart/2005/8/layout/matrix1" loCatId="matrix" qsTypeId="urn:microsoft.com/office/officeart/2005/8/quickstyle/simple3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A5F36CCC-31F0-4853-8161-A9D921BC3FDB}">
      <dgm:prSet phldrT="[Текст]" custT="1"/>
      <dgm:spPr/>
      <dgm:t>
        <a:bodyPr/>
        <a:lstStyle/>
        <a:p>
          <a:r>
            <a:rPr lang="ru-RU" sz="4400" b="1" i="1" dirty="0" smtClean="0">
              <a:solidFill>
                <a:srgbClr val="FF0000"/>
              </a:solidFill>
            </a:rPr>
            <a:t>Типы </a:t>
          </a:r>
        </a:p>
        <a:p>
          <a:r>
            <a:rPr lang="ru-RU" sz="4400" b="1" i="1" dirty="0" smtClean="0">
              <a:solidFill>
                <a:srgbClr val="FF0000"/>
              </a:solidFill>
            </a:rPr>
            <a:t>классных часов</a:t>
          </a:r>
        </a:p>
      </dgm:t>
    </dgm:pt>
    <dgm:pt modelId="{7C897418-2E74-4A69-9D26-BADC5F58ECF0}" type="sibTrans" cxnId="{7D40A6EA-75E2-40A9-807F-4B8F24B9ACDE}">
      <dgm:prSet/>
      <dgm:spPr/>
      <dgm:t>
        <a:bodyPr/>
        <a:lstStyle/>
        <a:p>
          <a:endParaRPr lang="ru-RU" sz="1800"/>
        </a:p>
      </dgm:t>
    </dgm:pt>
    <dgm:pt modelId="{7FD74AA9-8543-477A-8A56-ACFED5E10ACC}" type="parTrans" cxnId="{7D40A6EA-75E2-40A9-807F-4B8F24B9ACDE}">
      <dgm:prSet/>
      <dgm:spPr/>
      <dgm:t>
        <a:bodyPr/>
        <a:lstStyle/>
        <a:p>
          <a:endParaRPr lang="ru-RU" sz="1800"/>
        </a:p>
      </dgm:t>
    </dgm:pt>
    <dgm:pt modelId="{73FC1FEB-56F1-403E-96DF-0FD3CDA43681}">
      <dgm:prSet phldrT="[Текст]" phldr="1"/>
      <dgm:spPr/>
      <dgm:t>
        <a:bodyPr/>
        <a:lstStyle/>
        <a:p>
          <a:endParaRPr lang="ru-RU" sz="1800" dirty="0"/>
        </a:p>
      </dgm:t>
    </dgm:pt>
    <dgm:pt modelId="{786983C8-432F-4A3C-999A-F665C573C86F}" type="sibTrans" cxnId="{B650C496-1513-46D2-8A36-984B5C6D333A}">
      <dgm:prSet/>
      <dgm:spPr/>
      <dgm:t>
        <a:bodyPr/>
        <a:lstStyle/>
        <a:p>
          <a:endParaRPr lang="ru-RU" sz="1800"/>
        </a:p>
      </dgm:t>
    </dgm:pt>
    <dgm:pt modelId="{6013D2A3-2AF4-4908-9FAB-C56307C51605}" type="parTrans" cxnId="{B650C496-1513-46D2-8A36-984B5C6D333A}">
      <dgm:prSet/>
      <dgm:spPr/>
      <dgm:t>
        <a:bodyPr/>
        <a:lstStyle/>
        <a:p>
          <a:endParaRPr lang="ru-RU" sz="1800"/>
        </a:p>
      </dgm:t>
    </dgm:pt>
    <dgm:pt modelId="{1C691428-35DB-475F-BDFF-FFA45ACDD428}">
      <dgm:prSet custT="1"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ИНФОРМАЦИОННЫЙ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9B7777-800A-4149-86BD-F7EEB6FE5B30}" type="sibTrans" cxnId="{D7BF3827-54E9-44F3-8127-1B25901FB462}">
      <dgm:prSet/>
      <dgm:spPr/>
      <dgm:t>
        <a:bodyPr/>
        <a:lstStyle/>
        <a:p>
          <a:endParaRPr lang="ru-RU" sz="1800"/>
        </a:p>
      </dgm:t>
    </dgm:pt>
    <dgm:pt modelId="{CFABEFD1-BA46-4197-9FE5-191BD2446CAA}" type="parTrans" cxnId="{D7BF3827-54E9-44F3-8127-1B25901FB462}">
      <dgm:prSet/>
      <dgm:spPr/>
      <dgm:t>
        <a:bodyPr/>
        <a:lstStyle/>
        <a:p>
          <a:endParaRPr lang="ru-RU" sz="1800"/>
        </a:p>
      </dgm:t>
    </dgm:pt>
    <dgm:pt modelId="{378351D1-06E1-4AED-B4A8-CBC369C8AEDA}">
      <dgm:prSet phldrT="[Текст]" custT="1"/>
      <dgm:spPr>
        <a:gradFill flip="none" rotWithShape="0">
          <a:gsLst>
            <a:gs pos="0">
              <a:srgbClr val="00B050">
                <a:tint val="66000"/>
                <a:satMod val="160000"/>
              </a:srgbClr>
            </a:gs>
            <a:gs pos="50000">
              <a:srgbClr val="00B050">
                <a:tint val="44500"/>
                <a:satMod val="160000"/>
              </a:srgbClr>
            </a:gs>
            <a:gs pos="100000">
              <a:srgbClr val="00B050">
                <a:tint val="23500"/>
                <a:satMod val="160000"/>
              </a:srgbClr>
            </a:gs>
          </a:gsLst>
          <a:lin ang="18900000" scaled="1"/>
          <a:tileRect/>
        </a:gradFill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ТЕМАТИЧЕСКИЙ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141D16-A139-4575-9915-7F1BF9A90368}" type="sibTrans" cxnId="{F7F6704A-8B5C-465C-9AF9-2636AEA0E4F7}">
      <dgm:prSet/>
      <dgm:spPr/>
      <dgm:t>
        <a:bodyPr/>
        <a:lstStyle/>
        <a:p>
          <a:endParaRPr lang="ru-RU" sz="1800"/>
        </a:p>
      </dgm:t>
    </dgm:pt>
    <dgm:pt modelId="{5226AEF3-3C6B-40CC-B10D-9F1028A565EC}" type="parTrans" cxnId="{F7F6704A-8B5C-465C-9AF9-2636AEA0E4F7}">
      <dgm:prSet/>
      <dgm:spPr/>
      <dgm:t>
        <a:bodyPr/>
        <a:lstStyle/>
        <a:p>
          <a:endParaRPr lang="ru-RU" sz="1800"/>
        </a:p>
      </dgm:t>
    </dgm:pt>
    <dgm:pt modelId="{09A9CC21-FA33-4BF5-857F-8965006C9C50}">
      <dgm:prSet phldrT="[Текст]" custT="1"/>
      <dgm:spPr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path path="circle">
            <a:fillToRect l="100000" b="100000"/>
          </a:path>
          <a:tileRect t="-100000" r="-100000"/>
        </a:gradFill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ИНТЕЛЛЕКТУАЛЬНО -_ПОЗНАВАТЕЛЬНЫЙ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FBABAD-FCB6-4C89-9700-007565208D0F}" type="sibTrans" cxnId="{CC18076B-FEC9-433C-8E58-2DFB50C566F2}">
      <dgm:prSet/>
      <dgm:spPr/>
      <dgm:t>
        <a:bodyPr/>
        <a:lstStyle/>
        <a:p>
          <a:endParaRPr lang="ru-RU" sz="1800"/>
        </a:p>
      </dgm:t>
    </dgm:pt>
    <dgm:pt modelId="{1CA9CF2D-7C91-43A7-832C-1E8DCC27E36B}" type="parTrans" cxnId="{CC18076B-FEC9-433C-8E58-2DFB50C566F2}">
      <dgm:prSet/>
      <dgm:spPr/>
      <dgm:t>
        <a:bodyPr/>
        <a:lstStyle/>
        <a:p>
          <a:endParaRPr lang="ru-RU" sz="1800"/>
        </a:p>
      </dgm:t>
    </dgm:pt>
    <dgm:pt modelId="{F0442700-49E6-485B-82FA-4FF53F57049B}">
      <dgm:prSet phldrT="[Текст]" custT="1"/>
      <dgm:spPr>
        <a:gradFill flip="none" rotWithShape="1">
          <a:gsLst>
            <a:gs pos="0">
              <a:srgbClr val="0070C0">
                <a:tint val="66000"/>
                <a:satMod val="160000"/>
              </a:srgbClr>
            </a:gs>
            <a:gs pos="50000">
              <a:srgbClr val="0070C0">
                <a:tint val="44500"/>
                <a:satMod val="160000"/>
              </a:srgbClr>
            </a:gs>
            <a:gs pos="100000">
              <a:srgbClr val="0070C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НРАВСТВЕННЫЙ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9674A5-6C48-4A24-9929-51E546BEE73B}" type="sibTrans" cxnId="{78001D37-E5FB-459C-A9D6-DF0AC5BD4F26}">
      <dgm:prSet/>
      <dgm:spPr/>
      <dgm:t>
        <a:bodyPr/>
        <a:lstStyle/>
        <a:p>
          <a:endParaRPr lang="ru-RU" sz="1800"/>
        </a:p>
      </dgm:t>
    </dgm:pt>
    <dgm:pt modelId="{9B9983AA-8FD1-4F86-A478-095570AC7AD3}" type="parTrans" cxnId="{78001D37-E5FB-459C-A9D6-DF0AC5BD4F26}">
      <dgm:prSet/>
      <dgm:spPr/>
      <dgm:t>
        <a:bodyPr/>
        <a:lstStyle/>
        <a:p>
          <a:endParaRPr lang="ru-RU" sz="1800"/>
        </a:p>
      </dgm:t>
    </dgm:pt>
    <dgm:pt modelId="{618B89A4-A8D7-4A53-9D43-C4137BC0DDB9}" type="pres">
      <dgm:prSet presAssocID="{17CBC372-1469-4538-BEA9-14EF254DACC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9385C4-7DC6-40C2-8D6B-695472435209}" type="pres">
      <dgm:prSet presAssocID="{17CBC372-1469-4538-BEA9-14EF254DACCF}" presName="matrix" presStyleCnt="0"/>
      <dgm:spPr/>
    </dgm:pt>
    <dgm:pt modelId="{3AC8E1B5-B618-4A23-8C08-EC39230F2732}" type="pres">
      <dgm:prSet presAssocID="{17CBC372-1469-4538-BEA9-14EF254DACCF}" presName="tile1" presStyleLbl="node1" presStyleIdx="0" presStyleCnt="4" custLinFactNeighborX="-2231" custLinFactNeighborY="5063"/>
      <dgm:spPr/>
      <dgm:t>
        <a:bodyPr/>
        <a:lstStyle/>
        <a:p>
          <a:endParaRPr lang="ru-RU"/>
        </a:p>
      </dgm:t>
    </dgm:pt>
    <dgm:pt modelId="{28E7A149-2E41-4648-A44E-95899FF397AE}" type="pres">
      <dgm:prSet presAssocID="{17CBC372-1469-4538-BEA9-14EF254DACC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D864E-F14A-4974-8D0D-BE89DC659FEF}" type="pres">
      <dgm:prSet presAssocID="{17CBC372-1469-4538-BEA9-14EF254DACCF}" presName="tile2" presStyleLbl="node1" presStyleIdx="1" presStyleCnt="4" custLinFactNeighborY="5405"/>
      <dgm:spPr/>
      <dgm:t>
        <a:bodyPr/>
        <a:lstStyle/>
        <a:p>
          <a:endParaRPr lang="ru-RU"/>
        </a:p>
      </dgm:t>
    </dgm:pt>
    <dgm:pt modelId="{A869A570-3AE1-4715-9702-EEEB514EFE22}" type="pres">
      <dgm:prSet presAssocID="{17CBC372-1469-4538-BEA9-14EF254DACC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B253A-4A01-4E05-A127-26C8D4DE454E}" type="pres">
      <dgm:prSet presAssocID="{17CBC372-1469-4538-BEA9-14EF254DACCF}" presName="tile3" presStyleLbl="node1" presStyleIdx="2" presStyleCnt="4"/>
      <dgm:spPr/>
      <dgm:t>
        <a:bodyPr/>
        <a:lstStyle/>
        <a:p>
          <a:endParaRPr lang="ru-RU"/>
        </a:p>
      </dgm:t>
    </dgm:pt>
    <dgm:pt modelId="{4F3D4677-9463-4F32-9A8F-628B87A2CA59}" type="pres">
      <dgm:prSet presAssocID="{17CBC372-1469-4538-BEA9-14EF254DACC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5350B-B2A2-487B-B08C-BF53786A8AA2}" type="pres">
      <dgm:prSet presAssocID="{17CBC372-1469-4538-BEA9-14EF254DACCF}" presName="tile4" presStyleLbl="node1" presStyleIdx="3" presStyleCnt="4"/>
      <dgm:spPr/>
      <dgm:t>
        <a:bodyPr/>
        <a:lstStyle/>
        <a:p>
          <a:endParaRPr lang="ru-RU"/>
        </a:p>
      </dgm:t>
    </dgm:pt>
    <dgm:pt modelId="{F9BB1FE4-E67C-4C55-BE44-C7528AB4085C}" type="pres">
      <dgm:prSet presAssocID="{17CBC372-1469-4538-BEA9-14EF254DACC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48C60-0CAB-4D8E-B405-609DDF5840DD}" type="pres">
      <dgm:prSet presAssocID="{17CBC372-1469-4538-BEA9-14EF254DACCF}" presName="centerTile" presStyleLbl="fgShp" presStyleIdx="0" presStyleCnt="1" custScaleX="175070" custScaleY="115558" custLinFactNeighborX="13172" custLinFactNeighborY="871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7BF3827-54E9-44F3-8127-1B25901FB462}" srcId="{A5F36CCC-31F0-4853-8161-A9D921BC3FDB}" destId="{1C691428-35DB-475F-BDFF-FFA45ACDD428}" srcOrd="3" destOrd="0" parTransId="{CFABEFD1-BA46-4197-9FE5-191BD2446CAA}" sibTransId="{4A9B7777-800A-4149-86BD-F7EEB6FE5B30}"/>
    <dgm:cxn modelId="{7D40A6EA-75E2-40A9-807F-4B8F24B9ACDE}" srcId="{17CBC372-1469-4538-BEA9-14EF254DACCF}" destId="{A5F36CCC-31F0-4853-8161-A9D921BC3FDB}" srcOrd="0" destOrd="0" parTransId="{7FD74AA9-8543-477A-8A56-ACFED5E10ACC}" sibTransId="{7C897418-2E74-4A69-9D26-BADC5F58ECF0}"/>
    <dgm:cxn modelId="{F7F6704A-8B5C-465C-9AF9-2636AEA0E4F7}" srcId="{A5F36CCC-31F0-4853-8161-A9D921BC3FDB}" destId="{378351D1-06E1-4AED-B4A8-CBC369C8AEDA}" srcOrd="2" destOrd="0" parTransId="{5226AEF3-3C6B-40CC-B10D-9F1028A565EC}" sibTransId="{10141D16-A139-4575-9915-7F1BF9A90368}"/>
    <dgm:cxn modelId="{CC18076B-FEC9-433C-8E58-2DFB50C566F2}" srcId="{A5F36CCC-31F0-4853-8161-A9D921BC3FDB}" destId="{09A9CC21-FA33-4BF5-857F-8965006C9C50}" srcOrd="1" destOrd="0" parTransId="{1CA9CF2D-7C91-43A7-832C-1E8DCC27E36B}" sibTransId="{BCFBABAD-FCB6-4C89-9700-007565208D0F}"/>
    <dgm:cxn modelId="{23CCCAE8-B225-46C8-9FE0-D7E92726EE5E}" type="presOf" srcId="{09A9CC21-FA33-4BF5-857F-8965006C9C50}" destId="{A869A570-3AE1-4715-9702-EEEB514EFE22}" srcOrd="1" destOrd="0" presId="urn:microsoft.com/office/officeart/2005/8/layout/matrix1"/>
    <dgm:cxn modelId="{794AEFE1-13B7-4330-926D-11D2E20411FA}" type="presOf" srcId="{A5F36CCC-31F0-4853-8161-A9D921BC3FDB}" destId="{DCB48C60-0CAB-4D8E-B405-609DDF5840DD}" srcOrd="0" destOrd="0" presId="urn:microsoft.com/office/officeart/2005/8/layout/matrix1"/>
    <dgm:cxn modelId="{FED8AC9F-404F-4E2C-AA17-C34E5793A49E}" type="presOf" srcId="{09A9CC21-FA33-4BF5-857F-8965006C9C50}" destId="{0ADD864E-F14A-4974-8D0D-BE89DC659FEF}" srcOrd="0" destOrd="0" presId="urn:microsoft.com/office/officeart/2005/8/layout/matrix1"/>
    <dgm:cxn modelId="{800F15A9-56CA-4A9B-BB08-23875BB8469B}" type="presOf" srcId="{F0442700-49E6-485B-82FA-4FF53F57049B}" destId="{3AC8E1B5-B618-4A23-8C08-EC39230F2732}" srcOrd="0" destOrd="0" presId="urn:microsoft.com/office/officeart/2005/8/layout/matrix1"/>
    <dgm:cxn modelId="{FCAEA450-52C6-4DEC-9EAA-2E98E5C50323}" type="presOf" srcId="{378351D1-06E1-4AED-B4A8-CBC369C8AEDA}" destId="{4F3D4677-9463-4F32-9A8F-628B87A2CA59}" srcOrd="1" destOrd="0" presId="urn:microsoft.com/office/officeart/2005/8/layout/matrix1"/>
    <dgm:cxn modelId="{0E6D514C-31FA-4A68-881E-43B2BEAF2C49}" type="presOf" srcId="{378351D1-06E1-4AED-B4A8-CBC369C8AEDA}" destId="{BC5B253A-4A01-4E05-A127-26C8D4DE454E}" srcOrd="0" destOrd="0" presId="urn:microsoft.com/office/officeart/2005/8/layout/matrix1"/>
    <dgm:cxn modelId="{78001D37-E5FB-459C-A9D6-DF0AC5BD4F26}" srcId="{A5F36CCC-31F0-4853-8161-A9D921BC3FDB}" destId="{F0442700-49E6-485B-82FA-4FF53F57049B}" srcOrd="0" destOrd="0" parTransId="{9B9983AA-8FD1-4F86-A478-095570AC7AD3}" sibTransId="{3E9674A5-6C48-4A24-9929-51E546BEE73B}"/>
    <dgm:cxn modelId="{026E8529-BE26-4FE6-8F14-A61DCD9ABD91}" type="presOf" srcId="{1C691428-35DB-475F-BDFF-FFA45ACDD428}" destId="{2565350B-B2A2-487B-B08C-BF53786A8AA2}" srcOrd="0" destOrd="0" presId="urn:microsoft.com/office/officeart/2005/8/layout/matrix1"/>
    <dgm:cxn modelId="{96DEDD8A-836B-40F0-9CD4-A8FD92130177}" type="presOf" srcId="{17CBC372-1469-4538-BEA9-14EF254DACCF}" destId="{618B89A4-A8D7-4A53-9D43-C4137BC0DDB9}" srcOrd="0" destOrd="0" presId="urn:microsoft.com/office/officeart/2005/8/layout/matrix1"/>
    <dgm:cxn modelId="{3465C437-756B-4048-948C-798BD74E1660}" type="presOf" srcId="{F0442700-49E6-485B-82FA-4FF53F57049B}" destId="{28E7A149-2E41-4648-A44E-95899FF397AE}" srcOrd="1" destOrd="0" presId="urn:microsoft.com/office/officeart/2005/8/layout/matrix1"/>
    <dgm:cxn modelId="{D8692354-084B-4268-A9C8-78461DD0D668}" type="presOf" srcId="{1C691428-35DB-475F-BDFF-FFA45ACDD428}" destId="{F9BB1FE4-E67C-4C55-BE44-C7528AB4085C}" srcOrd="1" destOrd="0" presId="urn:microsoft.com/office/officeart/2005/8/layout/matrix1"/>
    <dgm:cxn modelId="{B650C496-1513-46D2-8A36-984B5C6D333A}" srcId="{A5F36CCC-31F0-4853-8161-A9D921BC3FDB}" destId="{73FC1FEB-56F1-403E-96DF-0FD3CDA43681}" srcOrd="4" destOrd="0" parTransId="{6013D2A3-2AF4-4908-9FAB-C56307C51605}" sibTransId="{786983C8-432F-4A3C-999A-F665C573C86F}"/>
    <dgm:cxn modelId="{683FF6DC-7CAF-4D7F-A8AA-3E26310C9369}" type="presParOf" srcId="{618B89A4-A8D7-4A53-9D43-C4137BC0DDB9}" destId="{539385C4-7DC6-40C2-8D6B-695472435209}" srcOrd="0" destOrd="0" presId="urn:microsoft.com/office/officeart/2005/8/layout/matrix1"/>
    <dgm:cxn modelId="{20252807-C674-4DAD-AE5F-B74DD0AE7E76}" type="presParOf" srcId="{539385C4-7DC6-40C2-8D6B-695472435209}" destId="{3AC8E1B5-B618-4A23-8C08-EC39230F2732}" srcOrd="0" destOrd="0" presId="urn:microsoft.com/office/officeart/2005/8/layout/matrix1"/>
    <dgm:cxn modelId="{0A174D3E-4707-427B-BA96-92B9198A20B3}" type="presParOf" srcId="{539385C4-7DC6-40C2-8D6B-695472435209}" destId="{28E7A149-2E41-4648-A44E-95899FF397AE}" srcOrd="1" destOrd="0" presId="urn:microsoft.com/office/officeart/2005/8/layout/matrix1"/>
    <dgm:cxn modelId="{CEE3C2CE-7A25-4F36-9E44-AF324332180E}" type="presParOf" srcId="{539385C4-7DC6-40C2-8D6B-695472435209}" destId="{0ADD864E-F14A-4974-8D0D-BE89DC659FEF}" srcOrd="2" destOrd="0" presId="urn:microsoft.com/office/officeart/2005/8/layout/matrix1"/>
    <dgm:cxn modelId="{809888C5-7D3B-4EA7-83E9-E771B82190A6}" type="presParOf" srcId="{539385C4-7DC6-40C2-8D6B-695472435209}" destId="{A869A570-3AE1-4715-9702-EEEB514EFE22}" srcOrd="3" destOrd="0" presId="urn:microsoft.com/office/officeart/2005/8/layout/matrix1"/>
    <dgm:cxn modelId="{AB61FAA6-7C54-4F39-B61A-8A4324405AC1}" type="presParOf" srcId="{539385C4-7DC6-40C2-8D6B-695472435209}" destId="{BC5B253A-4A01-4E05-A127-26C8D4DE454E}" srcOrd="4" destOrd="0" presId="urn:microsoft.com/office/officeart/2005/8/layout/matrix1"/>
    <dgm:cxn modelId="{DEE4184D-D744-4FAB-907B-5DEACA551023}" type="presParOf" srcId="{539385C4-7DC6-40C2-8D6B-695472435209}" destId="{4F3D4677-9463-4F32-9A8F-628B87A2CA59}" srcOrd="5" destOrd="0" presId="urn:microsoft.com/office/officeart/2005/8/layout/matrix1"/>
    <dgm:cxn modelId="{9A047C06-AB37-4BAD-A6AE-37BE6A38C645}" type="presParOf" srcId="{539385C4-7DC6-40C2-8D6B-695472435209}" destId="{2565350B-B2A2-487B-B08C-BF53786A8AA2}" srcOrd="6" destOrd="0" presId="urn:microsoft.com/office/officeart/2005/8/layout/matrix1"/>
    <dgm:cxn modelId="{2672BB68-D869-447D-9943-8941F49B670E}" type="presParOf" srcId="{539385C4-7DC6-40C2-8D6B-695472435209}" destId="{F9BB1FE4-E67C-4C55-BE44-C7528AB4085C}" srcOrd="7" destOrd="0" presId="urn:microsoft.com/office/officeart/2005/8/layout/matrix1"/>
    <dgm:cxn modelId="{4E131732-073C-40A8-BEC9-83B39F10DEE1}" type="presParOf" srcId="{618B89A4-A8D7-4A53-9D43-C4137BC0DDB9}" destId="{DCB48C60-0CAB-4D8E-B405-609DDF5840D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8E1B5-B618-4A23-8C08-EC39230F2732}">
      <dsp:nvSpPr>
        <dsp:cNvPr id="0" name=""/>
        <dsp:cNvSpPr/>
      </dsp:nvSpPr>
      <dsp:spPr>
        <a:xfrm rot="16200000">
          <a:off x="791425" y="-666636"/>
          <a:ext cx="2464716" cy="4047566"/>
        </a:xfrm>
        <a:prstGeom prst="round1Rect">
          <a:avLst/>
        </a:prstGeom>
        <a:gradFill flip="none" rotWithShape="1">
          <a:gsLst>
            <a:gs pos="0">
              <a:srgbClr val="0070C0">
                <a:tint val="66000"/>
                <a:satMod val="160000"/>
              </a:srgbClr>
            </a:gs>
            <a:gs pos="50000">
              <a:srgbClr val="0070C0">
                <a:tint val="44500"/>
                <a:satMod val="160000"/>
              </a:srgbClr>
            </a:gs>
            <a:gs pos="100000">
              <a:srgbClr val="0070C0">
                <a:tint val="23500"/>
                <a:satMod val="160000"/>
              </a:srgbClr>
            </a:gs>
          </a:gsLst>
          <a:lin ang="27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НРАВСТВЕННЫЙ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124789"/>
        <a:ext cx="4047566" cy="1848537"/>
      </dsp:txXfrm>
    </dsp:sp>
    <dsp:sp modelId="{0ADD864E-F14A-4974-8D0D-BE89DC659FEF}">
      <dsp:nvSpPr>
        <dsp:cNvPr id="0" name=""/>
        <dsp:cNvSpPr/>
      </dsp:nvSpPr>
      <dsp:spPr>
        <a:xfrm>
          <a:off x="4047566" y="133217"/>
          <a:ext cx="4047566" cy="2464716"/>
        </a:xfrm>
        <a:prstGeom prst="round1Rect">
          <a:avLst/>
        </a:prstGeom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path path="circle">
            <a:fillToRect l="100000" b="100000"/>
          </a:path>
          <a:tileRect t="-100000" r="-10000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ИНТЕЛЛЕКТУАЛЬНО -_ПОЗНАВАТЕЛЬНЫЙ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47566" y="133217"/>
        <a:ext cx="4047566" cy="1848537"/>
      </dsp:txXfrm>
    </dsp:sp>
    <dsp:sp modelId="{BC5B253A-4A01-4E05-A127-26C8D4DE454E}">
      <dsp:nvSpPr>
        <dsp:cNvPr id="0" name=""/>
        <dsp:cNvSpPr/>
      </dsp:nvSpPr>
      <dsp:spPr>
        <a:xfrm rot="10800000">
          <a:off x="0" y="2464716"/>
          <a:ext cx="4047566" cy="2464716"/>
        </a:xfrm>
        <a:prstGeom prst="round1Rect">
          <a:avLst/>
        </a:prstGeom>
        <a:gradFill flip="none" rotWithShape="0">
          <a:gsLst>
            <a:gs pos="0">
              <a:srgbClr val="00B050">
                <a:tint val="66000"/>
                <a:satMod val="160000"/>
              </a:srgbClr>
            </a:gs>
            <a:gs pos="50000">
              <a:srgbClr val="00B050">
                <a:tint val="44500"/>
                <a:satMod val="160000"/>
              </a:srgbClr>
            </a:gs>
            <a:gs pos="100000">
              <a:srgbClr val="00B050">
                <a:tint val="23500"/>
                <a:satMod val="160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ТЕМАТИЧЕСКИЙ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3080895"/>
        <a:ext cx="4047566" cy="1848537"/>
      </dsp:txXfrm>
    </dsp:sp>
    <dsp:sp modelId="{2565350B-B2A2-487B-B08C-BF53786A8AA2}">
      <dsp:nvSpPr>
        <dsp:cNvPr id="0" name=""/>
        <dsp:cNvSpPr/>
      </dsp:nvSpPr>
      <dsp:spPr>
        <a:xfrm rot="5400000">
          <a:off x="4838991" y="1673291"/>
          <a:ext cx="2464716" cy="4047566"/>
        </a:xfrm>
        <a:prstGeom prst="round1Rect">
          <a:avLst/>
        </a:prstGeom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108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ИНФОРМАЦИОННЫЙ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047567" y="3080895"/>
        <a:ext cx="4047566" cy="1848537"/>
      </dsp:txXfrm>
    </dsp:sp>
    <dsp:sp modelId="{DCB48C60-0CAB-4D8E-B405-609DDF5840DD}">
      <dsp:nvSpPr>
        <dsp:cNvPr id="0" name=""/>
        <dsp:cNvSpPr/>
      </dsp:nvSpPr>
      <dsp:spPr>
        <a:xfrm>
          <a:off x="2241631" y="1860047"/>
          <a:ext cx="4251644" cy="1424088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i="1" kern="1200" dirty="0" smtClean="0">
              <a:solidFill>
                <a:srgbClr val="FF0000"/>
              </a:solidFill>
            </a:rPr>
            <a:t>Типы 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i="1" kern="1200" dirty="0" smtClean="0">
              <a:solidFill>
                <a:srgbClr val="FF0000"/>
              </a:solidFill>
            </a:rPr>
            <a:t>классных часов</a:t>
          </a:r>
        </a:p>
      </dsp:txBody>
      <dsp:txXfrm>
        <a:off x="2311149" y="1929565"/>
        <a:ext cx="4112608" cy="12850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DABD49-DB22-48F1-BD0C-027EDEFE2226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970021-D497-470E-B743-C595D87EF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1BCB2F-A2AD-4335-B25C-D158791A0830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259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5C8DBD-3B4C-495C-96D8-7F666BAC6748}" type="slidenum">
              <a:rPr lang="ru-RU" altLang="ru-RU"/>
              <a:pPr eaLnBrk="1" hangingPunct="1"/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055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89EE68-4407-495D-96AE-9B2DA2008D63}" type="slidenum">
              <a:rPr lang="ru-RU" altLang="ru-RU"/>
              <a:pPr eaLnBrk="1" hangingPunct="1"/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7975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622BC0-0E3B-49EC-BA79-3920B4E783E7}" type="slidenum">
              <a:rPr lang="ru-RU" altLang="ru-RU"/>
              <a:pPr eaLnBrk="1" hangingPunct="1"/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2239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C51439-4BD6-4DA7-97C2-460DD179D375}" type="slidenum">
              <a:rPr lang="ru-RU" altLang="ru-RU"/>
              <a:pPr eaLnBrk="1" hangingPunct="1"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712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E8259-A6E3-4ED9-8626-8B55DFDF2ECE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92457-ECA7-45AF-AB26-004DA94F8E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AD403-9AB3-4D4A-914A-D3EB62B39FEF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B4EBB-63B1-413B-B2B5-AD3341C80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F7B23-63D9-468D-B213-BF9F3826C477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86672-F0C0-4EDE-96EC-A047EBB95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9F1C4-6E01-4822-95CB-26ACAACE1D76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50DA4-782C-4AEC-9211-D217D44CD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8A456-7282-41B9-A16A-9FCDCE2BA7FF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350C1-0FD2-4B11-9C1D-36F575292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6927C-1F4C-4BEC-9B46-C00923D0EC76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B7F15-2F53-40D0-B849-BAA194A1F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FF150-5A02-48EF-BE47-3057262DAEBF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A01A4-E3B8-4FEA-B37C-BC0AFC9CD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10D38-1D5E-416B-8E85-D642D3AEF3DF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13749-2B62-46C9-909A-AFB07E12AF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9B5ED-0DE7-477A-8BF0-B02C3603B92F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2AF29-F51F-4C18-8658-4562F58AD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40211-3E7F-4FE3-9F78-C66BD75C3C67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E4085-042C-4567-B19D-12157E2FE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895A0-CA90-4372-9D60-C262863D2BD0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9E6C4-0F89-4F8B-9FB2-B04ADC7DC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7FAF1B-C02F-4404-BB61-F61C4649C710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50C79E-EFE2-4E38-86B9-B5CD74709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14192" y="2852936"/>
            <a:ext cx="473427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«Нужно </a:t>
            </a:r>
            <a:r>
              <a:rPr lang="ru-RU" b="1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осторожными </a:t>
            </a:r>
            <a:r>
              <a:rPr lang="ru-RU" b="1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прикосновениями </a:t>
            </a:r>
            <a:r>
              <a:rPr lang="ru-RU" b="1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пробуждать и утверждать волевые силы ребёнка, побуждая его думать о себе, видеть и оценивать себя. И самое главное верить в себя». </a:t>
            </a:r>
            <a:endParaRPr lang="ru-RU" b="1" dirty="0" smtClean="0"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indent="431800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        Василий Александрович Сухомлинский</a:t>
            </a:r>
            <a:endParaRPr lang="ru-RU" sz="1400" dirty="0">
              <a:effectLst/>
              <a:latin typeface="Arial" panose="020B0604020202020204" pitchFamily="34" charset="0"/>
              <a:ea typeface="Arial Unicode MS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9612" y="764704"/>
            <a:ext cx="76688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Monotype Corsiva" pitchFamily="66" charset="0"/>
              </a:rPr>
              <a:t>Классный час </a:t>
            </a:r>
            <a:endParaRPr lang="ru-RU" sz="4000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r>
              <a:rPr lang="ru-RU" sz="40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Monotype Corsiva" pitchFamily="66" charset="0"/>
              </a:rPr>
              <a:t>в </a:t>
            </a:r>
            <a:r>
              <a:rPr lang="ru-RU" sz="40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Monotype Corsiva" pitchFamily="66" charset="0"/>
              </a:rPr>
              <a:t>системе личностно-ориентированного воспитания</a:t>
            </a:r>
            <a:endParaRPr lang="en-US" sz="4000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515719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МБОУ «</a:t>
            </a:r>
            <a:r>
              <a:rPr lang="ru-RU" dirty="0" err="1" smtClean="0"/>
              <a:t>Кингисеппская</a:t>
            </a:r>
            <a:r>
              <a:rPr lang="ru-RU" dirty="0" smtClean="0"/>
              <a:t> гимназия»</a:t>
            </a:r>
          </a:p>
          <a:p>
            <a:r>
              <a:rPr lang="ru-RU" dirty="0" smtClean="0"/>
              <a:t>Учитель начальных классов </a:t>
            </a:r>
            <a:r>
              <a:rPr lang="ru-RU" dirty="0" err="1" smtClean="0"/>
              <a:t>Кухтина</a:t>
            </a:r>
            <a:r>
              <a:rPr lang="ru-RU" dirty="0" smtClean="0"/>
              <a:t> О.А.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3569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71678"/>
            <a:ext cx="8784976" cy="2725474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Технология</a:t>
            </a:r>
            <a:b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подготовки и проведения</a:t>
            </a:r>
            <a:b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личностно-ориентированного классного часа</a:t>
            </a:r>
            <a:endParaRPr lang="ru-RU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 138"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013074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05618" y="447955"/>
            <a:ext cx="122982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685925" algn="l"/>
              </a:tabLst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шаг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236" y="1535702"/>
            <a:ext cx="7273925" cy="13892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педагогом совместно с учащимися и их родителями тематики классных часов на новый учебный год 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3608" y="3474294"/>
            <a:ext cx="6840760" cy="29070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b="1" i="1" dirty="0">
                <a:solidFill>
                  <a:schemeClr val="tx1"/>
                </a:solidFill>
              </a:rPr>
              <a:t>Методы и приемы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1. Методы социологического опроса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 2. Методики «Незаконченное предложение» и «Недописанный тезис»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 3. Составление </a:t>
            </a:r>
            <a:r>
              <a:rPr lang="ru-RU" dirty="0" err="1">
                <a:solidFill>
                  <a:schemeClr val="tx1"/>
                </a:solidFill>
              </a:rPr>
              <a:t>цветограммы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 4. Методика «Строим новый классный дом»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 5. Метод «мозгового штурма»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 6. Журнал-эстафета «Мир моих друзей. Мир моих интересов. Мир дел»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 7. Методика «Памятник проблеме века»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221459" y="3019438"/>
            <a:ext cx="288925" cy="36036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176861" y="1090613"/>
            <a:ext cx="287338" cy="431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413032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05618" y="447955"/>
            <a:ext cx="122982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685925" algn="l"/>
              </a:tabLst>
              <a:defRPr/>
            </a:pP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шаг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236" y="1535702"/>
            <a:ext cx="7273925" cy="13892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темы 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личностно-ориентированного классного часа 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генерирование идей 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его подготовке и проведению 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3608" y="3474294"/>
            <a:ext cx="6840760" cy="29070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i="1" dirty="0">
                <a:solidFill>
                  <a:schemeClr val="tx1"/>
                </a:solidFill>
              </a:rPr>
              <a:t>Методы и </a:t>
            </a:r>
            <a:r>
              <a:rPr lang="ru-RU" sz="3200" b="1" i="1" dirty="0" smtClean="0">
                <a:solidFill>
                  <a:schemeClr val="tx1"/>
                </a:solidFill>
              </a:rPr>
              <a:t>приемы</a:t>
            </a:r>
            <a:endParaRPr lang="ru-RU" sz="3200" i="1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методика </a:t>
            </a:r>
            <a:r>
              <a:rPr lang="ru-RU" sz="3200" dirty="0">
                <a:solidFill>
                  <a:schemeClr val="tx1"/>
                </a:solidFill>
              </a:rPr>
              <a:t>«Куча мала»</a:t>
            </a:r>
          </a:p>
          <a:p>
            <a:r>
              <a:rPr lang="ru-RU" sz="3200" dirty="0">
                <a:solidFill>
                  <a:schemeClr val="tx1"/>
                </a:solidFill>
              </a:rPr>
              <a:t>блиц-опрос учеников по проблеме организации предстоящего классного часа (что, где, когда, как, для кого, для чего и т. п.)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21459" y="3019438"/>
            <a:ext cx="288925" cy="36036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176861" y="1090613"/>
            <a:ext cx="287338" cy="431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487461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05618" y="447955"/>
            <a:ext cx="122982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685925" algn="l"/>
              </a:tabLst>
              <a:defRPr/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шаг</a:t>
            </a:r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236" y="1535702"/>
            <a:ext cx="7273925" cy="13892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цели, содержания, формы, даты и места проведения классного часа, формирование сообщества его организаторов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72580" y="3199619"/>
            <a:ext cx="7128581" cy="32403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Методы и приёмы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методика </a:t>
            </a:r>
            <a:r>
              <a:rPr lang="ru-RU" sz="2800" dirty="0">
                <a:solidFill>
                  <a:schemeClr val="tx1"/>
                </a:solidFill>
              </a:rPr>
              <a:t>КТД (И.П. Иванов)</a:t>
            </a:r>
          </a:p>
          <a:p>
            <a:r>
              <a:rPr lang="ru-RU" sz="2800" dirty="0">
                <a:solidFill>
                  <a:schemeClr val="tx1"/>
                </a:solidFill>
              </a:rPr>
              <a:t>формы взаимодействия организаторов </a:t>
            </a:r>
            <a:r>
              <a:rPr lang="ru-RU" sz="2800" i="1" dirty="0">
                <a:solidFill>
                  <a:schemeClr val="tx1"/>
                </a:solidFill>
              </a:rPr>
              <a:t>инициативной группы, совета дела, творческой группы</a:t>
            </a:r>
          </a:p>
          <a:p>
            <a:r>
              <a:rPr lang="ru-RU" sz="2800" dirty="0">
                <a:solidFill>
                  <a:schemeClr val="tx1"/>
                </a:solidFill>
              </a:rPr>
              <a:t>соблюдение принципов добровольности и интереса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21459" y="3019438"/>
            <a:ext cx="288925" cy="36036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176861" y="1090613"/>
            <a:ext cx="287338" cy="431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35457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05618" y="447955"/>
            <a:ext cx="122982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685925" algn="l"/>
              </a:tabLst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шаг</a:t>
            </a:r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236" y="1535702"/>
            <a:ext cx="7273925" cy="13892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индивидуальная и групповая деятельность по подготовке            классного часа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908" y="3573016"/>
            <a:ext cx="7128581" cy="214688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Приемы и методы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«Викторина</a:t>
            </a:r>
            <a:r>
              <a:rPr lang="ru-RU" sz="2800" dirty="0">
                <a:solidFill>
                  <a:schemeClr val="tx1"/>
                </a:solidFill>
              </a:rPr>
              <a:t>»</a:t>
            </a:r>
          </a:p>
          <a:p>
            <a:r>
              <a:rPr lang="ru-RU" sz="2800" dirty="0">
                <a:solidFill>
                  <a:schemeClr val="tx1"/>
                </a:solidFill>
              </a:rPr>
              <a:t>«Реклама» </a:t>
            </a:r>
          </a:p>
          <a:p>
            <a:r>
              <a:rPr lang="ru-RU" sz="2800" dirty="0">
                <a:solidFill>
                  <a:schemeClr val="tx1"/>
                </a:solidFill>
              </a:rPr>
              <a:t>«Сюрприз»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21459" y="3019438"/>
            <a:ext cx="288925" cy="36036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176861" y="1090613"/>
            <a:ext cx="287338" cy="431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23395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05618" y="447955"/>
            <a:ext cx="122982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685925" algn="l"/>
              </a:tabLst>
              <a:defRPr/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шаг</a:t>
            </a:r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1500174"/>
            <a:ext cx="7273925" cy="13892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учителем совместно       с другими организаторами сценарного плана классного часа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46093" y="3387970"/>
            <a:ext cx="7128581" cy="30963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Что необходимо сделать для того, чтобы уже в первые минуты классного часа были обеспечены положительный эмоционально-психологический настрой и мотивационная готовность учащихся к участию в коллективном разговоре и деятельности?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2. Когда и как будут представлены результаты подготовительной работы?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3. В какие моменты дети смогут проявить свою индивидуальность и творческие способности?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4. Кто из учащихся сможет выполнить роль «солиста» (главного героя) в данном классном часе?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5. Каким образом необходимо подвести итоги классного часа, чтобы стимулировать дальнейшую деятельность детей по самопознанию и саморазвитию?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221459" y="3019438"/>
            <a:ext cx="288925" cy="36036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176861" y="1090613"/>
            <a:ext cx="287338" cy="431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87313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1009" y="223543"/>
            <a:ext cx="122982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685925" algn="l"/>
              </a:tabLst>
              <a:defRPr/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шаг</a:t>
            </a:r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9907" y="1381020"/>
            <a:ext cx="7273925" cy="6798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классного часа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80962" y="2633550"/>
            <a:ext cx="7128581" cy="403581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Приемы и методы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актуализации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(«вызова») субъектного опыта учащихся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диалоговые и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полилоговые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формы общения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максимального количества ситуаций для проявления обучающимися своей индивидуальности и творческих способностей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мини-конкурсы с творческим заданиями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презентации интересов и увлечений учащихся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смотр их достижений в учебной, досуговой и других видах деятельности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тренинги умений и личностных качеств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для самопознания и саморазвития школьников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56328" y="2161363"/>
            <a:ext cx="288925" cy="36036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196364" y="862606"/>
            <a:ext cx="333523" cy="431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364551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14744" y="214290"/>
            <a:ext cx="122982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685925" algn="l"/>
              </a:tabLst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 шаг</a:t>
            </a:r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786" y="1285860"/>
            <a:ext cx="7273925" cy="8717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оценка результативности классного часа и деятельности по его подготовке и проведению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214810" y="785794"/>
            <a:ext cx="287338" cy="431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214810" y="2857496"/>
            <a:ext cx="288925" cy="36036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0100" y="2357430"/>
            <a:ext cx="7128581" cy="403581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личностная значимость для учащихся;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комфортность, благоприятный психологический климат;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 для проявления и развития индивидуальности и творческих способностей школьников;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обогащенность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жизненного опыта учащихся;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духовно-нравственная ценность;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вовлеченность учащихся в подготовку и проведение классного часа;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2571744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Критерии результативности личностно-ориентированного классного часа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887678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 txBox="1">
            <a:spLocks/>
          </p:cNvSpPr>
          <p:nvPr/>
        </p:nvSpPr>
        <p:spPr bwMode="auto">
          <a:xfrm>
            <a:off x="785813" y="571500"/>
            <a:ext cx="5143500" cy="18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/>
            <a:r>
              <a:rPr lang="ru-RU" sz="3200" b="1" dirty="0" smtClean="0">
                <a:solidFill>
                  <a:srgbClr val="AF2121"/>
                </a:solidFill>
                <a:latin typeface="Calibri" pitchFamily="34" charset="0"/>
              </a:rPr>
              <a:t> </a:t>
            </a:r>
            <a:endParaRPr lang="ru-RU" sz="2400" dirty="0">
              <a:solidFill>
                <a:srgbClr val="AF2121"/>
              </a:solidFill>
              <a:latin typeface="Calibri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31281808"/>
              </p:ext>
            </p:extLst>
          </p:nvPr>
        </p:nvGraphicFramePr>
        <p:xfrm>
          <a:off x="395536" y="908720"/>
          <a:ext cx="8095133" cy="4929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04183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48C60-0CAB-4D8E-B405-609DDF584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">
                                            <p:graphicEl>
                                              <a:dgm id="{DCB48C60-0CAB-4D8E-B405-609DDF5840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8E1B5-B618-4A23-8C08-EC39230F2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250"/>
                                        <p:tgtEl>
                                          <p:spTgt spid="2">
                                            <p:graphicEl>
                                              <a:dgm id="{3AC8E1B5-B618-4A23-8C08-EC39230F27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DD864E-F14A-4974-8D0D-BE89DC659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250"/>
                                        <p:tgtEl>
                                          <p:spTgt spid="2">
                                            <p:graphicEl>
                                              <a:dgm id="{0ADD864E-F14A-4974-8D0D-BE89DC659F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5B253A-4A01-4E05-A127-26C8D4DE4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250"/>
                                        <p:tgtEl>
                                          <p:spTgt spid="2">
                                            <p:graphicEl>
                                              <a:dgm id="{BC5B253A-4A01-4E05-A127-26C8D4DE45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65350B-B2A2-487B-B08C-BF53786A8A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250"/>
                                        <p:tgtEl>
                                          <p:spTgt spid="2">
                                            <p:graphicEl>
                                              <a:dgm id="{2565350B-B2A2-487B-B08C-BF53786A8A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D5ABFB"/>
          </a:solidFill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Типы классных часов</a:t>
            </a: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Нравственный классный час</a:t>
            </a: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20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b="1" dirty="0" smtClean="0">
                <a:solidFill>
                  <a:schemeClr val="tx2"/>
                </a:solidFill>
              </a:rPr>
              <a:t>Цели:</a:t>
            </a:r>
            <a:endParaRPr lang="ru-RU" sz="20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1. </a:t>
            </a:r>
            <a:r>
              <a:rPr lang="ru-RU" sz="2000" dirty="0" smtClean="0">
                <a:solidFill>
                  <a:schemeClr val="tx2"/>
                </a:solidFill>
              </a:rPr>
              <a:t>Просвещение учащихся</a:t>
            </a:r>
            <a:r>
              <a:rPr lang="ru-RU" sz="2000" dirty="0" smtClean="0"/>
              <a:t> с целью выработки собственных нравственных взглядов, суждений, оценок;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2. </a:t>
            </a:r>
            <a:r>
              <a:rPr lang="ru-RU" sz="2000" dirty="0" smtClean="0">
                <a:solidFill>
                  <a:schemeClr val="tx2"/>
                </a:solidFill>
              </a:rPr>
              <a:t>Изучение, осмысление и анализ</a:t>
            </a:r>
            <a:r>
              <a:rPr lang="ru-RU" sz="2000" dirty="0" smtClean="0"/>
              <a:t> нравственного опыта поколений;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3. </a:t>
            </a:r>
            <a:r>
              <a:rPr lang="ru-RU" sz="2000" dirty="0" smtClean="0">
                <a:solidFill>
                  <a:schemeClr val="tx2"/>
                </a:solidFill>
              </a:rPr>
              <a:t>Критическое осмысление и анализ</a:t>
            </a:r>
            <a:r>
              <a:rPr lang="ru-RU" sz="2000" dirty="0" smtClean="0"/>
              <a:t> собственных нравственных поступков, поступков сверстников и одноклассников;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4. </a:t>
            </a:r>
            <a:r>
              <a:rPr lang="ru-RU" sz="2000" dirty="0" smtClean="0">
                <a:solidFill>
                  <a:schemeClr val="tx2"/>
                </a:solidFill>
              </a:rPr>
              <a:t>Развитие нравственных личностных качеств</a:t>
            </a:r>
            <a:r>
              <a:rPr lang="ru-RU" sz="2000" dirty="0" smtClean="0"/>
              <a:t> (доброта, желание помогать людям, умение признавать свои ошибки, отстаивать т. </a:t>
            </a:r>
            <a:r>
              <a:rPr lang="ru-RU" sz="2000" dirty="0" err="1" smtClean="0"/>
              <a:t>з</a:t>
            </a:r>
            <a:r>
              <a:rPr lang="ru-RU" sz="2000" dirty="0" smtClean="0"/>
              <a:t> и уважать чужую т. </a:t>
            </a:r>
            <a:r>
              <a:rPr lang="ru-RU" sz="2000" dirty="0" err="1" smtClean="0"/>
              <a:t>з</a:t>
            </a:r>
            <a:r>
              <a:rPr lang="ru-RU" sz="2000" dirty="0" smtClean="0"/>
              <a:t>., и др.) (нельзя проводить часто).</a:t>
            </a:r>
          </a:p>
        </p:txBody>
      </p:sp>
    </p:spTree>
    <p:extLst>
      <p:ext uri="{BB962C8B-B14F-4D97-AF65-F5344CB8AC3E}">
        <p14:creationId xmlns:p14="http://schemas.microsoft.com/office/powerpoint/2010/main" val="3015401138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9073" y="764705"/>
            <a:ext cx="658461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b="1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</a:rPr>
              <a:t>Классный час как форма воспитательной работы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5364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857760"/>
            <a:ext cx="1660527" cy="171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556792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/>
                <a:cs typeface="Candara" panose="020E0502030303020204" pitchFamily="34" charset="0"/>
              </a:rPr>
              <a:t>Классный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/>
                <a:cs typeface="Candara" panose="020E0502030303020204" pitchFamily="34" charset="0"/>
              </a:rPr>
              <a:t>час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/>
                <a:cs typeface="Candara" panose="020E0502030303020204" pitchFamily="34" charset="0"/>
              </a:rPr>
              <a:t> </a:t>
            </a:r>
            <a:r>
              <a:rPr lang="ru-RU" sz="2400" spc="100" dirty="0">
                <a:latin typeface="Times New Roman" panose="02020603050405020304" pitchFamily="18" charset="0"/>
                <a:ea typeface="Arial Unicode MS"/>
                <a:cs typeface="Bookman Old Style" panose="02050604050505020204" pitchFamily="18" charset="0"/>
              </a:rPr>
              <a:t>– это гибкая по составу и структуре форма фронтальной воспитательной работы, представляющая собой специально организуемое во внеурочное время общение классного руково­дителя с учащимися класса с целью расширения их знаний, формирования </a:t>
            </a:r>
            <a:r>
              <a:rPr lang="ru-RU" sz="2400" dirty="0">
                <a:latin typeface="Times New Roman" panose="02020603050405020304" pitchFamily="18" charset="0"/>
                <a:ea typeface="Arial Unicode MS"/>
              </a:rPr>
              <a:t>отношения к объектам окружающей действительности, </a:t>
            </a:r>
            <a:r>
              <a:rPr lang="ru-RU" sz="2400" b="1" spc="100" dirty="0">
                <a:latin typeface="Times New Roman" panose="02020603050405020304" pitchFamily="18" charset="0"/>
                <a:ea typeface="Arial Unicode MS"/>
                <a:cs typeface="Bookman Old Style" panose="02050604050505020204" pitchFamily="18" charset="0"/>
              </a:rPr>
              <a:t> с</a:t>
            </a:r>
            <a:r>
              <a:rPr lang="ru-RU" sz="2400" spc="100" dirty="0">
                <a:latin typeface="Times New Roman" panose="02020603050405020304" pitchFamily="18" charset="0"/>
                <a:ea typeface="Arial Unicode MS"/>
                <a:cs typeface="Bookman Old Style" panose="02050604050505020204" pitchFamily="18" charset="0"/>
              </a:rPr>
              <a:t>одействия развития духовно-нравственных, гражданских, социальных и других качеств личности. </a:t>
            </a:r>
            <a:endParaRPr lang="ru-RU" sz="24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D5ABFB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Интеллектуально-познавательный классный час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Цели</a:t>
            </a:r>
            <a:r>
              <a:rPr lang="ru-RU" dirty="0" smtClean="0"/>
              <a:t>:</a:t>
            </a:r>
          </a:p>
          <a:p>
            <a:pPr eaLnBrk="1" hangingPunct="1">
              <a:defRPr/>
            </a:pPr>
            <a:r>
              <a:rPr lang="ru-RU" dirty="0" smtClean="0"/>
              <a:t>1. Развивать познавательный </a:t>
            </a:r>
            <a:r>
              <a:rPr lang="ru-RU" b="1" dirty="0" smtClean="0">
                <a:solidFill>
                  <a:schemeClr val="tx2"/>
                </a:solidFill>
              </a:rPr>
              <a:t>интерес</a:t>
            </a:r>
            <a:r>
              <a:rPr lang="ru-RU" dirty="0" smtClean="0"/>
              <a:t> учащихся;</a:t>
            </a:r>
          </a:p>
          <a:p>
            <a:pPr eaLnBrk="1" hangingPunct="1">
              <a:defRPr/>
            </a:pPr>
            <a:r>
              <a:rPr lang="ru-RU" dirty="0" smtClean="0"/>
              <a:t>2. Развивать </a:t>
            </a:r>
            <a:r>
              <a:rPr lang="ru-RU" b="1" dirty="0" smtClean="0">
                <a:solidFill>
                  <a:schemeClr val="tx2"/>
                </a:solidFill>
              </a:rPr>
              <a:t>умение </a:t>
            </a:r>
            <a:r>
              <a:rPr lang="ru-RU" dirty="0" smtClean="0"/>
              <a:t>осознавать свои индивидуальные возможности, стремление к самосовершенствованию </a:t>
            </a:r>
          </a:p>
        </p:txBody>
      </p:sp>
    </p:spTree>
    <p:extLst>
      <p:ext uri="{BB962C8B-B14F-4D97-AF65-F5344CB8AC3E}">
        <p14:creationId xmlns:p14="http://schemas.microsoft.com/office/powerpoint/2010/main" val="2205179167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D5ABFB"/>
          </a:solidFill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Тематический классный час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Цели</a:t>
            </a:r>
            <a:r>
              <a:rPr lang="ru-RU" dirty="0" smtClean="0"/>
              <a:t>:</a:t>
            </a:r>
          </a:p>
          <a:p>
            <a:pPr eaLnBrk="1" hangingPunct="1">
              <a:defRPr/>
            </a:pPr>
            <a:r>
              <a:rPr lang="ru-RU" dirty="0" smtClean="0"/>
              <a:t>1. Развивать </a:t>
            </a:r>
            <a:r>
              <a:rPr lang="ru-RU" b="1" dirty="0" smtClean="0">
                <a:solidFill>
                  <a:schemeClr val="tx2"/>
                </a:solidFill>
              </a:rPr>
              <a:t>кругозор </a:t>
            </a:r>
            <a:r>
              <a:rPr lang="ru-RU" dirty="0" smtClean="0"/>
              <a:t>учащихся;</a:t>
            </a:r>
          </a:p>
          <a:p>
            <a:pPr eaLnBrk="1" hangingPunct="1">
              <a:defRPr/>
            </a:pPr>
            <a:r>
              <a:rPr lang="ru-RU" dirty="0" smtClean="0"/>
              <a:t>2. способствовать духовному развитию учащихся, </a:t>
            </a:r>
            <a:r>
              <a:rPr lang="ru-RU" b="1" dirty="0" smtClean="0"/>
              <a:t>формированию их интересов и</a:t>
            </a:r>
            <a:r>
              <a:rPr lang="ru-RU" b="1" dirty="0" smtClean="0">
                <a:solidFill>
                  <a:schemeClr val="tx2"/>
                </a:solidFill>
              </a:rPr>
              <a:t> духовных потребностей.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3925652262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D5ABFB"/>
          </a:solidFill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Информационный классный час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/>
              <a:t>Цели</a:t>
            </a:r>
            <a:r>
              <a:rPr lang="ru-RU" sz="2400" dirty="0" smtClean="0"/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1. Формирование у учащихся </a:t>
            </a:r>
            <a:r>
              <a:rPr lang="ru-RU" sz="2400" b="1" dirty="0" smtClean="0">
                <a:solidFill>
                  <a:schemeClr val="tx2"/>
                </a:solidFill>
              </a:rPr>
              <a:t>сопричастности</a:t>
            </a:r>
            <a:r>
              <a:rPr lang="ru-RU" sz="2400" dirty="0" smtClean="0"/>
              <a:t> к событиям и явлениям общественно-политической жизни своей страны, своего города, района;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2. </a:t>
            </a:r>
            <a:r>
              <a:rPr lang="ru-RU" sz="2400" b="1" dirty="0" smtClean="0">
                <a:solidFill>
                  <a:schemeClr val="tx2"/>
                </a:solidFill>
              </a:rPr>
              <a:t>Применение знаний</a:t>
            </a:r>
            <a:r>
              <a:rPr lang="ru-RU" sz="2400" dirty="0" smtClean="0"/>
              <a:t>, полученных на уроках истории и </a:t>
            </a:r>
            <a:r>
              <a:rPr lang="ru-RU" sz="2400" dirty="0" err="1" smtClean="0"/>
              <a:t>граждановедения</a:t>
            </a:r>
            <a:r>
              <a:rPr lang="ru-RU" sz="2400" dirty="0" smtClean="0"/>
              <a:t>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3. Формирование </a:t>
            </a:r>
            <a:r>
              <a:rPr lang="ru-RU" sz="2400" b="1" dirty="0" smtClean="0">
                <a:solidFill>
                  <a:schemeClr val="tx2"/>
                </a:solidFill>
              </a:rPr>
              <a:t>своего отношения</a:t>
            </a:r>
            <a:r>
              <a:rPr lang="ru-RU" sz="2400" dirty="0" smtClean="0"/>
              <a:t> к происходящему;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4. Развитие </a:t>
            </a:r>
            <a:r>
              <a:rPr lang="ru-RU" sz="2400" b="1" dirty="0" smtClean="0">
                <a:solidFill>
                  <a:schemeClr val="tx2"/>
                </a:solidFill>
              </a:rPr>
              <a:t>исследовательских умений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4633856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 правил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личностно-ориентированного подхода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 проведении классного часа: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Видеть в каждом ученике уникальную личность, уважать ее, понимать, верить в нее.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Организовать   «атмосферу успеха», помогать детям обретать уверенность в своих силах и способностях.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Исключить принуждение, не выделять отставание и другие недостатки ребенка, а устранять их, не нанося ущерба личному достоинству ребенка.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Учить школьника видеть личность как в самом себе, так и в каждом из окружающих.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Завоевывать уважение и доверие учеников.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48939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" y="0"/>
            <a:ext cx="925541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31640" y="1124744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effectLst/>
                <a:latin typeface="Calibri" pitchFamily="34" charset="0"/>
                <a:cs typeface="Times New Roman" pitchFamily="18" charset="0"/>
              </a:rPr>
              <a:t>Различные формы проведения классного часа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615844"/>
            <a:ext cx="51663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Wingdings" pitchFamily="2" charset="2"/>
                <a:cs typeface="Times New Roman" pitchFamily="18" charset="0"/>
              </a:rPr>
              <a:t>          Экскурсия</a:t>
            </a:r>
            <a:endParaRPr lang="ru-RU" sz="2000" b="1" dirty="0" smtClean="0">
              <a:solidFill>
                <a:srgbClr val="002060"/>
              </a:solidFill>
              <a:ea typeface="Wingdings" pitchFamily="2" charset="2"/>
              <a:cs typeface="Times New Roman" pitchFamily="18" charset="0"/>
            </a:endParaRPr>
          </a:p>
          <a:p>
            <a:pPr marL="285750" indent="-285750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Wingdings" pitchFamily="2" charset="2"/>
                <a:cs typeface="Times New Roman" pitchFamily="18" charset="0"/>
              </a:rPr>
              <a:t>       </a:t>
            </a: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ea typeface="Wingdings" pitchFamily="2" charset="2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Wingdings" pitchFamily="2" charset="2"/>
                <a:cs typeface="Times New Roman" pitchFamily="18" charset="0"/>
              </a:rPr>
              <a:t>   Игра-путешествие</a:t>
            </a:r>
            <a:endParaRPr lang="ru-RU" sz="2000" b="1" dirty="0" smtClean="0">
              <a:solidFill>
                <a:srgbClr val="002060"/>
              </a:solidFill>
              <a:ea typeface="Wingdings" pitchFamily="2" charset="2"/>
              <a:cs typeface="Times New Roman" pitchFamily="18" charset="0"/>
            </a:endParaRPr>
          </a:p>
          <a:p>
            <a:pPr marL="285750" indent="-285750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Wingdings" pitchFamily="2" charset="2"/>
                <a:cs typeface="Times New Roman" pitchFamily="18" charset="0"/>
              </a:rPr>
              <a:t>          Поход</a:t>
            </a:r>
            <a:endParaRPr lang="ru-RU" sz="2000" b="1" dirty="0" smtClean="0">
              <a:solidFill>
                <a:srgbClr val="002060"/>
              </a:solidFill>
              <a:ea typeface="Wingdings" pitchFamily="2" charset="2"/>
              <a:cs typeface="Times New Roman" pitchFamily="18" charset="0"/>
            </a:endParaRPr>
          </a:p>
          <a:p>
            <a:pPr marL="285750" indent="-285750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Wingdings" pitchFamily="2" charset="2"/>
                <a:cs typeface="Times New Roman" pitchFamily="18" charset="0"/>
              </a:rPr>
              <a:t>          Посещение  кинотеатра, выставки</a:t>
            </a:r>
            <a:endParaRPr lang="ru-RU" sz="2000" b="1" dirty="0" smtClean="0">
              <a:solidFill>
                <a:srgbClr val="002060"/>
              </a:solidFill>
              <a:ea typeface="Wingdings" pitchFamily="2" charset="2"/>
              <a:cs typeface="Times New Roman" pitchFamily="18" charset="0"/>
            </a:endParaRPr>
          </a:p>
          <a:p>
            <a:pPr marL="285750" indent="-285750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Wingdings" pitchFamily="2" charset="2"/>
                <a:cs typeface="Times New Roman" pitchFamily="18" charset="0"/>
              </a:rPr>
              <a:t>          Дискуссия</a:t>
            </a:r>
            <a:endParaRPr lang="ru-RU" sz="2000" b="1" dirty="0" smtClean="0">
              <a:solidFill>
                <a:srgbClr val="002060"/>
              </a:solidFill>
              <a:ea typeface="Wingdings" pitchFamily="2" charset="2"/>
              <a:cs typeface="Times New Roman" pitchFamily="18" charset="0"/>
            </a:endParaRPr>
          </a:p>
          <a:p>
            <a:pPr marL="285750" indent="-285750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Wingdings" pitchFamily="2" charset="2"/>
                <a:cs typeface="Times New Roman" pitchFamily="18" charset="0"/>
              </a:rPr>
              <a:t>          Турнир</a:t>
            </a:r>
            <a:endParaRPr lang="ru-RU" sz="2000" b="1" dirty="0" smtClean="0">
              <a:solidFill>
                <a:srgbClr val="002060"/>
              </a:solidFill>
              <a:ea typeface="Wingdings" pitchFamily="2" charset="2"/>
              <a:cs typeface="Times New Roman" pitchFamily="18" charset="0"/>
            </a:endParaRPr>
          </a:p>
          <a:p>
            <a:pPr marL="285750" indent="-285750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Wingdings" pitchFamily="2" charset="2"/>
                <a:cs typeface="Times New Roman" pitchFamily="18" charset="0"/>
              </a:rPr>
              <a:t>          Конкурс инсценировок</a:t>
            </a:r>
            <a:endParaRPr lang="ru-RU" sz="2000" b="1" dirty="0" smtClean="0">
              <a:solidFill>
                <a:srgbClr val="002060"/>
              </a:solidFill>
              <a:ea typeface="Wingdings" pitchFamily="2" charset="2"/>
              <a:cs typeface="Times New Roman" pitchFamily="18" charset="0"/>
            </a:endParaRPr>
          </a:p>
          <a:p>
            <a:pPr marL="285750" indent="-285750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Wingdings" pitchFamily="2" charset="2"/>
                <a:cs typeface="Times New Roman" pitchFamily="18" charset="0"/>
              </a:rPr>
              <a:t>          Театрализованное представление</a:t>
            </a:r>
            <a:endParaRPr lang="ru-RU" sz="2000" b="1" dirty="0" smtClean="0">
              <a:solidFill>
                <a:srgbClr val="002060"/>
              </a:solidFill>
              <a:ea typeface="Wingdings" pitchFamily="2" charset="2"/>
              <a:cs typeface="Times New Roman" pitchFamily="18" charset="0"/>
            </a:endParaRPr>
          </a:p>
          <a:p>
            <a:pPr marL="285750" indent="-285750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Wingdings" pitchFamily="2" charset="2"/>
                <a:cs typeface="Times New Roman" pitchFamily="18" charset="0"/>
              </a:rPr>
              <a:t>          Акция</a:t>
            </a:r>
            <a:endParaRPr lang="ru-RU" sz="2000" b="1" dirty="0" smtClean="0">
              <a:solidFill>
                <a:srgbClr val="002060"/>
              </a:solidFill>
              <a:ea typeface="Wingdings" pitchFamily="2" charset="2"/>
              <a:cs typeface="Times New Roman" pitchFamily="18" charset="0"/>
            </a:endParaRPr>
          </a:p>
          <a:p>
            <a:pPr marL="285750" indent="-285750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Wingdings" pitchFamily="2" charset="2"/>
                <a:cs typeface="Times New Roman" pitchFamily="18" charset="0"/>
              </a:rPr>
              <a:t>          Выставка</a:t>
            </a:r>
            <a:endParaRPr lang="ru-RU" sz="2000" b="1" dirty="0" smtClean="0">
              <a:solidFill>
                <a:srgbClr val="002060"/>
              </a:solidFill>
              <a:ea typeface="Wingdings" pitchFamily="2" charset="2"/>
              <a:cs typeface="Times New Roman" pitchFamily="18" charset="0"/>
            </a:endParaRPr>
          </a:p>
          <a:p>
            <a:pPr marL="285750" indent="-285750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Wingdings" pitchFamily="2" charset="2"/>
                <a:cs typeface="Times New Roman" pitchFamily="18" charset="0"/>
              </a:rPr>
              <a:t>          Ярмарка</a:t>
            </a:r>
            <a:endParaRPr lang="ru-RU" sz="2000" b="1" dirty="0" smtClean="0">
              <a:solidFill>
                <a:srgbClr val="002060"/>
              </a:solidFill>
              <a:ea typeface="Wingdings" pitchFamily="2" charset="2"/>
              <a:cs typeface="Times New Roman" pitchFamily="18" charset="0"/>
            </a:endParaRPr>
          </a:p>
          <a:p>
            <a:pPr marL="285750" indent="-285750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Wingdings" pitchFamily="2" charset="2"/>
                <a:cs typeface="Times New Roman" pitchFamily="18" charset="0"/>
              </a:rPr>
              <a:t>          День открытых дверей</a:t>
            </a:r>
            <a:endParaRPr lang="ru-RU" sz="2000" b="1" dirty="0" smtClean="0">
              <a:solidFill>
                <a:srgbClr val="002060"/>
              </a:solidFill>
              <a:ea typeface="Wingdings" pitchFamily="2" charset="2"/>
              <a:cs typeface="Times New Roman" pitchFamily="18" charset="0"/>
            </a:endParaRPr>
          </a:p>
          <a:p>
            <a:pPr marL="285750" indent="-285750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Wingdings" pitchFamily="2" charset="2"/>
                <a:cs typeface="Times New Roman" pitchFamily="18" charset="0"/>
              </a:rPr>
              <a:t>          Деловая игра</a:t>
            </a:r>
          </a:p>
          <a:p>
            <a:pPr marL="285750" indent="-285750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Wingdings" pitchFamily="2" charset="2"/>
                <a:cs typeface="Times New Roman" pitchFamily="18" charset="0"/>
              </a:rPr>
              <a:t>          Диагностическая игра</a:t>
            </a:r>
            <a:endParaRPr lang="ru-RU" sz="2000" b="1" dirty="0">
              <a:solidFill>
                <a:srgbClr val="002060"/>
              </a:solidFill>
              <a:ea typeface="Wingdings" pitchFamily="2" charset="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99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 проведения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Актовый зал</a:t>
            </a:r>
            <a:endParaRPr lang="ru-RU" dirty="0" smtClean="0"/>
          </a:p>
          <a:p>
            <a:r>
              <a:rPr lang="ru-RU" dirty="0" smtClean="0"/>
              <a:t>Музыкальная гостиная</a:t>
            </a:r>
          </a:p>
          <a:p>
            <a:r>
              <a:rPr lang="ru-RU" dirty="0" smtClean="0"/>
              <a:t>Библиотека</a:t>
            </a:r>
          </a:p>
          <a:p>
            <a:r>
              <a:rPr lang="ru-RU" dirty="0" smtClean="0"/>
              <a:t>Читальный зал</a:t>
            </a:r>
          </a:p>
          <a:p>
            <a:r>
              <a:rPr lang="ru-RU" dirty="0" smtClean="0"/>
              <a:t>Музей</a:t>
            </a:r>
          </a:p>
          <a:p>
            <a:r>
              <a:rPr lang="ru-RU" dirty="0" smtClean="0"/>
              <a:t>Лесная поляна</a:t>
            </a:r>
          </a:p>
          <a:p>
            <a:r>
              <a:rPr lang="ru-RU" dirty="0" smtClean="0"/>
              <a:t>Спортивная площадка</a:t>
            </a:r>
          </a:p>
          <a:p>
            <a:r>
              <a:rPr lang="ru-RU" dirty="0" smtClean="0"/>
              <a:t>Классный кабинет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5785032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Домашний\Desktop\кл час фото детей\P104055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0" y="3357562"/>
            <a:ext cx="4071966" cy="30539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49251"/>
            <a:ext cx="8229600" cy="3168922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Педагог должен          верить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и доверять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ученикам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</a:p>
          <a:p>
            <a:pPr marL="0" indent="0" algn="ctr">
              <a:buNone/>
            </a:pP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185221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ru-RU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Личностно-ориентированный подход в работе педагога: Разработка и использование / Под ред. Е. Н. Степанова. – М.: ТЦ Сфера, 2004. - 128с. </a:t>
            </a:r>
            <a:endParaRPr lang="ru-RU" dirty="0"/>
          </a:p>
          <a:p>
            <a:pPr lv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ru-RU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Степанов Е.Н. Личностно-ориентированный классный час: Особенности содержания и организации // Классный руководитель. – 2006. - №2. </a:t>
            </a:r>
            <a:endParaRPr lang="ru-RU" dirty="0"/>
          </a:p>
          <a:p>
            <a:pPr marL="0" lvl="0" indent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lang="ru-RU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045941"/>
      </p:ext>
    </p:extLst>
  </p:cSld>
  <p:clrMapOvr>
    <a:masterClrMapping/>
  </p:clrMapOvr>
  <p:transition spd="med">
    <p:diamond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584775"/>
          </a:xfrm>
        </p:spPr>
        <p:txBody>
          <a:bodyPr/>
          <a:lstStyle/>
          <a:p>
            <a:r>
              <a:rPr lang="ru-RU" sz="3200" dirty="0" smtClean="0"/>
              <a:t>Рекомендуемая литература:</a:t>
            </a:r>
            <a:endParaRPr lang="ru-RU" sz="3200" dirty="0"/>
          </a:p>
        </p:txBody>
      </p:sp>
      <p:pic>
        <p:nvPicPr>
          <p:cNvPr id="11" name="Рисунок 10" descr="978-5-89144-836-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31250">
            <a:off x="655819" y="1215408"/>
            <a:ext cx="1651107" cy="2751845"/>
          </a:xfrm>
          <a:prstGeom prst="rect">
            <a:avLst/>
          </a:prstGeom>
        </p:spPr>
      </p:pic>
      <p:pic>
        <p:nvPicPr>
          <p:cNvPr id="12" name="Рисунок 11" descr="146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63994">
            <a:off x="6429388" y="1357298"/>
            <a:ext cx="1802282" cy="2757491"/>
          </a:xfrm>
          <a:prstGeom prst="rect">
            <a:avLst/>
          </a:prstGeom>
        </p:spPr>
      </p:pic>
      <p:pic>
        <p:nvPicPr>
          <p:cNvPr id="13" name="Рисунок 12" descr="443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32" y="1142984"/>
            <a:ext cx="2071702" cy="3115341"/>
          </a:xfrm>
          <a:prstGeom prst="rect">
            <a:avLst/>
          </a:prstGeom>
        </p:spPr>
      </p:pic>
      <p:pic>
        <p:nvPicPr>
          <p:cNvPr id="14" name="Рисунок 13" descr="49986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502378">
            <a:off x="4616366" y="983244"/>
            <a:ext cx="1714507" cy="2834652"/>
          </a:xfrm>
          <a:prstGeom prst="rect">
            <a:avLst/>
          </a:prstGeom>
        </p:spPr>
      </p:pic>
      <p:pic>
        <p:nvPicPr>
          <p:cNvPr id="15" name="Рисунок 14" descr="100038775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596" y="3429000"/>
            <a:ext cx="1905000" cy="2905125"/>
          </a:xfrm>
          <a:prstGeom prst="rect">
            <a:avLst/>
          </a:prstGeom>
        </p:spPr>
      </p:pic>
      <p:pic>
        <p:nvPicPr>
          <p:cNvPr id="16" name="Рисунок 15" descr="100053379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801347">
            <a:off x="2094759" y="3323524"/>
            <a:ext cx="1905000" cy="2905125"/>
          </a:xfrm>
          <a:prstGeom prst="rect">
            <a:avLst/>
          </a:prstGeom>
        </p:spPr>
      </p:pic>
      <p:pic>
        <p:nvPicPr>
          <p:cNvPr id="17" name="Рисунок 16" descr="big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141">
            <a:off x="5081821" y="3420307"/>
            <a:ext cx="1952623" cy="3017691"/>
          </a:xfrm>
          <a:prstGeom prst="rect">
            <a:avLst/>
          </a:prstGeom>
        </p:spPr>
      </p:pic>
      <p:pic>
        <p:nvPicPr>
          <p:cNvPr id="18" name="Рисунок 17" descr="big 6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72330" y="3500438"/>
            <a:ext cx="1818152" cy="2809872"/>
          </a:xfrm>
          <a:prstGeom prst="rect">
            <a:avLst/>
          </a:prstGeom>
        </p:spPr>
      </p:pic>
      <p:pic>
        <p:nvPicPr>
          <p:cNvPr id="19" name="Рисунок 18" descr="1000462287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71868" y="2714620"/>
            <a:ext cx="190500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490048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Детишки и игрушки картинки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500438"/>
            <a:ext cx="28575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TextBox 2"/>
          <p:cNvSpPr txBox="1">
            <a:spLocks noChangeArrowheads="1"/>
          </p:cNvSpPr>
          <p:nvPr/>
        </p:nvSpPr>
        <p:spPr bwMode="auto">
          <a:xfrm>
            <a:off x="4643438" y="1643063"/>
            <a:ext cx="3857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39" name="WordArt 4"/>
          <p:cNvSpPr>
            <a:spLocks noChangeArrowheads="1" noChangeShapeType="1" noTextEdit="1"/>
          </p:cNvSpPr>
          <p:nvPr/>
        </p:nvSpPr>
        <p:spPr bwMode="auto">
          <a:xfrm>
            <a:off x="1619250" y="1268413"/>
            <a:ext cx="60483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Спасибо за внимание!</a:t>
            </a:r>
          </a:p>
        </p:txBody>
      </p:sp>
      <p:sp>
        <p:nvSpPr>
          <p:cNvPr id="39940" name="WordArt 6"/>
          <p:cNvSpPr>
            <a:spLocks noChangeArrowheads="1" noChangeShapeType="1" noTextEdit="1"/>
          </p:cNvSpPr>
          <p:nvPr/>
        </p:nvSpPr>
        <p:spPr bwMode="auto">
          <a:xfrm>
            <a:off x="4140200" y="2997200"/>
            <a:ext cx="4033838" cy="214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Успехов, терпения и радости</a:t>
            </a:r>
          </a:p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 общении сдетьми!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658461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Педагогические задачи: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1340768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400" b="1" dirty="0"/>
              <a:t>О</a:t>
            </a:r>
            <a:r>
              <a:rPr lang="ru-RU" sz="2400" b="1" dirty="0" smtClean="0"/>
              <a:t>богащение </a:t>
            </a:r>
            <a:r>
              <a:rPr lang="ru-RU" sz="2400" b="1" dirty="0"/>
              <a:t>сознания учащихся знаниями о природе, обществе, технике, человеке;</a:t>
            </a:r>
            <a:endParaRPr lang="ru-RU" sz="2400" dirty="0"/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/>
              <a:t>Ф</a:t>
            </a:r>
            <a:r>
              <a:rPr lang="ru-RU" sz="2400" b="1" dirty="0" smtClean="0"/>
              <a:t>ормирование </a:t>
            </a:r>
            <a:r>
              <a:rPr lang="ru-RU" sz="2400" b="1" dirty="0"/>
              <a:t>у детей умений и навыков мыслительной и практической деятельности;</a:t>
            </a:r>
            <a:endParaRPr lang="ru-RU" sz="2400" dirty="0"/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/>
              <a:t>Р</a:t>
            </a:r>
            <a:r>
              <a:rPr lang="ru-RU" sz="2400" b="1" dirty="0" smtClean="0"/>
              <a:t>азвитие </a:t>
            </a:r>
            <a:r>
              <a:rPr lang="ru-RU" sz="2400" b="1" dirty="0"/>
              <a:t>эмоционально-чувственной сферы и ценностно-смыслового ядра личности ребёнка;</a:t>
            </a:r>
            <a:endParaRPr lang="ru-RU" sz="2400" dirty="0"/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/>
              <a:t>С</a:t>
            </a:r>
            <a:r>
              <a:rPr lang="ru-RU" sz="2400" b="1" dirty="0" smtClean="0"/>
              <a:t>одействие </a:t>
            </a:r>
            <a:r>
              <a:rPr lang="ru-RU" sz="2400" b="1" dirty="0"/>
              <a:t>становлению и </a:t>
            </a:r>
            <a:r>
              <a:rPr lang="ru-RU" sz="2400" b="1" dirty="0" smtClean="0"/>
              <a:t>проявлению </a:t>
            </a:r>
            <a:r>
              <a:rPr lang="ru-RU" sz="2400" b="1" dirty="0" err="1" smtClean="0"/>
              <a:t>субъектности</a:t>
            </a:r>
            <a:r>
              <a:rPr lang="ru-RU" sz="2400" b="1" smtClean="0"/>
              <a:t>, </a:t>
            </a:r>
            <a:r>
              <a:rPr lang="ru-RU" sz="2400" b="1" dirty="0" smtClean="0"/>
              <a:t>индивидуальности </a:t>
            </a:r>
            <a:r>
              <a:rPr lang="ru-RU" sz="2400" b="1" dirty="0"/>
              <a:t>учащегося, его творческих способностей;</a:t>
            </a:r>
            <a:endParaRPr lang="ru-RU" sz="2400" dirty="0"/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/>
              <a:t>Ф</a:t>
            </a:r>
            <a:r>
              <a:rPr lang="ru-RU" sz="2400" b="1" dirty="0" smtClean="0"/>
              <a:t>ормирование </a:t>
            </a:r>
            <a:r>
              <a:rPr lang="ru-RU" sz="2400" b="1" dirty="0"/>
              <a:t>классного коллектива как благоприятной среды развития и жизнедеятельности школьников.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4369859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D5ABFB"/>
          </a:solidFill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Функции классного часа: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2" y="1772816"/>
            <a:ext cx="7344816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650538"/>
            <a:ext cx="6872808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1) просветительская</a:t>
            </a:r>
            <a:r>
              <a:rPr lang="ru-RU" b="1" dirty="0"/>
              <a:t> </a:t>
            </a:r>
            <a:r>
              <a:rPr lang="ru-RU" dirty="0"/>
              <a:t>- дает возможность расширить круг тех знаний учеников, которые не нашли отражения в учебных программах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759586"/>
            <a:ext cx="6768752" cy="10895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dirty="0">
                <a:solidFill>
                  <a:schemeClr val="tx2"/>
                </a:solidFill>
              </a:rPr>
              <a:t>2) ориентирующая</a:t>
            </a:r>
            <a:r>
              <a:rPr lang="ru-RU" b="1" dirty="0"/>
              <a:t> </a:t>
            </a:r>
            <a:r>
              <a:rPr lang="ru-RU" dirty="0"/>
              <a:t>- способствует формированию отношения к окружающему миру, выработке иерархии материальных и духовных ценностей.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4005064"/>
            <a:ext cx="672879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3) направляющая</a:t>
            </a:r>
            <a:r>
              <a:rPr lang="ru-RU" b="1" dirty="0"/>
              <a:t> </a:t>
            </a:r>
            <a:r>
              <a:rPr lang="ru-RU" dirty="0"/>
              <a:t>- призвана переводить обсуждение того или иного явления в рамки реального опыта учащихся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5053556"/>
            <a:ext cx="6728792" cy="10895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dirty="0">
                <a:solidFill>
                  <a:schemeClr val="tx2"/>
                </a:solidFill>
              </a:rPr>
              <a:t>4) формирующая</a:t>
            </a:r>
            <a:r>
              <a:rPr lang="ru-RU" b="1" dirty="0"/>
              <a:t> </a:t>
            </a:r>
            <a:r>
              <a:rPr lang="ru-RU" dirty="0"/>
              <a:t>- формирует у учеников навыки обдумывания и оценки своих поступков и самих себя, навыки ведения диалога и построения высказывания, отстаивания своего мнения.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96959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20688"/>
            <a:ext cx="658461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Основные компоненты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69073" y="1772816"/>
            <a:ext cx="6584612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Целевой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69073" y="2924944"/>
            <a:ext cx="6584612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Содержательный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63959" y="4077072"/>
            <a:ext cx="6584612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Организационно-деятельный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229200"/>
            <a:ext cx="6584612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Оценочно-аналитический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68482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332656"/>
            <a:ext cx="8136904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Сравнительная характеристика традиционного и личностно-ориентированного классного часа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988979"/>
              </p:ext>
            </p:extLst>
          </p:nvPr>
        </p:nvGraphicFramePr>
        <p:xfrm>
          <a:off x="323525" y="1478887"/>
          <a:ext cx="8712970" cy="5206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5">
                  <a:extLst>
                    <a:ext uri="{9D8B030D-6E8A-4147-A177-3AD203B41FA5}">
                      <a16:colId xmlns:a16="http://schemas.microsoft.com/office/drawing/2014/main" val="184381328"/>
                    </a:ext>
                  </a:extLst>
                </a:gridCol>
                <a:gridCol w="4356485">
                  <a:extLst>
                    <a:ext uri="{9D8B030D-6E8A-4147-A177-3AD203B41FA5}">
                      <a16:colId xmlns:a16="http://schemas.microsoft.com/office/drawing/2014/main" val="3067076442"/>
                    </a:ext>
                  </a:extLst>
                </a:gridCol>
              </a:tblGrid>
              <a:tr h="491453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Целевой компонент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960591"/>
                  </a:ext>
                </a:extLst>
              </a:tr>
              <a:tr h="13009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Традиционный классный час</a:t>
                      </a:r>
                    </a:p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Личностно-ориентированный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классный час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668941"/>
                  </a:ext>
                </a:extLst>
              </a:tr>
              <a:tr h="3326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Направленность    на    усвоение учащимися принятых в общест­ве ценностей, норм отношений и образцов поведения, т. е. на формирование в личности ребенка социально типичного.</a:t>
                      </a:r>
                    </a:p>
                    <a:p>
                      <a:endParaRPr lang="ru-RU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Целевые   установки   связаны прежде всего с развитием индивидуальности ребенка, проектированием и   становлением   уникального образа    его   жизнедеятельности.</a:t>
                      </a:r>
                    </a:p>
                    <a:p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886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141352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332656"/>
            <a:ext cx="8136904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Сравнительная характеристика традиционного и личностно-ориентированного классного часа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881352"/>
              </p:ext>
            </p:extLst>
          </p:nvPr>
        </p:nvGraphicFramePr>
        <p:xfrm>
          <a:off x="323525" y="1478887"/>
          <a:ext cx="871297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5">
                  <a:extLst>
                    <a:ext uri="{9D8B030D-6E8A-4147-A177-3AD203B41FA5}">
                      <a16:colId xmlns:a16="http://schemas.microsoft.com/office/drawing/2014/main" val="184381328"/>
                    </a:ext>
                  </a:extLst>
                </a:gridCol>
                <a:gridCol w="4356485">
                  <a:extLst>
                    <a:ext uri="{9D8B030D-6E8A-4147-A177-3AD203B41FA5}">
                      <a16:colId xmlns:a16="http://schemas.microsoft.com/office/drawing/2014/main" val="3067076442"/>
                    </a:ext>
                  </a:extLst>
                </a:gridCol>
              </a:tblGrid>
              <a:tr h="491453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Содержательный</a:t>
                      </a:r>
                      <a:r>
                        <a:rPr lang="ru-RU" sz="32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компонент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960591"/>
                  </a:ext>
                </a:extLst>
              </a:tr>
              <a:tr h="7949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Традиционный классный час</a:t>
                      </a:r>
                    </a:p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Личностно-ориентированный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классный час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668941"/>
                  </a:ext>
                </a:extLst>
              </a:tr>
              <a:tr h="3326109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классного часа составляет социально одобряемый опыт построения деятельности, общения и отношений. Оно регламентируется нормативно-программными документами. Субъектом определения темы и содержания классного часа является педагог, и лишь в редких случаях субъектную роль выполняют члены ученического самоуправления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классного часа является личностно значимым. Оно включает материал, необходимый для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самостроительства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самореализации и самоутверждения личности ребёнка. В определении темы и содержания классного часа наряду с педагогом субъектными полномочиями обладает большинство учащихся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886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513152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332656"/>
            <a:ext cx="8136904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Сравнительная характеристика традиционного и личностно-ориентированного классного часа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382208"/>
              </p:ext>
            </p:extLst>
          </p:nvPr>
        </p:nvGraphicFramePr>
        <p:xfrm>
          <a:off x="323525" y="1478887"/>
          <a:ext cx="871297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5">
                  <a:extLst>
                    <a:ext uri="{9D8B030D-6E8A-4147-A177-3AD203B41FA5}">
                      <a16:colId xmlns:a16="http://schemas.microsoft.com/office/drawing/2014/main" val="184381328"/>
                    </a:ext>
                  </a:extLst>
                </a:gridCol>
                <a:gridCol w="4356485">
                  <a:extLst>
                    <a:ext uri="{9D8B030D-6E8A-4147-A177-3AD203B41FA5}">
                      <a16:colId xmlns:a16="http://schemas.microsoft.com/office/drawing/2014/main" val="3067076442"/>
                    </a:ext>
                  </a:extLst>
                </a:gridCol>
              </a:tblGrid>
              <a:tr h="49145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Организационно-</a:t>
                      </a:r>
                      <a:r>
                        <a:rPr lang="ru-RU" sz="2800" b="1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деятельностный</a:t>
                      </a:r>
                      <a:r>
                        <a:rPr lang="ru-RU" sz="28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компонент</a:t>
                      </a:r>
                      <a:endParaRPr lang="ru-RU" sz="2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960591"/>
                  </a:ext>
                </a:extLst>
              </a:tr>
              <a:tr h="7949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Традиционный классный час</a:t>
                      </a:r>
                    </a:p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Личностно-ориентированный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классный час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668941"/>
                  </a:ext>
                </a:extLst>
              </a:tr>
              <a:tr h="332610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Главным и часто единственным организатором совместной деятельности и общения выступает классный руководитель. Взаимодействие участников классного часа строится на основе монолога, фронтальных и групповых форм работы, субъектно-объектных отношений между педагогом и другими членами классного сообщества. Совместная деятельность, как правило, жестко регламентируется и осуществляется в строгом соответствии с разработанным учителем планом классного часа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Учащиеся являются полноправными организаторами классного часа, происходящей на нём совместной деятельности. Акцент делается на активном и заинтересованном участии каждого ребёнка, актуализации его жизненного опыта, проявлении и развитии его индивидуальности. Педагог заботится о создании для детей и взрослых ситуаций выбора и успеха. Преобладают субъект-субъектные отношения, диалоговые и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полилоговые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формы общения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886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73702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332656"/>
            <a:ext cx="8136904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Сравнительная характеристика традиционного и личностно-ориентированного классного часа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721490"/>
              </p:ext>
            </p:extLst>
          </p:nvPr>
        </p:nvGraphicFramePr>
        <p:xfrm>
          <a:off x="323525" y="1478887"/>
          <a:ext cx="8712970" cy="4728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5">
                  <a:extLst>
                    <a:ext uri="{9D8B030D-6E8A-4147-A177-3AD203B41FA5}">
                      <a16:colId xmlns:a16="http://schemas.microsoft.com/office/drawing/2014/main" val="184381328"/>
                    </a:ext>
                  </a:extLst>
                </a:gridCol>
                <a:gridCol w="4356485">
                  <a:extLst>
                    <a:ext uri="{9D8B030D-6E8A-4147-A177-3AD203B41FA5}">
                      <a16:colId xmlns:a16="http://schemas.microsoft.com/office/drawing/2014/main" val="3067076442"/>
                    </a:ext>
                  </a:extLst>
                </a:gridCol>
              </a:tblGrid>
              <a:tr h="49145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Оценочно-аналитический компонент</a:t>
                      </a:r>
                      <a:endParaRPr lang="ru-RU" sz="2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960591"/>
                  </a:ext>
                </a:extLst>
              </a:tr>
              <a:tr h="7949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Традиционный классный час</a:t>
                      </a:r>
                    </a:p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Личностно-ориентированный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классный час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668941"/>
                  </a:ext>
                </a:extLst>
              </a:tr>
              <a:tr h="3326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При анализе и оценке эффективности классного часа внимание обращается на объём, новизну и духовную ценность передаваемой детям информации, культуру и оригинальность ее изложения, качество её усвоения учащимися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качестве критериев оценки результативности классного часа выступают проявление и обогащение жизненного опыта ребёнка, индивидуально-личностное значение усваиваемой информации, влияние на развитие индивидуальности и творческих способностей учащихся, комфортность и активность их участия в классном часе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886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602852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</TotalTime>
  <Words>1330</Words>
  <Application>Microsoft Office PowerPoint</Application>
  <PresentationFormat>Экран (4:3)</PresentationFormat>
  <Paragraphs>184</Paragraphs>
  <Slides>29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40" baseType="lpstr">
      <vt:lpstr>Arial</vt:lpstr>
      <vt:lpstr>Arial Unicode MS</vt:lpstr>
      <vt:lpstr>Bookman Old Style</vt:lpstr>
      <vt:lpstr>Calibri</vt:lpstr>
      <vt:lpstr>Candara</vt:lpstr>
      <vt:lpstr>Century Gothic</vt:lpstr>
      <vt:lpstr>Impact</vt:lpstr>
      <vt:lpstr>Monotype Corsiva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Функции классного часа: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Технология  подготовки и проведения личностно-ориентированного классного часа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Типы классных часов.</vt:lpstr>
      <vt:lpstr>Интеллектуально-познавательный классный час</vt:lpstr>
      <vt:lpstr>Тематический классный час</vt:lpstr>
      <vt:lpstr>Информационный классный час</vt:lpstr>
      <vt:lpstr>5 правил  личностно-ориентированного подхода  при проведении классного часа:</vt:lpstr>
      <vt:lpstr>Презентация PowerPoint</vt:lpstr>
      <vt:lpstr>Место проведения</vt:lpstr>
      <vt:lpstr>Презентация PowerPoint</vt:lpstr>
      <vt:lpstr>Источники</vt:lpstr>
      <vt:lpstr>Рекомендуемая литература: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поурочного планирования в рамках ФГОС</dc:title>
  <dc:creator>Таня</dc:creator>
  <cp:lastModifiedBy>Пользователь</cp:lastModifiedBy>
  <cp:revision>112</cp:revision>
  <dcterms:created xsi:type="dcterms:W3CDTF">2014-03-02T16:44:58Z</dcterms:created>
  <dcterms:modified xsi:type="dcterms:W3CDTF">2021-09-16T17:38:58Z</dcterms:modified>
</cp:coreProperties>
</file>