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77" r:id="rId13"/>
    <p:sldId id="278" r:id="rId14"/>
    <p:sldId id="279" r:id="rId15"/>
    <p:sldId id="280" r:id="rId16"/>
    <p:sldId id="281" r:id="rId17"/>
    <p:sldId id="268" r:id="rId18"/>
    <p:sldId id="269" r:id="rId19"/>
    <p:sldId id="282" r:id="rId20"/>
    <p:sldId id="283" r:id="rId21"/>
    <p:sldId id="284" r:id="rId22"/>
    <p:sldId id="285" r:id="rId23"/>
    <p:sldId id="286" r:id="rId24"/>
    <p:sldId id="270" r:id="rId25"/>
    <p:sldId id="287" r:id="rId26"/>
    <p:sldId id="271" r:id="rId27"/>
    <p:sldId id="272" r:id="rId28"/>
    <p:sldId id="273" r:id="rId29"/>
    <p:sldId id="274" r:id="rId30"/>
    <p:sldId id="27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FA28-87F8-40C8-9560-6BEF5C9E4EF3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30425"/>
            <a:ext cx="8143932" cy="14700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Викторина по разделу «Зима»</a:t>
            </a:r>
            <a:br>
              <a:rPr lang="ru-RU" b="1" dirty="0"/>
            </a:br>
            <a:r>
              <a:rPr lang="ru-RU" b="1" dirty="0"/>
              <a:t>(2 класс, УМК «Перспектива»)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5214950"/>
            <a:ext cx="4486284" cy="1214446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Подготовила: Предеина Юлия Александровна учитель начальных классов КОГОАУ ВГГ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/>
              <a:t>Назовите, какие признаки снега и льда использует народ в загадках о них?</a:t>
            </a:r>
          </a:p>
        </p:txBody>
      </p:sp>
      <p:pic>
        <p:nvPicPr>
          <p:cNvPr id="3074" name="Picture 2" descr="Картинки по запросу снег и лед">
            <a:extLst>
              <a:ext uri="{FF2B5EF4-FFF2-40B4-BE49-F238E27FC236}">
                <a16:creationId xmlns:a16="http://schemas.microsoft.com/office/drawing/2014/main" id="{A971786D-88B0-4AA9-8B55-953D85ED7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884" y="2132856"/>
            <a:ext cx="5898232" cy="442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i="1" dirty="0"/>
              <a:t>Соотнесите примеры зимних явлений природы, которые относятся к живой и неживой природе.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1722" y="2340911"/>
            <a:ext cx="264320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Живая природа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47884" y="2337665"/>
            <a:ext cx="292439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Неживая природа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6248" y="4857760"/>
            <a:ext cx="2643206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Снежная буря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0100" y="4857760"/>
            <a:ext cx="2643206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Метель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282" y="3429000"/>
            <a:ext cx="2643206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Медведь впал </a:t>
            </a:r>
          </a:p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в спячку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00760" y="3435494"/>
            <a:ext cx="2924394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Смена окраса зайца с серого на белый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43240" y="3429000"/>
            <a:ext cx="2642647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Прилетают снегири, </a:t>
            </a:r>
          </a:p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синицы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i="1" dirty="0"/>
              <a:t>Соотнесите примеры зимних явлений природы, которые относятся к живой и неживой природе.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1722" y="2340911"/>
            <a:ext cx="264320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Живая природа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47884" y="2337665"/>
            <a:ext cx="292439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Неживая природа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6248" y="4857760"/>
            <a:ext cx="2643206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Снежная буря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0100" y="4857760"/>
            <a:ext cx="2643206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Метель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1722" y="3061786"/>
            <a:ext cx="2643206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Медведь впал </a:t>
            </a:r>
          </a:p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в спячку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00760" y="3435494"/>
            <a:ext cx="2924394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Смена окраса зайца с серого на белый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43240" y="3429000"/>
            <a:ext cx="2642647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Прилетают снегири, </a:t>
            </a:r>
          </a:p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синицы</a:t>
            </a:r>
          </a:p>
        </p:txBody>
      </p:sp>
    </p:spTree>
    <p:extLst>
      <p:ext uri="{BB962C8B-B14F-4D97-AF65-F5344CB8AC3E}">
        <p14:creationId xmlns:p14="http://schemas.microsoft.com/office/powerpoint/2010/main" val="3553164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i="1" dirty="0"/>
              <a:t>Соотнесите примеры зимних явлений природы, которые относятся к живой и неживой природе.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1722" y="2340911"/>
            <a:ext cx="264320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Живая природа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47884" y="2337665"/>
            <a:ext cx="292439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Неживая природа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6248" y="4857760"/>
            <a:ext cx="2643206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Снежная буря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0100" y="4857760"/>
            <a:ext cx="2643206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Метель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1722" y="3061786"/>
            <a:ext cx="2643206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Медведь впал </a:t>
            </a:r>
          </a:p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в спячку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00760" y="3435494"/>
            <a:ext cx="2924394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Смена окраса зайца с серого на белый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71722" y="3959773"/>
            <a:ext cx="2642647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Прилетают снегири, </a:t>
            </a:r>
          </a:p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синицы</a:t>
            </a:r>
          </a:p>
        </p:txBody>
      </p:sp>
    </p:spTree>
    <p:extLst>
      <p:ext uri="{BB962C8B-B14F-4D97-AF65-F5344CB8AC3E}">
        <p14:creationId xmlns:p14="http://schemas.microsoft.com/office/powerpoint/2010/main" val="1853007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i="1" dirty="0"/>
              <a:t>Соотнесите примеры зимних явлений природы, которые относятся к живой и неживой природе.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1722" y="2340911"/>
            <a:ext cx="264320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Живая природа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47884" y="2337665"/>
            <a:ext cx="292439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Неживая природа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6248" y="4857760"/>
            <a:ext cx="2643206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Снежная буря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0100" y="4857760"/>
            <a:ext cx="2643206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Метель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1722" y="3061786"/>
            <a:ext cx="2643206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Медведь впал </a:t>
            </a:r>
          </a:p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в спячку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75864" y="4903927"/>
            <a:ext cx="2924394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Смена окраса зайца с серого на белый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71722" y="3959773"/>
            <a:ext cx="2642647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Прилетают снегири, </a:t>
            </a:r>
          </a:p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синицы</a:t>
            </a:r>
          </a:p>
        </p:txBody>
      </p:sp>
    </p:spTree>
    <p:extLst>
      <p:ext uri="{BB962C8B-B14F-4D97-AF65-F5344CB8AC3E}">
        <p14:creationId xmlns:p14="http://schemas.microsoft.com/office/powerpoint/2010/main" val="2795630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i="1" dirty="0"/>
              <a:t>Соотнесите примеры зимних явлений природы, которые относятся к живой и неживой природе.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1722" y="2340911"/>
            <a:ext cx="264320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Живая природа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47884" y="2337665"/>
            <a:ext cx="292439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Неживая природа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6248" y="4857760"/>
            <a:ext cx="2643206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Снежная буря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47884" y="3215674"/>
            <a:ext cx="2643206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Метель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1722" y="3061786"/>
            <a:ext cx="2643206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Медведь впал </a:t>
            </a:r>
          </a:p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в спячку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75864" y="4903927"/>
            <a:ext cx="2924394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Смена окраса зайца с серого на белый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71722" y="3959773"/>
            <a:ext cx="2642647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Прилетают снегири, </a:t>
            </a:r>
          </a:p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синицы</a:t>
            </a:r>
          </a:p>
        </p:txBody>
      </p:sp>
    </p:spTree>
    <p:extLst>
      <p:ext uri="{BB962C8B-B14F-4D97-AF65-F5344CB8AC3E}">
        <p14:creationId xmlns:p14="http://schemas.microsoft.com/office/powerpoint/2010/main" val="322421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i="1" dirty="0"/>
              <a:t>Соотнесите примеры зимних явлений природы, которые относятся к живой и неживой природе.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1722" y="2340911"/>
            <a:ext cx="264320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Живая природа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47884" y="2337665"/>
            <a:ext cx="292439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Неживая природа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47884" y="3913606"/>
            <a:ext cx="2643206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Снежная буря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47884" y="3215674"/>
            <a:ext cx="2643206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Метель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1722" y="3061786"/>
            <a:ext cx="2643206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Медведь впал </a:t>
            </a:r>
          </a:p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в спячку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75864" y="4903927"/>
            <a:ext cx="2924394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Смена окраса зайца с серого на белый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71722" y="3959773"/>
            <a:ext cx="2642647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Прилетают снегири, </a:t>
            </a:r>
          </a:p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синицы</a:t>
            </a:r>
          </a:p>
        </p:txBody>
      </p:sp>
    </p:spTree>
    <p:extLst>
      <p:ext uri="{BB962C8B-B14F-4D97-AF65-F5344CB8AC3E}">
        <p14:creationId xmlns:p14="http://schemas.microsoft.com/office/powerpoint/2010/main" val="2487773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i="1" dirty="0"/>
              <a:t>Какое созвездие изображено на картинке? Как на звездном небе найти созвездие Малой Медведицы?</a:t>
            </a:r>
          </a:p>
        </p:txBody>
      </p:sp>
      <p:pic>
        <p:nvPicPr>
          <p:cNvPr id="2050" name="Picture 2" descr="https://i.ytimg.com/vi/7oxoAAs9TUI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500306"/>
            <a:ext cx="6691306" cy="37638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/>
              <a:t>Определите деревья по силуэтам. 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651945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12576" y="4876820"/>
            <a:ext cx="90190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Ель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14480" y="5562630"/>
            <a:ext cx="119905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Сосна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15206" y="4857760"/>
            <a:ext cx="111621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Липа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00364" y="4876819"/>
            <a:ext cx="90190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Дуб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0628" y="4857760"/>
            <a:ext cx="128588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Береза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00496" y="5572140"/>
            <a:ext cx="119905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Тополь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86512" y="5572140"/>
            <a:ext cx="128588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Рябина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/>
              <a:t>Определите деревья по силуэтам. 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651945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12576" y="4876820"/>
            <a:ext cx="90190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Ель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14480" y="5562630"/>
            <a:ext cx="119905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Сосна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15206" y="4857760"/>
            <a:ext cx="111621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Липа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07634" y="3553147"/>
            <a:ext cx="90190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Дуб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0628" y="4857760"/>
            <a:ext cx="128588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Береза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00496" y="5572140"/>
            <a:ext cx="119905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Тополь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86512" y="5572140"/>
            <a:ext cx="128588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Рябина</a:t>
            </a:r>
          </a:p>
        </p:txBody>
      </p:sp>
    </p:spTree>
    <p:extLst>
      <p:ext uri="{BB962C8B-B14F-4D97-AF65-F5344CB8AC3E}">
        <p14:creationId xmlns:p14="http://schemas.microsoft.com/office/powerpoint/2010/main" val="1130849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/>
              <a:t>О каком времени года говорится в загадке?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2000240"/>
            <a:ext cx="5500726" cy="3643337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В белом инее березы.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Спят ежи, медведи спят.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Но хотя пришли морозы,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Снегири зарей горят.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Будет Новый год и светлый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Чудный праздник Рождества.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В шубу теплую одета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Белоснежная ...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AB51B3D-EF10-49BE-A074-C88C9F475BA2}"/>
              </a:ext>
            </a:extLst>
          </p:cNvPr>
          <p:cNvSpPr txBox="1">
            <a:spLocks/>
          </p:cNvSpPr>
          <p:nvPr/>
        </p:nvSpPr>
        <p:spPr>
          <a:xfrm>
            <a:off x="427723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/>
              <a:t>Зима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/>
              <a:t>Определите деревья по силуэтам. 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651945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098592" y="3591237"/>
            <a:ext cx="90190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Ель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14480" y="5562630"/>
            <a:ext cx="119905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Сосна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15206" y="4857760"/>
            <a:ext cx="111621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Липа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07634" y="3553147"/>
            <a:ext cx="90190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Дуб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0628" y="4857760"/>
            <a:ext cx="128588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Береза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00496" y="5572140"/>
            <a:ext cx="119905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Тополь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86512" y="5572140"/>
            <a:ext cx="128588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Рябина</a:t>
            </a:r>
          </a:p>
        </p:txBody>
      </p:sp>
    </p:spTree>
    <p:extLst>
      <p:ext uri="{BB962C8B-B14F-4D97-AF65-F5344CB8AC3E}">
        <p14:creationId xmlns:p14="http://schemas.microsoft.com/office/powerpoint/2010/main" val="312769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/>
              <a:t>Определите деревья по силуэтам. 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651945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098592" y="3591237"/>
            <a:ext cx="90190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Ель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14480" y="5562630"/>
            <a:ext cx="119905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Сосна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15206" y="4857760"/>
            <a:ext cx="111621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Липа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07634" y="3553147"/>
            <a:ext cx="90190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Дуб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09794" y="3553147"/>
            <a:ext cx="128588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Береза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00496" y="5572140"/>
            <a:ext cx="119905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Тополь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86512" y="5572140"/>
            <a:ext cx="128588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Рябина</a:t>
            </a:r>
          </a:p>
        </p:txBody>
      </p:sp>
    </p:spTree>
    <p:extLst>
      <p:ext uri="{BB962C8B-B14F-4D97-AF65-F5344CB8AC3E}">
        <p14:creationId xmlns:p14="http://schemas.microsoft.com/office/powerpoint/2010/main" val="3776458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/>
              <a:t>Определите деревья по силуэтам. 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651945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061131" y="3553146"/>
            <a:ext cx="90190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Ель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14480" y="5562630"/>
            <a:ext cx="119905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Сосна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85844" y="3583587"/>
            <a:ext cx="111621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Липа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07634" y="3553147"/>
            <a:ext cx="90190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Дуб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09794" y="3553147"/>
            <a:ext cx="128588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Береза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00496" y="5572140"/>
            <a:ext cx="119905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Тополь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86512" y="5572140"/>
            <a:ext cx="128588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Рябина</a:t>
            </a:r>
          </a:p>
        </p:txBody>
      </p:sp>
    </p:spTree>
    <p:extLst>
      <p:ext uri="{BB962C8B-B14F-4D97-AF65-F5344CB8AC3E}">
        <p14:creationId xmlns:p14="http://schemas.microsoft.com/office/powerpoint/2010/main" val="4109793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/>
              <a:t>Определите деревья по силуэтам. 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651945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061131" y="3553146"/>
            <a:ext cx="90190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Ель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77689" y="3583586"/>
            <a:ext cx="119905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Сосна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85844" y="3583587"/>
            <a:ext cx="111621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Липа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07634" y="3553147"/>
            <a:ext cx="90190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Дуб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09794" y="3553147"/>
            <a:ext cx="128588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Береза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00496" y="5572140"/>
            <a:ext cx="119905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Тополь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86512" y="5572140"/>
            <a:ext cx="128588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Рябина</a:t>
            </a:r>
          </a:p>
        </p:txBody>
      </p:sp>
    </p:spTree>
    <p:extLst>
      <p:ext uri="{BB962C8B-B14F-4D97-AF65-F5344CB8AC3E}">
        <p14:creationId xmlns:p14="http://schemas.microsoft.com/office/powerpoint/2010/main" val="1572561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/>
              <a:t>Какой российский правитель повелел праздновать Новый год в ночь с 31 декабря на 1 января?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8662" y="2714620"/>
            <a:ext cx="2214578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Владимир Путин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4480" y="4110343"/>
            <a:ext cx="221457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Иван Грозный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29190" y="4110343"/>
            <a:ext cx="221457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Николай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II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9322" y="2714620"/>
            <a:ext cx="221457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Петр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/>
              <a:t>Какой российский правитель повелел праздновать Новый год в ночь с 31 декабря на 1 января?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8662" y="2714620"/>
            <a:ext cx="2214578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Владимир Путин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4480" y="4110343"/>
            <a:ext cx="221457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Иван Грозный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29190" y="4110343"/>
            <a:ext cx="221457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Николай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II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4474" y="6216990"/>
            <a:ext cx="221457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Петр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Картинки по запросу петр первый и новый год">
            <a:extLst>
              <a:ext uri="{FF2B5EF4-FFF2-40B4-BE49-F238E27FC236}">
                <a16:creationId xmlns:a16="http://schemas.microsoft.com/office/drawing/2014/main" id="{1B6CA6C5-5980-4522-988C-A720E510C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62" y="1793251"/>
            <a:ext cx="6924582" cy="419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842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/>
              <a:t>Какие птицы зимуют в нашем городе?</a:t>
            </a:r>
          </a:p>
        </p:txBody>
      </p:sp>
      <p:pic>
        <p:nvPicPr>
          <p:cNvPr id="28674" name="Picture 2" descr="https://avatars.mds.yandex.net/get-pdb/1515103/34a7001a-4564-4e00-9752-a503b5d13020/s1200"/>
          <p:cNvPicPr>
            <a:picLocks noChangeAspect="1" noChangeArrowheads="1"/>
          </p:cNvPicPr>
          <p:nvPr/>
        </p:nvPicPr>
        <p:blipFill>
          <a:blip r:embed="rId2" cstate="print"/>
          <a:srcRect l="2646" r="4749"/>
          <a:stretch>
            <a:fillRect/>
          </a:stretch>
        </p:blipFill>
        <p:spPr bwMode="auto">
          <a:xfrm>
            <a:off x="214282" y="1714488"/>
            <a:ext cx="2500330" cy="1800000"/>
          </a:xfrm>
          <a:prstGeom prst="rect">
            <a:avLst/>
          </a:prstGeom>
          <a:noFill/>
        </p:spPr>
      </p:pic>
      <p:pic>
        <p:nvPicPr>
          <p:cNvPr id="28676" name="Picture 4" descr="https://4lapki.com/wp-content/uploads/2019/01/0_67bce_485ff41a_X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714488"/>
            <a:ext cx="2615625" cy="1800000"/>
          </a:xfrm>
          <a:prstGeom prst="rect">
            <a:avLst/>
          </a:prstGeom>
          <a:noFill/>
        </p:spPr>
      </p:pic>
      <p:pic>
        <p:nvPicPr>
          <p:cNvPr id="28678" name="Picture 6" descr="https://animalreader.ru/wp-content/uploads/2014/10/113155471.6S1UoDH7.Mindrekorsnbb1-e1412161782863.jpg"/>
          <p:cNvPicPr>
            <a:picLocks noChangeAspect="1" noChangeArrowheads="1"/>
          </p:cNvPicPr>
          <p:nvPr/>
        </p:nvPicPr>
        <p:blipFill>
          <a:blip r:embed="rId4" cstate="print"/>
          <a:srcRect r="7395"/>
          <a:stretch>
            <a:fillRect/>
          </a:stretch>
        </p:blipFill>
        <p:spPr bwMode="auto">
          <a:xfrm>
            <a:off x="3214678" y="4272206"/>
            <a:ext cx="2500330" cy="1800000"/>
          </a:xfrm>
          <a:prstGeom prst="rect">
            <a:avLst/>
          </a:prstGeom>
          <a:noFill/>
        </p:spPr>
      </p:pic>
      <p:pic>
        <p:nvPicPr>
          <p:cNvPr id="28680" name="Picture 8" descr="https://club.foto.ru/gallery/images/photo/2010/09/20/16357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736" y="4272206"/>
            <a:ext cx="2250000" cy="1800000"/>
          </a:xfrm>
          <a:prstGeom prst="rect">
            <a:avLst/>
          </a:prstGeom>
          <a:noFill/>
        </p:spPr>
      </p:pic>
      <p:pic>
        <p:nvPicPr>
          <p:cNvPr id="28682" name="Picture 10" descr="https://2krota.ru/wp-content/uploads/2019/10/00410006701-1024x7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2495" y="1714488"/>
            <a:ext cx="2504347" cy="1800000"/>
          </a:xfrm>
          <a:prstGeom prst="rect">
            <a:avLst/>
          </a:prstGeom>
          <a:noFill/>
        </p:spPr>
      </p:pic>
      <p:pic>
        <p:nvPicPr>
          <p:cNvPr id="28684" name="Picture 12" descr="https://www.stihi.ru/pics/2019/04/06/919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34216" y="4214818"/>
            <a:ext cx="2281188" cy="1800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14282" y="3571877"/>
            <a:ext cx="250033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Синица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14678" y="3571876"/>
            <a:ext cx="250033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Снегирь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4282" y="6110607"/>
            <a:ext cx="250033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Ласточка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86512" y="6072206"/>
            <a:ext cx="250033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Скворец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14678" y="6110607"/>
            <a:ext cx="250033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Клест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86512" y="3571876"/>
            <a:ext cx="250033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Грач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/>
              <a:t>Соедини описание зверей </a:t>
            </a:r>
            <a:br>
              <a:rPr lang="ru-RU" sz="3600" b="1" i="1" dirty="0"/>
            </a:br>
            <a:r>
              <a:rPr lang="ru-RU" sz="3600" b="1" i="1" dirty="0"/>
              <a:t>с их названием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1670" y="1785926"/>
            <a:ext cx="4572032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Сильный, умный хищник. Его добычей становятся зайцы, а также крупные звери – кабан, лось. Обычно данные звери охотятся небольшими стаями. Они могут долго, упорно преследовать свою добычу.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4643446"/>
            <a:ext cx="3786214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Довольно крупный хищник. У него очень хороший слух. Как только он услышит, что под снегом пищит мышь или полевка, он быстро раскапывает снег и хватает добычу.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4643446"/>
            <a:ext cx="428628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Ловкий хищный зверек. Он так мал, что забирается за мышами и полевками прямо в их норы. Летом у него коричневая спинка и белый животик. К зиме он становится белым и почти незаметным на снегу.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86182" y="3786190"/>
            <a:ext cx="142876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Ласка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15074" y="3786190"/>
            <a:ext cx="142876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Лиса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57290" y="3786190"/>
            <a:ext cx="142876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Волк</a:t>
            </a:r>
          </a:p>
        </p:txBody>
      </p:sp>
      <p:cxnSp>
        <p:nvCxnSpPr>
          <p:cNvPr id="13" name="Прямая со стрелкой 12"/>
          <p:cNvCxnSpPr>
            <a:stCxn id="5" idx="2"/>
            <a:endCxn id="11" idx="0"/>
          </p:cNvCxnSpPr>
          <p:nvPr/>
        </p:nvCxnSpPr>
        <p:spPr>
          <a:xfrm rot="5400000">
            <a:off x="3091709" y="2520213"/>
            <a:ext cx="245938" cy="2286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8" idx="0"/>
            <a:endCxn id="9" idx="2"/>
          </p:cNvCxnSpPr>
          <p:nvPr/>
        </p:nvCxnSpPr>
        <p:spPr>
          <a:xfrm rot="16200000" flipV="1">
            <a:off x="5410056" y="3338362"/>
            <a:ext cx="395591" cy="22145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6" idx="0"/>
            <a:endCxn id="10" idx="2"/>
          </p:cNvCxnSpPr>
          <p:nvPr/>
        </p:nvCxnSpPr>
        <p:spPr>
          <a:xfrm rot="5400000" flipH="1" flipV="1">
            <a:off x="4356345" y="2070338"/>
            <a:ext cx="395591" cy="47506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/>
              <a:t>Кто чем питается?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58" y="1814444"/>
            <a:ext cx="457203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Семена хвойных деревьев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9388" y="4143380"/>
            <a:ext cx="200026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Клест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935428"/>
            <a:ext cx="45720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Грозди рябины и калины, семена подсолнечника, просо и овес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9388" y="3000372"/>
            <a:ext cx="200026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Снегирь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4286256"/>
            <a:ext cx="457203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Зерно, семечки и сало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9388" y="5072074"/>
            <a:ext cx="200026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Синица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5286388"/>
            <a:ext cx="45720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dirty="0">
                <a:latin typeface="Arial" pitchFamily="34" charset="0"/>
                <a:cs typeface="Arial" pitchFamily="34" charset="0"/>
              </a:rPr>
              <a:t>Ягоды, плоды растений, почки деревьев, насекомые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9388" y="2071678"/>
            <a:ext cx="200026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Свиристель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/>
              <a:t>Вставьте пропущенные названия лесных жителей.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1428736"/>
            <a:ext cx="8929718" cy="47149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357188" algn="just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 своих кладовых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…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припрятала много желудей и теперь разыскивает их и поедает. Но вот беда: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…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не умеет доставать желуди из-под глубокого снега. Что же ей делать?</a:t>
            </a:r>
          </a:p>
          <a:p>
            <a:pPr marL="0" indent="357188" algn="just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На помощь приходит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…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Для нее кладовые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…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- чудесная находка. Ловко раскопав глубокий снег, белка съедает часть желудей. После нее на разрытое место прилетает хозяйка кладовой и доедает то, что осталось.</a:t>
            </a:r>
          </a:p>
          <a:p>
            <a:pPr marL="0" indent="357188" algn="just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Но это еще не все лесные хитрости.</a:t>
            </a:r>
          </a:p>
          <a:p>
            <a:pPr marL="0" indent="357188" algn="just"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…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помогают прокормиться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…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. Оказывается,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…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выедает из шишки только небольшую часть семян. Затем бросает шишку, и она достается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…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.</a:t>
            </a:r>
          </a:p>
          <a:p>
            <a:pPr marL="0" indent="357188" algn="just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Но не только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…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невольно помогают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…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! Брошенные ими шишки нередко подбирает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…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. А еще чаще их находят и доедают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…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357188" algn="just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Вот так тесто связаны между собой разные животные в зимнем лесу!</a:t>
            </a:r>
          </a:p>
          <a:p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6253483"/>
            <a:ext cx="135732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Сойка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58082" y="6253483"/>
            <a:ext cx="135732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Белка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43372" y="6253483"/>
            <a:ext cx="135732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Дятел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86446" y="6253483"/>
            <a:ext cx="135732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Клест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5984" y="6253483"/>
            <a:ext cx="135732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Мыши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i="1" dirty="0"/>
              <a:t>Соедини названия зимних месяцев </a:t>
            </a:r>
            <a:br>
              <a:rPr lang="ru-RU" sz="3600" b="1" i="1" dirty="0"/>
            </a:br>
            <a:r>
              <a:rPr lang="ru-RU" sz="3600" b="1" i="1" dirty="0"/>
              <a:t>с их старинными названиями.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58" y="2334276"/>
            <a:ext cx="228601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Декабрь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58" y="3571876"/>
            <a:ext cx="228601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Январь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58" y="4786322"/>
            <a:ext cx="228601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Февраль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1868" y="5286388"/>
            <a:ext cx="5143536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Студень,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студный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стужайло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холодень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лютовей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лютень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ледостой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ледостав,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годопроводец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71868" y="3571876"/>
            <a:ext cx="5143536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err="1">
                <a:latin typeface="Arial" pitchFamily="34" charset="0"/>
                <a:cs typeface="Arial" pitchFamily="34" charset="0"/>
              </a:rPr>
              <a:t>Просинец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лютовей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сечень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перелом зимы,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перезимовье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71868" y="1928802"/>
            <a:ext cx="5143536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 err="1">
                <a:latin typeface="Arial" pitchFamily="34" charset="0"/>
                <a:cs typeface="Arial" pitchFamily="34" charset="0"/>
              </a:rPr>
              <a:t>Снежень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бокогрей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кривые дороги,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снегосей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крутень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межень.</a:t>
            </a:r>
          </a:p>
        </p:txBody>
      </p:sp>
      <p:cxnSp>
        <p:nvCxnSpPr>
          <p:cNvPr id="15" name="Прямая со стрелкой 14"/>
          <p:cNvCxnSpPr>
            <a:stCxn id="7" idx="3"/>
            <a:endCxn id="10" idx="1"/>
          </p:cNvCxnSpPr>
          <p:nvPr/>
        </p:nvCxnSpPr>
        <p:spPr>
          <a:xfrm>
            <a:off x="2643174" y="2595886"/>
            <a:ext cx="928694" cy="31983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8" idx="3"/>
            <a:endCxn id="11" idx="1"/>
          </p:cNvCxnSpPr>
          <p:nvPr/>
        </p:nvCxnSpPr>
        <p:spPr>
          <a:xfrm>
            <a:off x="2643174" y="3833486"/>
            <a:ext cx="928694" cy="955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9" idx="3"/>
            <a:endCxn id="12" idx="1"/>
          </p:cNvCxnSpPr>
          <p:nvPr/>
        </p:nvCxnSpPr>
        <p:spPr>
          <a:xfrm flipV="1">
            <a:off x="2643174" y="2285992"/>
            <a:ext cx="928694" cy="27619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10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/>
              <a:t>Соедините названия русских народных зимних праздников </a:t>
            </a:r>
            <a:br>
              <a:rPr lang="ru-RU" sz="3600" b="1" i="1" dirty="0"/>
            </a:br>
            <a:r>
              <a:rPr lang="ru-RU" sz="3600" b="1" i="1" dirty="0"/>
              <a:t>с их изображениями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812" y="6396335"/>
            <a:ext cx="207173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Рождество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29454" y="6396335"/>
            <a:ext cx="207173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Святки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28828" y="6396335"/>
            <a:ext cx="207173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Масленица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3438" y="6396335"/>
            <a:ext cx="207173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Новый год</a:t>
            </a:r>
          </a:p>
        </p:txBody>
      </p:sp>
      <p:pic>
        <p:nvPicPr>
          <p:cNvPr id="33794" name="Picture 2" descr="https://silvitablanco.com.ar/wp-content/uploads/2015/12/constanza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928802"/>
            <a:ext cx="2686567" cy="1800000"/>
          </a:xfrm>
          <a:prstGeom prst="rect">
            <a:avLst/>
          </a:prstGeom>
          <a:noFill/>
        </p:spPr>
      </p:pic>
      <p:pic>
        <p:nvPicPr>
          <p:cNvPr id="33796" name="Picture 4" descr="http://kosmos43.ru/images/news/2018/masleni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4000504"/>
            <a:ext cx="2592857" cy="1800000"/>
          </a:xfrm>
          <a:prstGeom prst="rect">
            <a:avLst/>
          </a:prstGeom>
          <a:noFill/>
        </p:spPr>
      </p:pic>
      <p:pic>
        <p:nvPicPr>
          <p:cNvPr id="33798" name="Picture 6" descr="https://avatars.mds.yandex.net/get-pdb/1043736/ed6108a9-ab62-4aed-a32f-2df4a8a26147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0958" y="4000504"/>
            <a:ext cx="2400000" cy="1800000"/>
          </a:xfrm>
          <a:prstGeom prst="rect">
            <a:avLst/>
          </a:prstGeom>
          <a:noFill/>
        </p:spPr>
      </p:pic>
      <p:pic>
        <p:nvPicPr>
          <p:cNvPr id="33800" name="Picture 8" descr="https://rusbiathlon.ru/foto/133/669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1928802"/>
            <a:ext cx="2562278" cy="1800000"/>
          </a:xfrm>
          <a:prstGeom prst="rect">
            <a:avLst/>
          </a:prstGeom>
          <a:noFill/>
        </p:spPr>
      </p:pic>
      <p:cxnSp>
        <p:nvCxnSpPr>
          <p:cNvPr id="13" name="Соединительная линия уступом 12"/>
          <p:cNvCxnSpPr>
            <a:stCxn id="4" idx="0"/>
            <a:endCxn id="33794" idx="2"/>
          </p:cNvCxnSpPr>
          <p:nvPr/>
        </p:nvCxnSpPr>
        <p:spPr>
          <a:xfrm rot="5400000" flipH="1" flipV="1">
            <a:off x="2713281" y="2194201"/>
            <a:ext cx="2667533" cy="5736737"/>
          </a:xfrm>
          <a:prstGeom prst="bentConnector3">
            <a:avLst>
              <a:gd name="adj1" fmla="val 94394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6" idx="0"/>
            <a:endCxn id="33796" idx="2"/>
          </p:cNvCxnSpPr>
          <p:nvPr/>
        </p:nvCxnSpPr>
        <p:spPr>
          <a:xfrm rot="16200000" flipV="1">
            <a:off x="3011325" y="5942965"/>
            <a:ext cx="595831" cy="3109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7" idx="0"/>
            <a:endCxn id="33798" idx="2"/>
          </p:cNvCxnSpPr>
          <p:nvPr/>
        </p:nvCxnSpPr>
        <p:spPr>
          <a:xfrm rot="5400000" flipH="1" flipV="1">
            <a:off x="5692216" y="5787594"/>
            <a:ext cx="595831" cy="6216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>
            <a:stCxn id="5" idx="0"/>
            <a:endCxn id="33800" idx="0"/>
          </p:cNvCxnSpPr>
          <p:nvPr/>
        </p:nvCxnSpPr>
        <p:spPr>
          <a:xfrm rot="16200000" flipV="1">
            <a:off x="2925233" y="1356247"/>
            <a:ext cx="4467533" cy="5612644"/>
          </a:xfrm>
          <a:prstGeom prst="bentConnector3">
            <a:avLst>
              <a:gd name="adj1" fmla="val 105117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extLst>
              <a:ext uri="{FF2B5EF4-FFF2-40B4-BE49-F238E27FC236}">
                <a16:creationId xmlns:a16="http://schemas.microsoft.com/office/drawing/2014/main" id="{698EEDE8-7E5E-4863-9E5E-4DC60F677F6D}"/>
              </a:ext>
            </a:extLst>
          </p:cNvPr>
          <p:cNvSpPr/>
          <p:nvPr/>
        </p:nvSpPr>
        <p:spPr>
          <a:xfrm>
            <a:off x="2240860" y="2741923"/>
            <a:ext cx="2376264" cy="1327437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/>
              <a:t>Выберите признаки зимы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472" y="2000240"/>
            <a:ext cx="157163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Листопад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3174" y="3143248"/>
            <a:ext cx="157163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Сосульки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7752" y="4000504"/>
            <a:ext cx="157163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Гроза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472" y="4143380"/>
            <a:ext cx="157163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Мороз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3768" y="4786322"/>
            <a:ext cx="157163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Снег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86578" y="2643182"/>
            <a:ext cx="157163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Дождь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00496" y="2000240"/>
            <a:ext cx="157163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Град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28926" y="4929198"/>
            <a:ext cx="157163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Иней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E9E8731D-BF88-437E-8457-5F5E2A9AFC9E}"/>
              </a:ext>
            </a:extLst>
          </p:cNvPr>
          <p:cNvSpPr/>
          <p:nvPr/>
        </p:nvSpPr>
        <p:spPr>
          <a:xfrm>
            <a:off x="169158" y="3689717"/>
            <a:ext cx="2376264" cy="1327437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3DFE1CF2-B976-4D24-B8B7-E1282C67AEE7}"/>
              </a:ext>
            </a:extLst>
          </p:cNvPr>
          <p:cNvSpPr/>
          <p:nvPr/>
        </p:nvSpPr>
        <p:spPr>
          <a:xfrm>
            <a:off x="2526612" y="4498731"/>
            <a:ext cx="2376264" cy="1327437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DA201D1-4B1D-4A7C-B0CD-5F085844FAED}"/>
              </a:ext>
            </a:extLst>
          </p:cNvPr>
          <p:cNvSpPr/>
          <p:nvPr/>
        </p:nvSpPr>
        <p:spPr>
          <a:xfrm>
            <a:off x="6670016" y="4374212"/>
            <a:ext cx="2376264" cy="1327437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/>
              <a:t>Выберите из данных названий месяцев только зимние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34" y="2000240"/>
            <a:ext cx="207170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Январь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3395963"/>
            <a:ext cx="207170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Март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868" y="4896161"/>
            <a:ext cx="207170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Февраль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4896161"/>
            <a:ext cx="207170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Июнь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72198" y="3395963"/>
            <a:ext cx="207170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Декабрь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0826" y="1967203"/>
            <a:ext cx="207170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Сентябрь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0826" y="4896161"/>
            <a:ext cx="207170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Ноябрь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0430" y="3395963"/>
            <a:ext cx="207170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Август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868" y="2000240"/>
            <a:ext cx="207170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Май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36074FE-031F-4C68-9AEC-3F5F643412CD}"/>
              </a:ext>
            </a:extLst>
          </p:cNvPr>
          <p:cNvSpPr/>
          <p:nvPr/>
        </p:nvSpPr>
        <p:spPr>
          <a:xfrm>
            <a:off x="347753" y="1601497"/>
            <a:ext cx="2376264" cy="1327437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8E98E2E3-28F3-44F3-8DEA-FCAE805CBAFF}"/>
              </a:ext>
            </a:extLst>
          </p:cNvPr>
          <p:cNvSpPr/>
          <p:nvPr/>
        </p:nvSpPr>
        <p:spPr>
          <a:xfrm>
            <a:off x="5896198" y="2998796"/>
            <a:ext cx="2376264" cy="1327437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E0768243-4A95-47A7-B009-272C4066E7D6}"/>
              </a:ext>
            </a:extLst>
          </p:cNvPr>
          <p:cNvSpPr/>
          <p:nvPr/>
        </p:nvSpPr>
        <p:spPr>
          <a:xfrm>
            <a:off x="3383868" y="4508516"/>
            <a:ext cx="2376264" cy="1327437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/>
              <a:t>Названия, каких зимних месяцев пропущены в этих пословицах.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32037"/>
            <a:ext cx="8229600" cy="345441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                     месяц снегопадов, злых вьюг и первого тёплого солнца.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                     год кончает, зиму – начинает. </a:t>
            </a:r>
          </a:p>
          <a:p>
            <a:pPr>
              <a:spcBef>
                <a:spcPts val="0"/>
              </a:spcBef>
              <a:buNone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                     году начало, зиме – середина.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340762"/>
            <a:ext cx="185738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3643314"/>
            <a:ext cx="185738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4429132"/>
            <a:ext cx="185738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931122-999A-4C59-8896-31B7AEC1AC36}"/>
              </a:ext>
            </a:extLst>
          </p:cNvPr>
          <p:cNvSpPr txBox="1"/>
          <p:nvPr/>
        </p:nvSpPr>
        <p:spPr>
          <a:xfrm>
            <a:off x="642910" y="2332037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ФЕВРАЛЬ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A7D8B9-7984-4496-A871-7F5899499EFA}"/>
              </a:ext>
            </a:extLst>
          </p:cNvPr>
          <p:cNvSpPr txBox="1"/>
          <p:nvPr/>
        </p:nvSpPr>
        <p:spPr>
          <a:xfrm>
            <a:off x="642910" y="3643314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ДЕКАБРЬ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6DC545-D4BB-48F0-81A3-D92F9F5B25C0}"/>
              </a:ext>
            </a:extLst>
          </p:cNvPr>
          <p:cNvSpPr txBox="1"/>
          <p:nvPr/>
        </p:nvSpPr>
        <p:spPr>
          <a:xfrm>
            <a:off x="668484" y="4467533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ЯНВАРЬ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/>
              <a:t>В какой сказке действие происходит зимой?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20" y="2357430"/>
            <a:ext cx="2214578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Теремок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71802" y="2285992"/>
            <a:ext cx="2214578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Гуси-лебеди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43569" y="2214554"/>
            <a:ext cx="3321867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По щучьему велению</a:t>
            </a:r>
          </a:p>
        </p:txBody>
      </p:sp>
      <p:pic>
        <p:nvPicPr>
          <p:cNvPr id="1026" name="Picture 2" descr="Картинки по запросу по щучьему велению">
            <a:extLst>
              <a:ext uri="{FF2B5EF4-FFF2-40B4-BE49-F238E27FC236}">
                <a16:creationId xmlns:a16="http://schemas.microsoft.com/office/drawing/2014/main" id="{C545EA7E-8E12-4A50-8487-6BDE8A280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64" y="1516286"/>
            <a:ext cx="5334339" cy="400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/>
              <a:t>Чем примечателен день </a:t>
            </a:r>
            <a:br>
              <a:rPr lang="ru-RU" sz="3600" b="1" i="1" dirty="0"/>
            </a:br>
            <a:r>
              <a:rPr lang="ru-RU" sz="3600" b="1" i="1" dirty="0"/>
              <a:t>22 декабря?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2474893"/>
            <a:ext cx="3071834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День рождения Деда Мороза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36083" y="5629255"/>
            <a:ext cx="3071834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День зимнего солнцестояния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8024" y="2474892"/>
            <a:ext cx="3071834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День начала зимних морозов</a:t>
            </a:r>
          </a:p>
        </p:txBody>
      </p:sp>
      <p:pic>
        <p:nvPicPr>
          <p:cNvPr id="2052" name="Picture 4" descr="Картинки по запросу день зимнего солнце стояния">
            <a:extLst>
              <a:ext uri="{FF2B5EF4-FFF2-40B4-BE49-F238E27FC236}">
                <a16:creationId xmlns:a16="http://schemas.microsoft.com/office/drawing/2014/main" id="{2DC22755-F79B-4D53-BDD0-79E030B16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7638"/>
            <a:ext cx="7048500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i="1" dirty="0"/>
              <a:t>Соедините зимнюю примету </a:t>
            </a:r>
            <a:br>
              <a:rPr lang="ru-RU" sz="3600" b="1" i="1" dirty="0"/>
            </a:br>
            <a:r>
              <a:rPr lang="ru-RU" sz="3600" b="1" i="1" dirty="0"/>
              <a:t>с ее предполагаемым результатом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928802"/>
            <a:ext cx="3465821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Месяц рожками кверху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29454" y="3857628"/>
            <a:ext cx="1463349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к морозу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000372"/>
            <a:ext cx="429309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Туманный круг около солнца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29454" y="3000372"/>
            <a:ext cx="142718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к метели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071942"/>
            <a:ext cx="4079065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Падают большие снежинки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929454" y="4714884"/>
            <a:ext cx="169835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к оттепели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5072074"/>
            <a:ext cx="457200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Дым стелется по земле в безветренную погоду,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929454" y="2181517"/>
            <a:ext cx="116570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к снегу</a:t>
            </a:r>
          </a:p>
        </p:txBody>
      </p:sp>
      <p:cxnSp>
        <p:nvCxnSpPr>
          <p:cNvPr id="13" name="Прямая со стрелкой 12"/>
          <p:cNvCxnSpPr>
            <a:stCxn id="4" idx="3"/>
            <a:endCxn id="5" idx="1"/>
          </p:cNvCxnSpPr>
          <p:nvPr/>
        </p:nvCxnSpPr>
        <p:spPr>
          <a:xfrm>
            <a:off x="3680103" y="2159635"/>
            <a:ext cx="3249351" cy="19288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3"/>
            <a:endCxn id="7" idx="1"/>
          </p:cNvCxnSpPr>
          <p:nvPr/>
        </p:nvCxnSpPr>
        <p:spPr>
          <a:xfrm>
            <a:off x="4507380" y="3231205"/>
            <a:ext cx="242207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8" idx="3"/>
            <a:endCxn id="9" idx="1"/>
          </p:cNvCxnSpPr>
          <p:nvPr/>
        </p:nvCxnSpPr>
        <p:spPr>
          <a:xfrm>
            <a:off x="4293347" y="4302775"/>
            <a:ext cx="2636107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0" idx="3"/>
            <a:endCxn id="11" idx="1"/>
          </p:cNvCxnSpPr>
          <p:nvPr/>
        </p:nvCxnSpPr>
        <p:spPr>
          <a:xfrm flipV="1">
            <a:off x="4786282" y="2412350"/>
            <a:ext cx="2143172" cy="30752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7F7F"/>
      </a:hlink>
      <a:folHlink>
        <a:srgbClr val="FFE5E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Words>949</Words>
  <Application>Microsoft Office PowerPoint</Application>
  <PresentationFormat>Экран (4:3)</PresentationFormat>
  <Paragraphs>224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Arial</vt:lpstr>
      <vt:lpstr>Times New Roman</vt:lpstr>
      <vt:lpstr>Тема Office</vt:lpstr>
      <vt:lpstr>Викторина по разделу «Зима» (2 класс, УМК «Перспектива»)</vt:lpstr>
      <vt:lpstr>О каком времени года говорится в загадке?</vt:lpstr>
      <vt:lpstr>Соедини названия зимних месяцев  с их старинными названиями.</vt:lpstr>
      <vt:lpstr>Выберите признаки зимы</vt:lpstr>
      <vt:lpstr>Выберите из данных названий месяцев только зимние</vt:lpstr>
      <vt:lpstr>Названия, каких зимних месяцев пропущены в этих пословицах.</vt:lpstr>
      <vt:lpstr>В какой сказке действие происходит зимой? </vt:lpstr>
      <vt:lpstr>Чем примечателен день  22 декабря?</vt:lpstr>
      <vt:lpstr>Соедините зимнюю примету  с ее предполагаемым результатом</vt:lpstr>
      <vt:lpstr>Назовите, какие признаки снега и льда использует народ в загадках о них?</vt:lpstr>
      <vt:lpstr>Соотнесите примеры зимних явлений природы, которые относятся к живой и неживой природе.</vt:lpstr>
      <vt:lpstr>Соотнесите примеры зимних явлений природы, которые относятся к живой и неживой природе.</vt:lpstr>
      <vt:lpstr>Соотнесите примеры зимних явлений природы, которые относятся к живой и неживой природе.</vt:lpstr>
      <vt:lpstr>Соотнесите примеры зимних явлений природы, которые относятся к живой и неживой природе.</vt:lpstr>
      <vt:lpstr>Соотнесите примеры зимних явлений природы, которые относятся к живой и неживой природе.</vt:lpstr>
      <vt:lpstr>Соотнесите примеры зимних явлений природы, которые относятся к живой и неживой природе.</vt:lpstr>
      <vt:lpstr>Какое созвездие изображено на картинке? Как на звездном небе найти созвездие Малой Медведицы?</vt:lpstr>
      <vt:lpstr>Определите деревья по силуэтам. </vt:lpstr>
      <vt:lpstr>Определите деревья по силуэтам. </vt:lpstr>
      <vt:lpstr>Определите деревья по силуэтам. </vt:lpstr>
      <vt:lpstr>Определите деревья по силуэтам. </vt:lpstr>
      <vt:lpstr>Определите деревья по силуэтам. </vt:lpstr>
      <vt:lpstr>Определите деревья по силуэтам. </vt:lpstr>
      <vt:lpstr>Какой российский правитель повелел праздновать Новый год в ночь с 31 декабря на 1 января?</vt:lpstr>
      <vt:lpstr>Какой российский правитель повелел праздновать Новый год в ночь с 31 декабря на 1 января?</vt:lpstr>
      <vt:lpstr>Какие птицы зимуют в нашем городе?</vt:lpstr>
      <vt:lpstr>Соедини описание зверей  с их названием</vt:lpstr>
      <vt:lpstr>Кто чем питается?</vt:lpstr>
      <vt:lpstr>Вставьте пропущенные названия лесных жителей.</vt:lpstr>
      <vt:lpstr>Соедините названия русских народных зимних праздников  с их изображениями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Предеина Юлия Александровна</cp:lastModifiedBy>
  <cp:revision>57</cp:revision>
  <dcterms:created xsi:type="dcterms:W3CDTF">2013-08-17T08:34:50Z</dcterms:created>
  <dcterms:modified xsi:type="dcterms:W3CDTF">2021-10-04T12:45:39Z</dcterms:modified>
</cp:coreProperties>
</file>