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3" r:id="rId2"/>
    <p:sldId id="256" r:id="rId3"/>
    <p:sldId id="260" r:id="rId4"/>
    <p:sldId id="264" r:id="rId5"/>
    <p:sldId id="271" r:id="rId6"/>
    <p:sldId id="303" r:id="rId7"/>
    <p:sldId id="298" r:id="rId8"/>
    <p:sldId id="289" r:id="rId9"/>
    <p:sldId id="290" r:id="rId10"/>
    <p:sldId id="291" r:id="rId11"/>
    <p:sldId id="292" r:id="rId12"/>
    <p:sldId id="293" r:id="rId13"/>
    <p:sldId id="294" r:id="rId14"/>
    <p:sldId id="287" r:id="rId15"/>
    <p:sldId id="297" r:id="rId16"/>
    <p:sldId id="295" r:id="rId17"/>
    <p:sldId id="296" r:id="rId18"/>
    <p:sldId id="300" r:id="rId19"/>
    <p:sldId id="288" r:id="rId20"/>
    <p:sldId id="299" r:id="rId21"/>
    <p:sldId id="302" r:id="rId22"/>
    <p:sldId id="30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CF4"/>
    <a:srgbClr val="F8AAE4"/>
    <a:srgbClr val="FBAFF2"/>
    <a:srgbClr val="DBDCFD"/>
    <a:srgbClr val="D9EFFF"/>
    <a:srgbClr val="ABE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39" autoAdjust="0"/>
  </p:normalViewPr>
  <p:slideViewPr>
    <p:cSldViewPr>
      <p:cViewPr>
        <p:scale>
          <a:sx n="75" d="100"/>
          <a:sy n="75" d="100"/>
        </p:scale>
        <p:origin x="-6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r>
              <a:rPr lang="ru-RU" sz="2800" b="1" baseline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4531332020997432E-2"/>
          <c:y val="0.143625"/>
          <c:w val="0.91296866797900267"/>
          <c:h val="0.5530396161417330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Знание ФИО родителей, бабушек и дедушек</c:v>
                </c:pt>
                <c:pt idx="1">
                  <c:v>Представление о родственных отношениях</c:v>
                </c:pt>
                <c:pt idx="2">
                  <c:v>Представлениях о семейных традициях и праздниках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0.45</c:v>
                </c:pt>
                <c:pt idx="2">
                  <c:v>0.30000000000000027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Окончание проекта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Знание ФИО родителей, бабушек и дедушек</c:v>
                </c:pt>
                <c:pt idx="1">
                  <c:v>Представление о родственных отношениях</c:v>
                </c:pt>
                <c:pt idx="2">
                  <c:v>Представлениях о семейных традициях и праздниках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0.75000000000000056</c:v>
                </c:pt>
                <c:pt idx="1">
                  <c:v>0.60000000000000053</c:v>
                </c:pt>
                <c:pt idx="2">
                  <c:v>0.55000000000000004</c:v>
                </c:pt>
              </c:numCache>
            </c:numRef>
          </c:val>
        </c:ser>
        <c:gapWidth val="219"/>
        <c:overlap val="-27"/>
        <c:axId val="189656448"/>
        <c:axId val="190289024"/>
      </c:barChart>
      <c:catAx>
        <c:axId val="1896564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289024"/>
        <c:crosses val="autoZero"/>
        <c:auto val="1"/>
        <c:lblAlgn val="ctr"/>
        <c:lblOffset val="100"/>
      </c:catAx>
      <c:valAx>
        <c:axId val="1902890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accent1">
                  <a:alpha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656448"/>
        <c:crosses val="autoZero"/>
        <c:crossBetween val="between"/>
      </c:valAx>
      <c:spPr>
        <a:noFill/>
        <a:ln>
          <a:solidFill>
            <a:schemeClr val="accent1">
              <a:alpha val="40000"/>
            </a:schemeClr>
          </a:solidFill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8BEDD-D59C-4DE8-9E4A-9ECFB57D9C96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B388F-7F3A-4EF2-97E3-6AD8A40CE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441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1B11A9-15DA-49F0-8954-01AFE4DD822E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B50C93-5A4F-4850-B138-57D0B4A59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0;&#1085;&#1103;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904656" cy="47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28931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1000"/>
              </a:spcAft>
            </a:pPr>
            <a:r>
              <a:rPr lang="ru-RU" sz="4400" b="1" i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ea typeface="Calibri"/>
                <a:cs typeface="Aharoni" pitchFamily="2" charset="-79"/>
              </a:rPr>
              <a:t>Проект </a:t>
            </a:r>
          </a:p>
          <a:p>
            <a:pPr algn="ctr">
              <a:spcAft>
                <a:spcPts val="1000"/>
              </a:spcAft>
            </a:pPr>
            <a:r>
              <a:rPr lang="ru-RU" sz="4400" b="1" i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ea typeface="Calibri"/>
                <a:cs typeface="Aharoni" pitchFamily="2" charset="-79"/>
              </a:rPr>
              <a:t>«Я и моя семья»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Calibri"/>
                <a:cs typeface="Times New Roman"/>
              </a:rPr>
              <a:t>			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56" y="5500702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Выполнили: воспитатели 2 младшей группы №9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Архипова И.В.,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Сырцова А.А.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AppData\Local\Microsoft\Windows\Temporary Internet Files\Content.Word\IMG-20201021-WA000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435771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Ирина\AppData\Local\Microsoft\Windows\Temporary Internet Files\Content.Word\IMG-20201021-WA001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786190"/>
            <a:ext cx="428628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23728" y="54868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Портрет мамы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Ирина\AppData\Local\Microsoft\Windows\Temporary Internet Files\Content.Word\IMG-20201118-WA001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7" y="1785926"/>
            <a:ext cx="3786214" cy="264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Ирина\AppData\Local\Microsoft\Windows\Temporary Internet Files\Content.Word\IMG-20201124-WA000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14720"/>
          <a:stretch>
            <a:fillRect/>
          </a:stretch>
        </p:blipFill>
        <p:spPr bwMode="auto">
          <a:xfrm>
            <a:off x="4500562" y="4000504"/>
            <a:ext cx="4441106" cy="2615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14348" y="214290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Развлечение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«В гостях у бабушки Маши»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428604"/>
            <a:ext cx="6161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«Древо жизни»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Users\Ирина\AppData\Local\Microsoft\Windows\Temporary Internet Files\Content.Word\IMG-20210123-WA00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500174"/>
            <a:ext cx="6858048" cy="478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Ирина\Desktop\Camera\IMG_20210121_09544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785926"/>
            <a:ext cx="6572296" cy="44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04664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 «Моя семья»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Users\Ирина\Desktop\Camera\IMG_20210208_09513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25757" t="9593"/>
          <a:stretch>
            <a:fillRect/>
          </a:stretch>
        </p:blipFill>
        <p:spPr bwMode="auto">
          <a:xfrm>
            <a:off x="285720" y="1571612"/>
            <a:ext cx="3786214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Ирина\Desktop\Camera\IMG_20210208_11071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29558" t="41913" r="41514" b="18519"/>
          <a:stretch>
            <a:fillRect/>
          </a:stretch>
        </p:blipFill>
        <p:spPr bwMode="auto">
          <a:xfrm>
            <a:off x="4572000" y="2857496"/>
            <a:ext cx="407196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AppData\Local\Microsoft\Windows\Temporary Internet Files\Content.Word\IMG-20210214-WA000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86190"/>
            <a:ext cx="300039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Ирина\AppData\Local\Microsoft\Windows\Temporary Internet Files\Content.Word\IMG-20201110-WA000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b="13514"/>
          <a:stretch>
            <a:fillRect/>
          </a:stretch>
        </p:blipFill>
        <p:spPr bwMode="auto">
          <a:xfrm>
            <a:off x="642910" y="1214422"/>
            <a:ext cx="295910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Ирина\AppData\Local\Microsoft\Windows\Temporary Internet Files\Content.Word\IMG-20210214-WA000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12498" b="37508"/>
          <a:stretch>
            <a:fillRect/>
          </a:stretch>
        </p:blipFill>
        <p:spPr bwMode="auto">
          <a:xfrm>
            <a:off x="5429256" y="3857628"/>
            <a:ext cx="328614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Ирина\AppData\Local\Microsoft\Windows\Temporary Internet Files\Content.Word\IMG-20210214-WA000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8571"/>
          <a:stretch>
            <a:fillRect/>
          </a:stretch>
        </p:blipFill>
        <p:spPr bwMode="auto">
          <a:xfrm>
            <a:off x="5500694" y="1214422"/>
            <a:ext cx="3128688" cy="2286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28860" y="285728"/>
            <a:ext cx="515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Семейный отдых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1480"/>
            <a:ext cx="8929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Сюжетно-ролевая игра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 «Моя семья»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https://sun9-12.userapi.com/impg/9LaThd9cxxR-wYVeII_NTDD9DIGoI0BYup37eg/E5bVKLX1JuY.jpg?size=1280x960&amp;quality=96&amp;sign=a4dd0e5dd452ae5f093836d2fffbafb1&amp;type=album"/>
          <p:cNvPicPr>
            <a:picLocks noChangeAspect="1" noChangeArrowheads="1"/>
          </p:cNvPicPr>
          <p:nvPr/>
        </p:nvPicPr>
        <p:blipFill>
          <a:blip r:embed="rId2" cstate="print"/>
          <a:srcRect r="2841" b="15909"/>
          <a:stretch>
            <a:fillRect/>
          </a:stretch>
        </p:blipFill>
        <p:spPr bwMode="auto">
          <a:xfrm>
            <a:off x="1285852" y="2285992"/>
            <a:ext cx="6143668" cy="3987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https://sun9-11.userapi.com/impg/uM9ZaRINq8IyL0ooUah0x6yCcZkKd1Vg_UXcVA/LCVxYfOsTBI.jpg?size=1280x960&amp;quality=96&amp;sign=cc66cb86ea0b4a0e580d4b5440a72c06&amp;type=album"/>
          <p:cNvPicPr>
            <a:picLocks noChangeAspect="1" noChangeArrowheads="1"/>
          </p:cNvPicPr>
          <p:nvPr/>
        </p:nvPicPr>
        <p:blipFill>
          <a:blip r:embed="rId3" cstate="print"/>
          <a:srcRect l="10075" t="11941" r="28358"/>
          <a:stretch>
            <a:fillRect/>
          </a:stretch>
        </p:blipFill>
        <p:spPr bwMode="auto">
          <a:xfrm>
            <a:off x="571472" y="2143116"/>
            <a:ext cx="3929090" cy="421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 descr="https://sun9-37.userapi.com/impg/CzrMNUluwo3342YkCgSvU_3y-mh0sBqL_II5fg/iJfIo1a9huA.jpg?size=810x1080&amp;quality=96&amp;sign=ba550585c3f9299bddfb38e4e5809b6c&amp;type=album"/>
          <p:cNvPicPr>
            <a:picLocks noChangeAspect="1" noChangeArrowheads="1"/>
          </p:cNvPicPr>
          <p:nvPr/>
        </p:nvPicPr>
        <p:blipFill>
          <a:blip r:embed="rId4" cstate="print"/>
          <a:srcRect r="28889"/>
          <a:stretch>
            <a:fillRect/>
          </a:stretch>
        </p:blipFill>
        <p:spPr bwMode="auto">
          <a:xfrm>
            <a:off x="4929190" y="2071678"/>
            <a:ext cx="3429024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42210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285728"/>
            <a:ext cx="7572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«Для меня всегда герой самый лучший папа мой»</a:t>
            </a:r>
          </a:p>
        </p:txBody>
      </p:sp>
      <p:pic>
        <p:nvPicPr>
          <p:cNvPr id="5" name="Рисунок 4" descr="C:\Users\Ирина\Desktop\Camera\IMG_20210218_11410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b="20690"/>
          <a:stretch>
            <a:fillRect/>
          </a:stretch>
        </p:blipFill>
        <p:spPr bwMode="auto">
          <a:xfrm>
            <a:off x="1000100" y="2071678"/>
            <a:ext cx="7143800" cy="428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https://sun9-31.userapi.com/impg/TEMfy8DM6JYQP1SX8sfxEfFl5vq8bv7rJcD6zw/jLba_ZWA4KE.jpg?size=810x1080&amp;quality=96&amp;sign=b5413025a940b41c119aa2aa4fde7f9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21278"/>
            <a:ext cx="6500858" cy="6079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357166"/>
            <a:ext cx="735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Тепло наших ручек для мам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4338" name="Picture 2" descr="https://sun9-32.userapi.com/impg/cI77pL0VHETIwRpDaN63gO6YDYW52AY16NhIJQ/EihLw7yO364.jpg?size=1280x1280&amp;quality=96&amp;sign=8331a83f1772c02c4c677de79ed3db1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04"/>
            <a:ext cx="7358114" cy="607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0" name="Picture 4" descr="https://sun9-12.userapi.com/impg/6YIj8APbADwswsSyEdK9MW55Jxl3J4g79kgINg/fnEF5kEXUjo.jpg?size=1280x960&amp;quality=96&amp;sign=9ac6e33c1d52f9d2fd35d7fbde6f9548&amp;type=album"/>
          <p:cNvPicPr>
            <a:picLocks noChangeAspect="1" noChangeArrowheads="1"/>
          </p:cNvPicPr>
          <p:nvPr/>
        </p:nvPicPr>
        <p:blipFill>
          <a:blip r:embed="rId3" cstate="print"/>
          <a:srcRect l="6250" t="13333"/>
          <a:stretch>
            <a:fillRect/>
          </a:stretch>
        </p:blipFill>
        <p:spPr bwMode="auto">
          <a:xfrm>
            <a:off x="1500166" y="1857364"/>
            <a:ext cx="5929354" cy="4111019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28"/>
            <a:ext cx="8715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Фотовыставка «Наши мамы»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50178" name="Picture 2" descr="https://sun9-51.userapi.com/impg/9RVZOwJvRfU6Hof_9LGzO01CXXZHJlllqU9wew/48pYiNpNc7s.jpg?size=607x1080&amp;quality=96&amp;sign=b25ce46cd6e853e4524da6d3cef8fe35&amp;type=album"/>
          <p:cNvPicPr>
            <a:picLocks noChangeAspect="1" noChangeArrowheads="1"/>
          </p:cNvPicPr>
          <p:nvPr/>
        </p:nvPicPr>
        <p:blipFill>
          <a:blip r:embed="rId2" cstate="print"/>
          <a:srcRect t="13195" b="18696"/>
          <a:stretch>
            <a:fillRect/>
          </a:stretch>
        </p:blipFill>
        <p:spPr bwMode="auto">
          <a:xfrm>
            <a:off x="357158" y="2214554"/>
            <a:ext cx="2500330" cy="3387146"/>
          </a:xfrm>
          <a:prstGeom prst="parallelogram">
            <a:avLst/>
          </a:prstGeom>
          <a:noFill/>
        </p:spPr>
      </p:pic>
      <p:pic>
        <p:nvPicPr>
          <p:cNvPr id="50180" name="Picture 4" descr="https://sun9-57.userapi.com/impg/QxxVoL7pekGL7kfwoWIPJD0ArmBWKUKuZSs5qg/c3kSQLAeXkI.jpg?size=607x1080&amp;quality=96&amp;sign=3b87836d04b4807972d82893fda050dd&amp;type=album"/>
          <p:cNvPicPr>
            <a:picLocks noChangeAspect="1" noChangeArrowheads="1"/>
          </p:cNvPicPr>
          <p:nvPr/>
        </p:nvPicPr>
        <p:blipFill>
          <a:blip r:embed="rId3" cstate="print"/>
          <a:srcRect t="14706" b="13235"/>
          <a:stretch>
            <a:fillRect/>
          </a:stretch>
        </p:blipFill>
        <p:spPr bwMode="auto">
          <a:xfrm>
            <a:off x="3428992" y="2143116"/>
            <a:ext cx="2047691" cy="3357586"/>
          </a:xfrm>
          <a:prstGeom prst="ellipse">
            <a:avLst/>
          </a:prstGeom>
          <a:noFill/>
        </p:spPr>
      </p:pic>
      <p:pic>
        <p:nvPicPr>
          <p:cNvPr id="50182" name="Picture 6" descr="https://sun9-52.userapi.com/impg/iewIyrSrAex__EqmLh5DIxOxFjZtZ-XPcjSL3A/3V3fei2DzEI.jpg?size=607x1080&amp;quality=96&amp;sign=ddadf08bab8dc2f681545a52f7c1f84c&amp;type=album"/>
          <p:cNvPicPr>
            <a:picLocks noChangeAspect="1" noChangeArrowheads="1"/>
          </p:cNvPicPr>
          <p:nvPr/>
        </p:nvPicPr>
        <p:blipFill>
          <a:blip r:embed="rId4" cstate="print"/>
          <a:srcRect t="13415" b="15854"/>
          <a:stretch>
            <a:fillRect/>
          </a:stretch>
        </p:blipFill>
        <p:spPr bwMode="auto">
          <a:xfrm>
            <a:off x="6143636" y="2214554"/>
            <a:ext cx="2286016" cy="3286148"/>
          </a:xfrm>
          <a:prstGeom prst="snip2DiagRect">
            <a:avLst/>
          </a:prstGeom>
          <a:noFill/>
        </p:spPr>
      </p:pic>
      <p:pic>
        <p:nvPicPr>
          <p:cNvPr id="50184" name="Picture 8" descr="https://sun9-42.userapi.com/impg/m6EhwZon2irdQsVTfRNdL4-TowvB_UzqFfFpgg/r-P72MXllMo.jpg?size=607x1080&amp;quality=96&amp;sign=64470114c83d5a64ae8dedfbbc5e4f8c&amp;type=album"/>
          <p:cNvPicPr>
            <a:picLocks noChangeAspect="1" noChangeArrowheads="1"/>
          </p:cNvPicPr>
          <p:nvPr/>
        </p:nvPicPr>
        <p:blipFill>
          <a:blip r:embed="rId5" cstate="print"/>
          <a:srcRect t="14815" b="13580"/>
          <a:stretch>
            <a:fillRect/>
          </a:stretch>
        </p:blipFill>
        <p:spPr bwMode="auto">
          <a:xfrm>
            <a:off x="214282" y="1857364"/>
            <a:ext cx="2747561" cy="3500462"/>
          </a:xfrm>
          <a:prstGeom prst="pentagon">
            <a:avLst/>
          </a:prstGeom>
          <a:noFill/>
        </p:spPr>
      </p:pic>
      <p:pic>
        <p:nvPicPr>
          <p:cNvPr id="50186" name="Picture 10" descr="https://sun9-76.userapi.com/impg/KIcrjZDUCrTYh742tJQHnHnjPmbsY27WZo3wFQ/VoYV8-pUPPY.jpg?size=607x1080&amp;quality=96&amp;sign=d854997df43b6fc7bd9f5c18d5d53c29&amp;type=album"/>
          <p:cNvPicPr>
            <a:picLocks noChangeAspect="1" noChangeArrowheads="1"/>
          </p:cNvPicPr>
          <p:nvPr/>
        </p:nvPicPr>
        <p:blipFill>
          <a:blip r:embed="rId6" cstate="print"/>
          <a:srcRect t="12357" b="10411"/>
          <a:stretch>
            <a:fillRect/>
          </a:stretch>
        </p:blipFill>
        <p:spPr bwMode="auto">
          <a:xfrm>
            <a:off x="3286116" y="2857496"/>
            <a:ext cx="2547395" cy="3500462"/>
          </a:xfrm>
          <a:prstGeom prst="diamond">
            <a:avLst/>
          </a:prstGeom>
          <a:noFill/>
        </p:spPr>
      </p:pic>
      <p:pic>
        <p:nvPicPr>
          <p:cNvPr id="50188" name="Picture 12" descr="https://sun9-13.userapi.com/impg/7ogR5GLTIndNRH8jbifC8_fsAwClwvDLdAREog/DzFa2dS65WE.jpg?size=607x1080&amp;quality=96&amp;sign=0b1da35080256441eb5ee79b44bb7cbc&amp;type=album"/>
          <p:cNvPicPr>
            <a:picLocks noChangeAspect="1" noChangeArrowheads="1"/>
          </p:cNvPicPr>
          <p:nvPr/>
        </p:nvPicPr>
        <p:blipFill>
          <a:blip r:embed="rId7" cstate="print"/>
          <a:srcRect t="13043" b="13044"/>
          <a:stretch>
            <a:fillRect/>
          </a:stretch>
        </p:blipFill>
        <p:spPr bwMode="auto">
          <a:xfrm>
            <a:off x="6072198" y="1428736"/>
            <a:ext cx="2770405" cy="3643338"/>
          </a:xfrm>
          <a:prstGeom prst="snip2Diag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14290"/>
            <a:ext cx="7572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Готовимся к празднику «Пасха»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21506" name="Picture 2" descr="https://sun9-70.userapi.com/impg/eAzbCq6UtxRXL2wZ2RjWUx9GKI2cK-vKBld6ug/l1WLb5xDyKw.jpg?size=1280x1280&amp;quality=96&amp;sign=bfe12f1e6c0cd719c333d2edcac0bff2&amp;type=album"/>
          <p:cNvPicPr>
            <a:picLocks noChangeAspect="1" noChangeArrowheads="1"/>
          </p:cNvPicPr>
          <p:nvPr/>
        </p:nvPicPr>
        <p:blipFill>
          <a:blip r:embed="rId2" cstate="print"/>
          <a:srcRect l="6640" t="6640" r="52411" b="52411"/>
          <a:stretch>
            <a:fillRect/>
          </a:stretch>
        </p:blipFill>
        <p:spPr bwMode="auto">
          <a:xfrm>
            <a:off x="571472" y="1928802"/>
            <a:ext cx="3786214" cy="419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https://sun9-52.userapi.com/impg/jzO-2qNO7yRdb-n6tXFNTc5icnR1ePY4yqy5aQ/lppEcv4Unmg.jpg?size=860x1080&amp;quality=96&amp;sign=2f383dc548a2807e15888576bab7471a&amp;type=album"/>
          <p:cNvPicPr>
            <a:picLocks noChangeAspect="1" noChangeArrowheads="1"/>
          </p:cNvPicPr>
          <p:nvPr/>
        </p:nvPicPr>
        <p:blipFill>
          <a:blip r:embed="rId3" cstate="print"/>
          <a:srcRect t="31818"/>
          <a:stretch>
            <a:fillRect/>
          </a:stretch>
        </p:blipFill>
        <p:spPr bwMode="auto">
          <a:xfrm>
            <a:off x="5072066" y="1928802"/>
            <a:ext cx="3643338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 descr="https://sun9-68.userapi.com/impg/z_vzfl9lyy38SQ-uOe44zTQTwnTIcLCJ-IDFoQ/R5812Ukoz_Y.jpg?size=1080x1080&amp;quality=96&amp;sign=d0c4dbcdc8e95aa20736ac90379a416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364333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 descr="https://sun9-26.userapi.com/impg/K9eljbP4S0d1OQhj1EIeOY8ARiBjvvNxJ3iMTg/gLZEsFc1A-I.jpg?size=1080x1080&amp;quality=96&amp;sign=a0f206008f00cdb5bcefbff5a1864f0c&amp;type=album"/>
          <p:cNvPicPr>
            <a:picLocks noChangeAspect="1" noChangeArrowheads="1"/>
          </p:cNvPicPr>
          <p:nvPr/>
        </p:nvPicPr>
        <p:blipFill>
          <a:blip r:embed="rId5" cstate="print"/>
          <a:srcRect l="53906" t="6469" r="24263" b="53175"/>
          <a:stretch>
            <a:fillRect/>
          </a:stretch>
        </p:blipFill>
        <p:spPr bwMode="auto">
          <a:xfrm>
            <a:off x="5286380" y="1785926"/>
            <a:ext cx="322262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ертикальный свиток 11"/>
          <p:cNvSpPr/>
          <p:nvPr/>
        </p:nvSpPr>
        <p:spPr>
          <a:xfrm>
            <a:off x="0" y="500042"/>
            <a:ext cx="7416824" cy="3888432"/>
          </a:xfrm>
          <a:prstGeom prst="verticalScroll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«Семья – это первичная среда, где человек должен учиться творить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 добро»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                                                            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                          В. А. Сухомлинский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4818" name="Picture 2" descr="https://theslide.ru/img/thumbs/227439736de812b3479db7d080fc8685-800x.jpg"/>
          <p:cNvPicPr>
            <a:picLocks noChangeAspect="1" noChangeArrowheads="1"/>
          </p:cNvPicPr>
          <p:nvPr/>
        </p:nvPicPr>
        <p:blipFill>
          <a:blip r:embed="rId2" cstate="print"/>
          <a:srcRect l="53438" t="5000" b="7499"/>
          <a:stretch>
            <a:fillRect/>
          </a:stretch>
        </p:blipFill>
        <p:spPr bwMode="auto">
          <a:xfrm>
            <a:off x="7000892" y="3857628"/>
            <a:ext cx="1926076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8299067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13.userapi.com/impg/oZAuZFAkhZfIp80yLbou5iAgTolapOflCkwqXg/NkH1EJWMBmI.jpg?size=1280x962&amp;quality=96&amp;sign=e7094be35f6901249f0129df765706e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70705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https://sun9-60.userapi.com/impg/Ji714wC0BXgJ9lxZKnUEwG48iLV86JhMTQhPYA/f3bX5LPt9vs.jpg?size=768x1024&amp;quality=96&amp;sign=aeb3a5eca1ca57de4df2b1e68a25142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342902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0" name="Picture 6" descr="https://sun9-62.userapi.com/impg/2DeC-He891FD9-pZaRalunTxTUX7e1Bm2NFevA/cxapu856mVY.jpg?size=774x731&amp;quality=96&amp;sign=d4cb9f91229d8b737041b163f479c02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92909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0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«Я горжусь своей Родиной»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н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70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0" y="-243408"/>
            <a:ext cx="8892480" cy="14401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Обработка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результатов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проекта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53741291"/>
              </p:ext>
            </p:extLst>
          </p:nvPr>
        </p:nvGraphicFramePr>
        <p:xfrm>
          <a:off x="714348" y="928670"/>
          <a:ext cx="73551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90872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764704"/>
            <a:ext cx="72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Monotype Corsiva" pitchFamily="66" charset="0"/>
              </a:rPr>
              <a:t>Семья – это то, что очень сложно найти и страшно потерять. Семья – это самое значимое в жизни человека</a:t>
            </a:r>
            <a:endParaRPr lang="ru-RU" sz="5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5050121"/>
            <a:ext cx="9509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559" y="5363120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5133464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5694609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7488832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Цель проекта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24" y="2143116"/>
            <a:ext cx="7143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Ф</a:t>
            </a:r>
            <a:r>
              <a:rPr lang="ru-RU" sz="4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ормирование у детей понятия «Семья» и повышение роли семейных ценностей в становлении личности ребёнка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793457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3475111" y="2364012"/>
            <a:ext cx="2880319" cy="199452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Задачи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34" y="116632"/>
            <a:ext cx="2398852" cy="22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592" y="309068"/>
            <a:ext cx="2380204" cy="222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745103"/>
            <a:ext cx="2427282" cy="199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280" y="4618163"/>
            <a:ext cx="2257494" cy="20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29132"/>
            <a:ext cx="2555385" cy="2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881" y="2708920"/>
            <a:ext cx="2540174" cy="229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6715140" y="642918"/>
            <a:ext cx="20187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i="1" dirty="0">
                <a:solidFill>
                  <a:srgbClr val="7030A0"/>
                </a:solidFill>
              </a:rPr>
              <a:t>Продолжать вызывать у ребенка гордость и радость за то, что у него есть семья, воспитывать уважение к старшему </a:t>
            </a:r>
            <a:r>
              <a:rPr lang="ru-RU" sz="1400" b="1" i="1" dirty="0" smtClean="0">
                <a:solidFill>
                  <a:srgbClr val="7030A0"/>
                </a:solidFill>
              </a:rPr>
              <a:t>поколению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3217851"/>
            <a:ext cx="2088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7030A0"/>
                </a:solidFill>
                <a:ea typeface="Calibri"/>
              </a:rPr>
              <a:t>Обогащать детско-родительские отношения опытом совместной творческой деятельности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5085184"/>
            <a:ext cx="18002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7030A0"/>
                </a:solidFill>
                <a:ea typeface="Calibri"/>
                <a:cs typeface="Times New Roman"/>
              </a:rPr>
              <a:t>Воспитывать уважение к труду и </a:t>
            </a:r>
            <a:r>
              <a:rPr lang="ru-RU" sz="14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занятиях членов семьи</a:t>
            </a:r>
            <a:endParaRPr lang="ru-RU" sz="1400" b="1" i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17445" y="3217851"/>
            <a:ext cx="23042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7030A0"/>
                </a:solidFill>
                <a:ea typeface="Calibri"/>
              </a:rPr>
              <a:t>Продолжать упражнять детей в умении рассказывать о своих впечатлениях, активизировать словарь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4857760"/>
            <a:ext cx="217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7030A0"/>
                </a:solidFill>
                <a:ea typeface="Calibri"/>
              </a:rPr>
              <a:t>Продолжать развивать продуктивную деятельность детей, совершенствовать навыки и умения в рисовании, лепке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285728"/>
            <a:ext cx="165618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7030A0"/>
                </a:solidFill>
                <a:ea typeface="Calibri"/>
                <a:cs typeface="Times New Roman"/>
              </a:rPr>
              <a:t>Закреплять знание имен, фамилий родителей, бабушек и </a:t>
            </a:r>
            <a:r>
              <a:rPr lang="ru-RU" sz="14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дедушек</a:t>
            </a:r>
            <a:endParaRPr lang="ru-RU" sz="1400" b="1" i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15" y="243409"/>
            <a:ext cx="239553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620688"/>
            <a:ext cx="18722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7030A0"/>
                </a:solidFill>
                <a:ea typeface="Calibri"/>
                <a:cs typeface="Times New Roman"/>
              </a:rPr>
              <a:t>Продолжать расширять знания у детей о семье: понимать роль </a:t>
            </a:r>
            <a:r>
              <a:rPr lang="ru-RU" sz="14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и </a:t>
            </a:r>
            <a:r>
              <a:rPr lang="ru-RU" sz="1400" b="1" i="1" dirty="0">
                <a:solidFill>
                  <a:srgbClr val="7030A0"/>
                </a:solidFill>
                <a:ea typeface="Calibri"/>
                <a:cs typeface="Times New Roman"/>
              </a:rPr>
              <a:t>детей в </a:t>
            </a:r>
            <a:r>
              <a:rPr lang="ru-RU" sz="1400" b="1" i="1" dirty="0" smtClean="0">
                <a:solidFill>
                  <a:srgbClr val="7030A0"/>
                </a:solidFill>
                <a:ea typeface="Calibri"/>
                <a:cs typeface="Times New Roman"/>
              </a:rPr>
              <a:t>взрослых семье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162264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ea typeface="Calibri"/>
              </a:rPr>
              <a:t> </a:t>
            </a:r>
            <a:endParaRPr lang="ru-RU" b="1" dirty="0"/>
          </a:p>
        </p:txBody>
      </p:sp>
      <p:sp>
        <p:nvSpPr>
          <p:cNvPr id="3" name="Лента лицом вверх 2"/>
          <p:cNvSpPr/>
          <p:nvPr/>
        </p:nvSpPr>
        <p:spPr>
          <a:xfrm>
            <a:off x="2214546" y="2857496"/>
            <a:ext cx="4824535" cy="982270"/>
          </a:xfrm>
          <a:prstGeom prst="ribbon2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2264" y="642918"/>
            <a:ext cx="2357454" cy="17859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i="1" dirty="0">
                <a:solidFill>
                  <a:srgbClr val="7030A0"/>
                </a:solidFill>
                <a:ea typeface="Calibri"/>
              </a:rPr>
              <a:t>Сюжетно-ролевые игры: «Моя семья», «Зоопарк», «Детский сад»,  «Продуктовый магазин», «Поликлиника</a:t>
            </a:r>
            <a:r>
              <a:rPr lang="ru-RU" sz="1400" b="1" i="1" dirty="0" smtClean="0">
                <a:solidFill>
                  <a:srgbClr val="7030A0"/>
                </a:solidFill>
                <a:ea typeface="Calibri"/>
              </a:rPr>
              <a:t>»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8560" y="2875002"/>
            <a:ext cx="2376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ea typeface="Calibri"/>
              </a:rPr>
              <a:t>Реализации проекта в разных видах деятельности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605260"/>
            <a:ext cx="2357454" cy="182360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ea typeface="Calibri"/>
              </a:rPr>
              <a:t>Изготовление </a:t>
            </a:r>
            <a:r>
              <a:rPr lang="ru-RU" sz="1400" b="1" i="1" dirty="0">
                <a:solidFill>
                  <a:srgbClr val="7030A0"/>
                </a:solidFill>
                <a:ea typeface="Calibri"/>
              </a:rPr>
              <a:t>атрибутов к сюжетно-ролевым играм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28992" y="642918"/>
            <a:ext cx="2749624" cy="17951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7030A0"/>
                </a:solidFill>
                <a:ea typeface="Calibri"/>
              </a:rPr>
              <a:t>Оформление семейных альбомов: «Моя семья», «Родословное дерево», «Наши праздники</a:t>
            </a:r>
            <a:r>
              <a:rPr lang="ru-RU" sz="1400" b="1" i="1" dirty="0" smtClean="0">
                <a:solidFill>
                  <a:srgbClr val="7030A0"/>
                </a:solidFill>
                <a:ea typeface="Calibri"/>
              </a:rPr>
              <a:t>», «Мои любимые дедушки и бабушки»</a:t>
            </a:r>
            <a:endParaRPr lang="ru-RU" sz="1400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4221088"/>
            <a:ext cx="2736304" cy="223224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7030A0"/>
                </a:solidFill>
                <a:ea typeface="Calibri"/>
                <a:cs typeface="Times New Roman"/>
              </a:rPr>
              <a:t>Дидактические игры: «Доскажи словечко», «Чьи детки?», «Назови ласково», «Угадай, кем я мечтаю быть», «Что такое хорошо, что такое плохо», «Мое имя» «Кому, что нужно для работы», «Чьи детки»</a:t>
            </a:r>
            <a:endParaRPr lang="ru-RU" sz="1400" b="1" i="1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57884" y="4214818"/>
            <a:ext cx="2489336" cy="214314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i="1" dirty="0" smtClean="0">
                <a:solidFill>
                  <a:srgbClr val="7030A0"/>
                </a:solidFill>
              </a:rPr>
              <a:t>Познавательные занятия: «Моя семья», «С кем я живу», «Работа моих родителей»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32670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332656"/>
            <a:ext cx="7956376" cy="144016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>
              <a:buNone/>
            </a:pP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     реализации проекта</a:t>
            </a: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3.bp.blogspot.com/-5gsmEdcP6Zc/U07mUKRF-TI/AAAAAAAAMd8/2dkWN32bObk/s1600/2014-04-16+02-13-25+Rasskazy_po_kartinkam_LETO.pdf+-+Adobe+Rea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48880"/>
            <a:ext cx="1093918" cy="1581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kupiknigi.ru/image/Small/multimedia/books_covers/1005635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48880"/>
            <a:ext cx="1084042" cy="1569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bookin.org.ru/book/3376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48880"/>
            <a:ext cx="1182922" cy="1569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33056"/>
            <a:ext cx="1080120" cy="1524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1113212" cy="1524015"/>
          </a:xfrm>
          <a:prstGeom prst="rect">
            <a:avLst/>
          </a:prstGeom>
        </p:spPr>
      </p:pic>
      <p:pic>
        <p:nvPicPr>
          <p:cNvPr id="8" name="Picture 10" descr="http://15.dolsadik.ru/wp-content/uploads/2016/12/pravila-obshheniya-v-sem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933056"/>
            <a:ext cx="1182922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0.userapi.com/impg/kI7WwbK1cssHwnN1YshQOuA1DcsLToGb30xHNg/ujLX3tGZqIg.jpg?size=1280x960&amp;quality=96&amp;sign=3daee11872381bba7a198fce6a2f82bb&amp;type=album"/>
          <p:cNvPicPr>
            <a:picLocks noChangeAspect="1" noChangeArrowheads="1"/>
          </p:cNvPicPr>
          <p:nvPr/>
        </p:nvPicPr>
        <p:blipFill>
          <a:blip r:embed="rId8" cstate="print"/>
          <a:srcRect l="22222" t="22222"/>
          <a:stretch>
            <a:fillRect/>
          </a:stretch>
        </p:blipFill>
        <p:spPr bwMode="auto">
          <a:xfrm>
            <a:off x="395536" y="2420888"/>
            <a:ext cx="403244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71480"/>
            <a:ext cx="8429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Рассматривание альбома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 9 группа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https://sun9-37.userapi.com/impg/u6nHORP_QFLxSe-MZsk3WOrEngqRaSCIaVYYnA/L1xDgb6gwAU.jpg?size=1280x960&amp;quality=96&amp;sign=d7217023d3bcb436613baa88aba9d18a&amp;type=album"/>
          <p:cNvPicPr>
            <a:picLocks noChangeAspect="1" noChangeArrowheads="1"/>
          </p:cNvPicPr>
          <p:nvPr/>
        </p:nvPicPr>
        <p:blipFill>
          <a:blip r:embed="rId2" cstate="print"/>
          <a:srcRect t="2442" r="28560"/>
          <a:stretch>
            <a:fillRect/>
          </a:stretch>
        </p:blipFill>
        <p:spPr bwMode="auto">
          <a:xfrm>
            <a:off x="285720" y="2000240"/>
            <a:ext cx="3571900" cy="365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s://sun9-25.userapi.com/impg/lx43olwL9dG37sTi2f5zLErI1RIwQTCZL2-_aw/WC340Vsvti4.jpg?size=1280x960&amp;quality=96&amp;sign=db1b3bb5791db605a08df912cced9e8c&amp;type=album"/>
          <p:cNvPicPr>
            <a:picLocks noChangeAspect="1" noChangeArrowheads="1"/>
          </p:cNvPicPr>
          <p:nvPr/>
        </p:nvPicPr>
        <p:blipFill>
          <a:blip r:embed="rId3" cstate="print"/>
          <a:srcRect l="13636" t="15909"/>
          <a:stretch>
            <a:fillRect/>
          </a:stretch>
        </p:blipFill>
        <p:spPr bwMode="auto">
          <a:xfrm>
            <a:off x="4429124" y="3357562"/>
            <a:ext cx="4317342" cy="315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-конечная звезда 4"/>
          <p:cNvSpPr/>
          <p:nvPr/>
        </p:nvSpPr>
        <p:spPr>
          <a:xfrm rot="846110">
            <a:off x="3955238" y="2597923"/>
            <a:ext cx="914400" cy="914400"/>
          </a:xfrm>
          <a:prstGeom prst="star4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 rot="846110">
            <a:off x="311899" y="5845983"/>
            <a:ext cx="914400" cy="914400"/>
          </a:xfrm>
          <a:prstGeom prst="star4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 rot="695696">
            <a:off x="8007657" y="998853"/>
            <a:ext cx="785347" cy="856596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 rot="695696">
            <a:off x="3364187" y="5713762"/>
            <a:ext cx="785347" cy="856596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Camera\IMG_20210121_09025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143380"/>
            <a:ext cx="428628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642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Семья глазами детей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Users\Ирина\AppData\Local\Microsoft\Windows\Temporary Internet Files\Content.Word\IMG-20201021-WA001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71612"/>
            <a:ext cx="4246245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Ирина\AppData\Local\Microsoft\Windows\Temporary Internet Files\Content.Word\IMG-20201021-WA001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4115382" cy="244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AppData\Local\Microsoft\Windows\Temporary Internet Files\Content.Word\IMG-20201021-WA001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000240"/>
            <a:ext cx="6286544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39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 Портреты родителей на воздушных шарах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Users\Ирина\AppData\Local\Microsoft\Windows\Temporary Internet Files\Content.Word\IMG-20201021-WA001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857364"/>
            <a:ext cx="6643734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46">
      <a:dk1>
        <a:sysClr val="windowText" lastClr="000000"/>
      </a:dk1>
      <a:lt1>
        <a:srgbClr val="6ADAFA"/>
      </a:lt1>
      <a:dk2>
        <a:srgbClr val="20C8F7"/>
      </a:dk2>
      <a:lt2>
        <a:srgbClr val="DBF5F9"/>
      </a:lt2>
      <a:accent1>
        <a:srgbClr val="0F6FC6"/>
      </a:accent1>
      <a:accent2>
        <a:srgbClr val="009DD9"/>
      </a:accent2>
      <a:accent3>
        <a:srgbClr val="6ADAFA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10193064</TotalTime>
  <Words>378</Words>
  <Application>Microsoft Office PowerPoint</Application>
  <PresentationFormat>Экран (4:3)</PresentationFormat>
  <Paragraphs>49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Проект  «Я и моя семья»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Колокольчик</dc:creator>
  <cp:lastModifiedBy>HP</cp:lastModifiedBy>
  <cp:revision>107</cp:revision>
  <dcterms:created xsi:type="dcterms:W3CDTF">2014-02-15T15:56:34Z</dcterms:created>
  <dcterms:modified xsi:type="dcterms:W3CDTF">2021-05-19T11:06:17Z</dcterms:modified>
</cp:coreProperties>
</file>